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9"/>
  </p:notesMasterIdLst>
  <p:sldIdLst>
    <p:sldId id="256" r:id="rId6"/>
    <p:sldId id="275" r:id="rId7"/>
    <p:sldId id="276" r:id="rId8"/>
  </p:sldIdLst>
  <p:sldSz cx="9144000" cy="6858000" type="screen4x3"/>
  <p:notesSz cx="6858000" cy="9144000"/>
  <p:defaultTextStyle>
    <a:defPPr>
      <a:defRPr lang="en-I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F"/>
    <a:srgbClr val="FFFEFE"/>
    <a:srgbClr val="FFFFFE"/>
    <a:srgbClr val="FFFEFF"/>
    <a:srgbClr val="EEF2F5"/>
    <a:srgbClr val="C3B6B1"/>
    <a:srgbClr val="004990"/>
    <a:srgbClr val="B9C7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IE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ED0FDE-9032-4855-9A01-F227D72D21E6}" type="slidenum">
              <a:rPr lang="en-IE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7363" y="4025900"/>
            <a:ext cx="6673850" cy="647700"/>
          </a:xfrm>
        </p:spPr>
        <p:txBody>
          <a:bodyPr lIns="91440" tIns="45720" rIns="91440" bIns="45720"/>
          <a:lstStyle>
            <a:lvl1pPr>
              <a:defRPr sz="2800"/>
            </a:lvl1pPr>
          </a:lstStyle>
          <a:p>
            <a:r>
              <a:rPr lang="en-IE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7363" y="4562475"/>
            <a:ext cx="6673850" cy="481013"/>
          </a:xfrm>
        </p:spPr>
        <p:txBody>
          <a:bodyPr lIns="91440" tIns="45720" rIns="91440" bIns="45720"/>
          <a:lstStyle>
            <a:lvl1pPr marL="0" indent="0">
              <a:buFont typeface="Wingdings 2" pitchFamily="18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IE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1755775" y="6218238"/>
            <a:ext cx="4318000" cy="476250"/>
          </a:xfrm>
        </p:spPr>
        <p:txBody>
          <a:bodyPr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pic>
        <p:nvPicPr>
          <p:cNvPr id="5127" name="Picture 7" descr="BGN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1175" y="6086475"/>
            <a:ext cx="1595438" cy="457200"/>
          </a:xfrm>
          <a:prstGeom prst="rect">
            <a:avLst/>
          </a:prstGeom>
          <a:noFill/>
        </p:spPr>
      </p:pic>
      <p:pic>
        <p:nvPicPr>
          <p:cNvPr id="5128" name="Picture 8" descr="001_Title_Image_1"/>
          <p:cNvPicPr>
            <a:picLocks noChangeArrowheads="1"/>
          </p:cNvPicPr>
          <p:nvPr/>
        </p:nvPicPr>
        <p:blipFill>
          <a:blip r:embed="rId4" cstate="print"/>
          <a:srcRect t="1672"/>
          <a:stretch>
            <a:fillRect/>
          </a:stretch>
        </p:blipFill>
        <p:spPr bwMode="auto">
          <a:xfrm>
            <a:off x="1862138" y="0"/>
            <a:ext cx="3775075" cy="34321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DF1A4B-5BC0-4C6A-B02A-D3DF8B7A7E36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5738" y="442913"/>
            <a:ext cx="1973262" cy="5578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950" y="442913"/>
            <a:ext cx="5767388" cy="5578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FD1800-7025-4C83-AF71-337C3F1D5D68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442913"/>
            <a:ext cx="7893050" cy="898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950" y="1484313"/>
            <a:ext cx="3870325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8675" y="1484313"/>
            <a:ext cx="3870325" cy="4537075"/>
          </a:xfrm>
        </p:spPr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87675" y="6316663"/>
            <a:ext cx="4021138" cy="268287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4363" y="6316663"/>
            <a:ext cx="431800" cy="269875"/>
          </a:xfrm>
        </p:spPr>
        <p:txBody>
          <a:bodyPr/>
          <a:lstStyle>
            <a:lvl1pPr>
              <a:defRPr/>
            </a:lvl1pPr>
          </a:lstStyle>
          <a:p>
            <a:fld id="{D062E1E6-3941-402A-A77B-790A1542A6EC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87450" y="6318250"/>
            <a:ext cx="1655763" cy="269875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442913"/>
            <a:ext cx="7893050" cy="898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950" y="1484313"/>
            <a:ext cx="3870325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38675" y="1484313"/>
            <a:ext cx="3870325" cy="4537075"/>
          </a:xfrm>
        </p:spPr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87675" y="6316663"/>
            <a:ext cx="4021138" cy="268287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4363" y="6316663"/>
            <a:ext cx="431800" cy="269875"/>
          </a:xfrm>
        </p:spPr>
        <p:txBody>
          <a:bodyPr/>
          <a:lstStyle>
            <a:lvl1pPr>
              <a:defRPr/>
            </a:lvl1pPr>
          </a:lstStyle>
          <a:p>
            <a:fld id="{1851D3BC-3563-45EC-ACA3-02931A5D5C2C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87450" y="6318250"/>
            <a:ext cx="1655763" cy="269875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442913"/>
            <a:ext cx="7893050" cy="898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15950" y="1484313"/>
            <a:ext cx="7893050" cy="4537075"/>
          </a:xfrm>
        </p:spPr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987675" y="6316663"/>
            <a:ext cx="4021138" cy="268287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14363" y="6316663"/>
            <a:ext cx="431800" cy="269875"/>
          </a:xfrm>
        </p:spPr>
        <p:txBody>
          <a:bodyPr/>
          <a:lstStyle>
            <a:lvl1pPr>
              <a:defRPr/>
            </a:lvl1pPr>
          </a:lstStyle>
          <a:p>
            <a:fld id="{6D8B1738-7316-49B8-BD54-83A513B2D141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1187450" y="6318250"/>
            <a:ext cx="1655763" cy="269875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442913"/>
            <a:ext cx="7893050" cy="898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5950" y="1484313"/>
            <a:ext cx="7893050" cy="4537075"/>
          </a:xfrm>
        </p:spPr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987675" y="6316663"/>
            <a:ext cx="4021138" cy="268287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14363" y="6316663"/>
            <a:ext cx="431800" cy="269875"/>
          </a:xfrm>
        </p:spPr>
        <p:txBody>
          <a:bodyPr/>
          <a:lstStyle>
            <a:lvl1pPr>
              <a:defRPr/>
            </a:lvl1pPr>
          </a:lstStyle>
          <a:p>
            <a:fld id="{F949DFDF-C0FF-4CA2-BAFB-D0CF687FCAEA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1187450" y="6318250"/>
            <a:ext cx="1655763" cy="269875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7363" y="4025900"/>
            <a:ext cx="6673850" cy="647700"/>
          </a:xfrm>
        </p:spPr>
        <p:txBody>
          <a:bodyPr lIns="91440" tIns="45720" rIns="91440" bIns="45720"/>
          <a:lstStyle>
            <a:lvl1pPr>
              <a:defRPr sz="2800"/>
            </a:lvl1pPr>
          </a:lstStyle>
          <a:p>
            <a:r>
              <a:rPr lang="en-IE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7363" y="4562475"/>
            <a:ext cx="6673850" cy="481013"/>
          </a:xfrm>
        </p:spPr>
        <p:txBody>
          <a:bodyPr lIns="91440" tIns="45720" rIns="91440" bIns="45720"/>
          <a:lstStyle>
            <a:lvl1pPr marL="0" indent="0">
              <a:buFont typeface="Wingdings 2" pitchFamily="18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IE"/>
              <a:t>Click to edit Master subtitle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1755775" y="6218238"/>
            <a:ext cx="4318000" cy="476250"/>
          </a:xfrm>
        </p:spPr>
        <p:txBody>
          <a:bodyPr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pic>
        <p:nvPicPr>
          <p:cNvPr id="43013" name="Picture 5" descr="BGN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1175" y="6086475"/>
            <a:ext cx="1595438" cy="457200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3DBF89-12BC-401A-A64E-42E47E2E18BF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1B06E0-D62F-4F9E-A796-5B4B48E76E00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484313"/>
            <a:ext cx="3870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84313"/>
            <a:ext cx="3870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479E01-34A3-42DE-9408-AFB91597357F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8DD256-9B10-46A0-BF2C-2DA493FE706B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835995-78F7-40EB-8FF6-9BDC5B09523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28DA74-EAD3-4BB3-B212-76961115DF0A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4985B4-B8BF-421C-9A63-EC7C203F5EC2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418EF-35C0-4E2E-B6A2-658395D02436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A7D41F-10A6-4080-A02A-25E35551F441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C2F391-4522-4217-9A28-0A87383551DE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5738" y="442913"/>
            <a:ext cx="1973262" cy="5578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950" y="442913"/>
            <a:ext cx="5767388" cy="5578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505FAD-CC77-4AE4-A97F-5C3A32BCF207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12F359-A911-445D-9026-9659269AEBCB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484313"/>
            <a:ext cx="3870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84313"/>
            <a:ext cx="3870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A0DB98-F0B3-4553-81AE-0AF4C48FD118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498044-9D87-464A-8988-9DC5D8D74D36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12CA27-B73D-49AE-B632-122920A8B927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EB0CF-0E93-47CC-B93D-916E1943CA82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E16F47-4AF0-4D4F-959C-0903A9A737CD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7D81A3-88A4-4880-8468-7B035B900CA1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442913"/>
            <a:ext cx="789305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484313"/>
            <a:ext cx="78930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316663"/>
            <a:ext cx="402113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I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4363" y="6316663"/>
            <a:ext cx="4318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29FAF0-4958-4490-B9FC-7C4AD943715B}" type="slidenum">
              <a:rPr lang="en-IE"/>
              <a:pPr/>
              <a:t>‹#›</a:t>
            </a:fld>
            <a:endParaRPr lang="en-IE"/>
          </a:p>
        </p:txBody>
      </p:sp>
      <p:pic>
        <p:nvPicPr>
          <p:cNvPr id="1032" name="Picture 8" descr="BGN_Logo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180263" y="6164263"/>
            <a:ext cx="1279525" cy="366712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87450" y="6318250"/>
            <a:ext cx="16557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  <p:sldLayoutId id="2147483673" r:id="rId13"/>
    <p:sldLayoutId id="2147483674" r:id="rId14"/>
    <p:sldLayoutId id="2147483675" r:id="rId15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9pPr>
    </p:titleStyle>
    <p:bodyStyle>
      <a:lvl1pPr marL="268288" indent="-268288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¡"/>
        <a:defRPr>
          <a:solidFill>
            <a:schemeClr val="tx1"/>
          </a:solidFill>
          <a:latin typeface="+mn-lt"/>
        </a:defRPr>
      </a:lvl2pPr>
      <a:lvl3pPr marL="1165225" indent="-268288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3pPr>
      <a:lvl4pPr marL="1612900" indent="-2682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4pPr>
      <a:lvl5pPr marL="20621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5pPr>
      <a:lvl6pPr marL="25193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6pPr>
      <a:lvl7pPr marL="29765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7pPr>
      <a:lvl8pPr marL="34337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8pPr>
      <a:lvl9pPr marL="38909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442913"/>
            <a:ext cx="789305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484313"/>
            <a:ext cx="78930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pic>
        <p:nvPicPr>
          <p:cNvPr id="41990" name="Picture 6" descr="BGN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80263" y="6164263"/>
            <a:ext cx="1279525" cy="366712"/>
          </a:xfrm>
          <a:prstGeom prst="rect">
            <a:avLst/>
          </a:prstGeom>
          <a:noFill/>
        </p:spPr>
      </p:pic>
      <p:sp>
        <p:nvSpPr>
          <p:cNvPr id="419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316663"/>
            <a:ext cx="402113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IE"/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4363" y="6316663"/>
            <a:ext cx="4318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9612D5-61E5-44E6-A515-DB164DA4488F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87450" y="6318250"/>
            <a:ext cx="16557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9pPr>
    </p:titleStyle>
    <p:bodyStyle>
      <a:lvl1pPr marL="268288" indent="-268288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¡"/>
        <a:defRPr>
          <a:solidFill>
            <a:schemeClr val="tx1"/>
          </a:solidFill>
          <a:latin typeface="+mn-lt"/>
        </a:defRPr>
      </a:lvl2pPr>
      <a:lvl3pPr marL="1165225" indent="-268288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3pPr>
      <a:lvl4pPr marL="1612900" indent="-2682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4pPr>
      <a:lvl5pPr marL="20621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5pPr>
      <a:lvl6pPr marL="25193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6pPr>
      <a:lvl7pPr marL="29765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7pPr>
      <a:lvl8pPr marL="34337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8pPr>
      <a:lvl9pPr marL="3890963" indent="-269875" algn="l" rtl="0" fontAlgn="base">
        <a:spcBef>
          <a:spcPct val="20000"/>
        </a:spcBef>
        <a:spcAft>
          <a:spcPct val="0"/>
        </a:spcAft>
        <a:buClr>
          <a:srgbClr val="0093D0"/>
        </a:buClr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BGE UK &amp; PERO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Recommended Insertion for Irish legislation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PERO Relevance to BGE personnel</a:t>
            </a:r>
            <a:endParaRPr lang="en-IE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Gas Regulated by Commission for Energy Regulation (CER); </a:t>
            </a:r>
          </a:p>
          <a:p>
            <a:endParaRPr lang="en-IE" dirty="0" smtClean="0"/>
          </a:p>
          <a:p>
            <a:r>
              <a:rPr lang="en-IE" dirty="0" smtClean="0"/>
              <a:t>Note HSA (Irish equiv of HSE) do not have a role in managing Gas Transmission Pipelines in Ireland, the Commission for Energy Regulation (CER) have this role</a:t>
            </a:r>
          </a:p>
          <a:p>
            <a:endParaRPr lang="en-IE" dirty="0" smtClean="0"/>
          </a:p>
          <a:p>
            <a:r>
              <a:rPr lang="en-IE" dirty="0" smtClean="0"/>
              <a:t>Umbrella Legislation </a:t>
            </a:r>
            <a:r>
              <a:rPr lang="en-IE" b="1" i="1" u="sng" dirty="0" smtClean="0"/>
              <a:t>Energy (Miscellaneous Provisions) Act 2006</a:t>
            </a:r>
          </a:p>
          <a:p>
            <a:endParaRPr lang="en-IE" dirty="0" smtClean="0"/>
          </a:p>
          <a:p>
            <a:r>
              <a:rPr lang="en-IE" dirty="0" smtClean="0"/>
              <a:t>BGE Safety Case prepared in accordance with Safety Case Guidelines(CER/07/175)</a:t>
            </a:r>
          </a:p>
          <a:p>
            <a:endParaRPr lang="en-IE" sz="1400" dirty="0" smtClean="0"/>
          </a:p>
          <a:p>
            <a:pPr>
              <a:spcBef>
                <a:spcPct val="100000"/>
              </a:spcBef>
            </a:pPr>
            <a:endParaRPr lang="en-I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PERO Relevance to BGE Personnel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Objective of  </a:t>
            </a:r>
            <a:r>
              <a:rPr lang="en-IE" smtClean="0"/>
              <a:t>BGE Safety </a:t>
            </a:r>
            <a:r>
              <a:rPr lang="en-IE" dirty="0" smtClean="0"/>
              <a:t>Case; To demonstrate that BGE manage risk to a level that is ALARP</a:t>
            </a:r>
          </a:p>
          <a:p>
            <a:endParaRPr lang="en-IE" dirty="0" smtClean="0"/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Key aspect is requirement to demonstrate that BGE have made arrangements for Emergency Response</a:t>
            </a:r>
          </a:p>
          <a:p>
            <a:pPr>
              <a:buNone/>
            </a:pPr>
            <a:endParaRPr lang="en-IE" dirty="0" smtClean="0"/>
          </a:p>
          <a:p>
            <a:pPr marL="457200" indent="-457200">
              <a:buNone/>
            </a:pPr>
            <a:r>
              <a:rPr lang="en-IE" dirty="0" smtClean="0"/>
              <a:t>2.   Key aspect of safety case is that BGE have to demonstrate that key staff are competent and received relevant training and experience (Sections 4.7.1 – 4.7.4)</a:t>
            </a:r>
          </a:p>
          <a:p>
            <a:endParaRPr lang="en-IE" dirty="0" smtClean="0"/>
          </a:p>
          <a:p>
            <a:r>
              <a:rPr lang="en-IE" dirty="0" smtClean="0"/>
              <a:t>Attendance &amp; participation in PERO training is evidence of compliance with requirement</a:t>
            </a:r>
          </a:p>
          <a:p>
            <a:endParaRPr lang="en-IE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 14">
      <a:dk1>
        <a:srgbClr val="000000"/>
      </a:dk1>
      <a:lt1>
        <a:srgbClr val="FFFFFF"/>
      </a:lt1>
      <a:dk2>
        <a:srgbClr val="650360"/>
      </a:dk2>
      <a:lt2>
        <a:srgbClr val="808080"/>
      </a:lt2>
      <a:accent1>
        <a:srgbClr val="650360"/>
      </a:accent1>
      <a:accent2>
        <a:srgbClr val="949B51"/>
      </a:accent2>
      <a:accent3>
        <a:srgbClr val="FFFFFF"/>
      </a:accent3>
      <a:accent4>
        <a:srgbClr val="000000"/>
      </a:accent4>
      <a:accent5>
        <a:srgbClr val="B8AAB6"/>
      </a:accent5>
      <a:accent6>
        <a:srgbClr val="868C49"/>
      </a:accent6>
      <a:hlink>
        <a:srgbClr val="E7D8AC"/>
      </a:hlink>
      <a:folHlink>
        <a:srgbClr val="0093D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65036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650360"/>
        </a:dk2>
        <a:lt2>
          <a:srgbClr val="808080"/>
        </a:lt2>
        <a:accent1>
          <a:srgbClr val="650360"/>
        </a:accent1>
        <a:accent2>
          <a:srgbClr val="949B51"/>
        </a:accent2>
        <a:accent3>
          <a:srgbClr val="FFFFFF"/>
        </a:accent3>
        <a:accent4>
          <a:srgbClr val="000000"/>
        </a:accent4>
        <a:accent5>
          <a:srgbClr val="B8AAB6"/>
        </a:accent5>
        <a:accent6>
          <a:srgbClr val="868C49"/>
        </a:accent6>
        <a:hlink>
          <a:srgbClr val="E7D8AC"/>
        </a:hlink>
        <a:folHlink>
          <a:srgbClr val="0093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650360"/>
      </a:dk2>
      <a:lt2>
        <a:srgbClr val="808080"/>
      </a:lt2>
      <a:accent1>
        <a:srgbClr val="650360"/>
      </a:accent1>
      <a:accent2>
        <a:srgbClr val="B9C7D4"/>
      </a:accent2>
      <a:accent3>
        <a:srgbClr val="FFFFFF"/>
      </a:accent3>
      <a:accent4>
        <a:srgbClr val="000000"/>
      </a:accent4>
      <a:accent5>
        <a:srgbClr val="B8AAB6"/>
      </a:accent5>
      <a:accent6>
        <a:srgbClr val="A7B4C0"/>
      </a:accent6>
      <a:hlink>
        <a:srgbClr val="949B51"/>
      </a:hlink>
      <a:folHlink>
        <a:srgbClr val="E7D8AC"/>
      </a:folHlink>
    </a:clrScheme>
    <a:fontScheme name="1_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65036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650360"/>
        </a:dk2>
        <a:lt2>
          <a:srgbClr val="808080"/>
        </a:lt2>
        <a:accent1>
          <a:srgbClr val="650360"/>
        </a:accent1>
        <a:accent2>
          <a:srgbClr val="B9C7D4"/>
        </a:accent2>
        <a:accent3>
          <a:srgbClr val="FFFFFF"/>
        </a:accent3>
        <a:accent4>
          <a:srgbClr val="000000"/>
        </a:accent4>
        <a:accent5>
          <a:srgbClr val="B8AAB6"/>
        </a:accent5>
        <a:accent6>
          <a:srgbClr val="A7B4C0"/>
        </a:accent6>
        <a:hlink>
          <a:srgbClr val="949B51"/>
        </a:hlink>
        <a:folHlink>
          <a:srgbClr val="E7D8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650360"/>
        </a:dk2>
        <a:lt2>
          <a:srgbClr val="808080"/>
        </a:lt2>
        <a:accent1>
          <a:srgbClr val="650360"/>
        </a:accent1>
        <a:accent2>
          <a:srgbClr val="949B51"/>
        </a:accent2>
        <a:accent3>
          <a:srgbClr val="FFFFFF"/>
        </a:accent3>
        <a:accent4>
          <a:srgbClr val="000000"/>
        </a:accent4>
        <a:accent5>
          <a:srgbClr val="B8AAB6"/>
        </a:accent5>
        <a:accent6>
          <a:srgbClr val="868C49"/>
        </a:accent6>
        <a:hlink>
          <a:srgbClr val="E7D8AC"/>
        </a:hlink>
        <a:folHlink>
          <a:srgbClr val="0093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3C67A89E479E4D99A3DCF1C00198CC" ma:contentTypeVersion="0" ma:contentTypeDescription="Create a new document." ma:contentTypeScope="" ma:versionID="0b74dc634e02a37312b96f5ff09b081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F88AD6-789C-4C9E-A226-7E98FF929C2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26B0019-4A7E-4CC7-A392-C03C4900CB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2C2D86C-3A35-4C13-AFC5-6FDE4E8B8E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155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1_Default Design</vt:lpstr>
      <vt:lpstr>BGE UK &amp; PERO</vt:lpstr>
      <vt:lpstr>PERO Relevance to BGE personnel</vt:lpstr>
      <vt:lpstr>PERO Relevance to BGE Personnel</vt:lpstr>
    </vt:vector>
  </TitlesOfParts>
  <Company>Bord Gáis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 Gáis Networks PowerPoint Template</dc:title>
  <dc:creator>office</dc:creator>
  <dc:description>Created by:_x000d_
The Presentation Company_x000d_
www.presentationco.com</dc:description>
  <cp:lastModifiedBy>office</cp:lastModifiedBy>
  <cp:revision>52</cp:revision>
  <dcterms:created xsi:type="dcterms:W3CDTF">2008-01-09T11:23:02Z</dcterms:created>
  <dcterms:modified xsi:type="dcterms:W3CDTF">2011-04-04T07:43:19Z</dcterms:modified>
</cp:coreProperties>
</file>