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4"/>
    <p:sldMasterId id="2147483649" r:id="rId5"/>
  </p:sldMasterIdLst>
  <p:notesMasterIdLst>
    <p:notesMasterId r:id="rId13"/>
  </p:notesMasterIdLst>
  <p:handoutMasterIdLst>
    <p:handoutMasterId r:id="rId14"/>
  </p:handoutMasterIdLst>
  <p:sldIdLst>
    <p:sldId id="361" r:id="rId6"/>
    <p:sldId id="389" r:id="rId7"/>
    <p:sldId id="538" r:id="rId8"/>
    <p:sldId id="534" r:id="rId9"/>
    <p:sldId id="539" r:id="rId10"/>
    <p:sldId id="540" r:id="rId11"/>
    <p:sldId id="533" r:id="rId1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66FF66"/>
    <a:srgbClr val="FF9900"/>
    <a:srgbClr val="FFFF99"/>
    <a:srgbClr val="FFFFCC"/>
    <a:srgbClr val="006699"/>
    <a:srgbClr val="336699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B4500C-8F08-4AEC-BB24-BB88CFEFECC4}" v="6" dt="2021-06-29T08:31:17.0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4558"/>
  </p:normalViewPr>
  <p:slideViewPr>
    <p:cSldViewPr>
      <p:cViewPr varScale="1">
        <p:scale>
          <a:sx n="61" d="100"/>
          <a:sy n="61" d="100"/>
        </p:scale>
        <p:origin x="90" y="10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9" d="100"/>
        <a:sy n="79" d="100"/>
      </p:scale>
      <p:origin x="0" y="-5296"/>
    </p:cViewPr>
  </p:sorter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D31738F-E964-4993-98C6-3669470C29B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448A399-C538-4B8E-9AC4-3C1B159119C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CFF74143-D5EE-4C55-8B19-54046408048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6BDB3136-AF8C-467C-94D7-DC600E76C09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070FFA6-FC04-4A7C-8304-88B7D1E39E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5750CD9-5831-4BA0-8C1F-AEF763C594E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361E270-4764-4DFE-8F01-F37331CC61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FCE369C6-A0CA-42BB-B45E-766523BCE48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6CE4D8FF-D071-4777-B829-92C97D2B907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126ACFD-50DA-4AB1-947C-77BEDCEA04E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9AB0544-D612-46E8-8E57-C466D19348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9197C45-D959-4149-B704-CA4C91C520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A3B4D-09B2-4781-ACED-507AA27C4C0B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2227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A3B4D-09B2-4781-ACED-507AA27C4C0B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6493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A3B4D-09B2-4781-ACED-507AA27C4C0B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99502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A3B4D-09B2-4781-ACED-507AA27C4C0B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2728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A3B4D-09B2-4781-ACED-507AA27C4C0B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8251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4752528" cy="1470025"/>
          </a:xfrm>
        </p:spPr>
        <p:txBody>
          <a:bodyPr/>
          <a:lstStyle>
            <a:lvl1pPr algn="ctr">
              <a:defRPr sz="32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3886200"/>
            <a:ext cx="4752528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1295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1FBD5CBA-B53E-4FEB-955C-9EA39E4CDCA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8313" y="548680"/>
            <a:ext cx="62753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altLang="en-US" sz="2800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Click to Add title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84783"/>
            <a:ext cx="5486400" cy="324279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2022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835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336699"/>
              </a:buClr>
              <a:defRPr/>
            </a:lvl1pPr>
            <a:lvl2pPr>
              <a:buClr>
                <a:srgbClr val="336699"/>
              </a:buClr>
              <a:defRPr/>
            </a:lvl2pPr>
            <a:lvl3pPr>
              <a:buClr>
                <a:srgbClr val="336699"/>
              </a:buClr>
              <a:defRPr/>
            </a:lvl3pPr>
            <a:lvl4pPr>
              <a:buClr>
                <a:srgbClr val="336699"/>
              </a:buClr>
              <a:defRPr/>
            </a:lvl4pPr>
            <a:lvl5pPr marL="2057400" indent="-228600">
              <a:buClr>
                <a:srgbClr val="336699"/>
              </a:buClr>
              <a:buFont typeface="Courier New" panose="02070309020205020404" pitchFamily="49" charset="0"/>
              <a:buChar char="o"/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7641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9966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268760"/>
            <a:ext cx="4038600" cy="5184576"/>
          </a:xfrm>
        </p:spPr>
        <p:txBody>
          <a:bodyPr/>
          <a:lstStyle>
            <a:lvl1pPr marL="342900" indent="-342900">
              <a:buClr>
                <a:srgbClr val="336699"/>
              </a:buClr>
              <a:buFont typeface="Courier New" panose="02070309020205020404" pitchFamily="49" charset="0"/>
              <a:buChar char="o"/>
              <a:defRPr sz="2800"/>
            </a:lvl1pPr>
            <a:lvl2pPr marL="742950" indent="-285750">
              <a:buClr>
                <a:srgbClr val="336699"/>
              </a:buClr>
              <a:buFont typeface="Courier New" panose="02070309020205020404" pitchFamily="49" charset="0"/>
              <a:buChar char="o"/>
              <a:defRPr sz="2400"/>
            </a:lvl2pPr>
            <a:lvl3pPr marL="11430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2000"/>
            </a:lvl3pPr>
            <a:lvl4pPr marL="16002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800"/>
            </a:lvl4pPr>
            <a:lvl5pPr marL="20574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8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268760"/>
            <a:ext cx="4038600" cy="5184575"/>
          </a:xfrm>
        </p:spPr>
        <p:txBody>
          <a:bodyPr/>
          <a:lstStyle>
            <a:lvl1pPr marL="342900" indent="-342900">
              <a:buClr>
                <a:srgbClr val="336699"/>
              </a:buClr>
              <a:buFont typeface="Courier New" panose="02070309020205020404" pitchFamily="49" charset="0"/>
              <a:buChar char="o"/>
              <a:defRPr sz="2800"/>
            </a:lvl1pPr>
            <a:lvl2pPr marL="742950" indent="-285750">
              <a:buClr>
                <a:srgbClr val="336699"/>
              </a:buClr>
              <a:buFont typeface="Courier New" panose="02070309020205020404" pitchFamily="49" charset="0"/>
              <a:buChar char="o"/>
              <a:defRPr sz="2400"/>
            </a:lvl2pPr>
            <a:lvl3pPr marL="11430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2000"/>
            </a:lvl3pPr>
            <a:lvl4pPr marL="16002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800"/>
            </a:lvl4pPr>
            <a:lvl5pPr marL="20574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8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5119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9061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278461"/>
          </a:xfrm>
        </p:spPr>
        <p:txBody>
          <a:bodyPr/>
          <a:lstStyle>
            <a:lvl1pPr marL="342900" indent="-342900">
              <a:buClr>
                <a:srgbClr val="336699"/>
              </a:buClr>
              <a:buFont typeface="Courier New" panose="02070309020205020404" pitchFamily="49" charset="0"/>
              <a:buChar char="o"/>
              <a:defRPr sz="2400"/>
            </a:lvl1pPr>
            <a:lvl2pPr marL="742950" indent="-285750">
              <a:buClr>
                <a:srgbClr val="336699"/>
              </a:buClr>
              <a:buFont typeface="Courier New" panose="02070309020205020404" pitchFamily="49" charset="0"/>
              <a:buChar char="o"/>
              <a:defRPr sz="2000"/>
            </a:lvl2pPr>
            <a:lvl3pPr marL="11430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800"/>
            </a:lvl3pPr>
            <a:lvl4pPr marL="16002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600"/>
            </a:lvl4pPr>
            <a:lvl5pPr marL="20574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6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9061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4278460"/>
          </a:xfrm>
        </p:spPr>
        <p:txBody>
          <a:bodyPr/>
          <a:lstStyle>
            <a:lvl1pPr marL="342900" indent="-342900">
              <a:buClr>
                <a:srgbClr val="336699"/>
              </a:buClr>
              <a:buFont typeface="Courier New" panose="02070309020205020404" pitchFamily="49" charset="0"/>
              <a:buChar char="o"/>
              <a:defRPr sz="2400"/>
            </a:lvl1pPr>
            <a:lvl2pPr marL="742950" indent="-285750">
              <a:buClr>
                <a:srgbClr val="336699"/>
              </a:buClr>
              <a:buFont typeface="Courier New" panose="02070309020205020404" pitchFamily="49" charset="0"/>
              <a:buChar char="o"/>
              <a:defRPr sz="2000"/>
            </a:lvl2pPr>
            <a:lvl3pPr marL="11430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800"/>
            </a:lvl3pPr>
            <a:lvl4pPr marL="16002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600"/>
            </a:lvl4pPr>
            <a:lvl5pPr marL="20574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6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548680"/>
            <a:ext cx="62753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GB" alt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55633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63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4036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40768"/>
            <a:ext cx="5111750" cy="5184576"/>
          </a:xfrm>
        </p:spPr>
        <p:txBody>
          <a:bodyPr/>
          <a:lstStyle>
            <a:lvl1pPr marL="342900" indent="-342900">
              <a:buClr>
                <a:srgbClr val="336699"/>
              </a:buClr>
              <a:buFont typeface="Courier New" panose="02070309020205020404" pitchFamily="49" charset="0"/>
              <a:buChar char="o"/>
              <a:defRPr sz="3200"/>
            </a:lvl1pPr>
            <a:lvl2pPr marL="742950" indent="-285750">
              <a:buClr>
                <a:srgbClr val="336699"/>
              </a:buClr>
              <a:buFont typeface="Courier New" panose="02070309020205020404" pitchFamily="49" charset="0"/>
              <a:buChar char="o"/>
              <a:defRPr sz="2800"/>
            </a:lvl2pPr>
            <a:lvl3pPr marL="11430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2400"/>
            </a:lvl3pPr>
            <a:lvl4pPr marL="16002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2000"/>
            </a:lvl4pPr>
            <a:lvl5pPr marL="20574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20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40768"/>
            <a:ext cx="3008313" cy="51845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548680"/>
            <a:ext cx="62753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GB" alt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103561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>
            <a:extLst>
              <a:ext uri="{FF2B5EF4-FFF2-40B4-BE49-F238E27FC236}">
                <a16:creationId xmlns:a16="http://schemas.microsoft.com/office/drawing/2014/main" id="{6C848B26-EC53-4FEF-86A1-A0628035B2A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16700"/>
            <a:ext cx="9139238" cy="260350"/>
          </a:xfrm>
          <a:prstGeom prst="rect">
            <a:avLst/>
          </a:prstGeom>
          <a:gradFill flip="none" rotWithShape="1">
            <a:gsLst>
              <a:gs pos="0">
                <a:srgbClr val="003366">
                  <a:tint val="66000"/>
                  <a:satMod val="160000"/>
                </a:srgbClr>
              </a:gs>
              <a:gs pos="50000">
                <a:srgbClr val="003366">
                  <a:tint val="44500"/>
                  <a:satMod val="160000"/>
                </a:srgbClr>
              </a:gs>
              <a:gs pos="100000">
                <a:srgbClr val="00336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tabLst>
                <a:tab pos="2514600" algn="ctr"/>
              </a:tabLst>
              <a:defRPr/>
            </a:pPr>
            <a:r>
              <a:rPr lang="en-GB" altLang="ja-JP" sz="15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	www.ukopa.co.uk</a:t>
            </a:r>
            <a:endParaRPr lang="en-GB" altLang="en-US" sz="15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82AC9769-270B-46C9-8763-AC5CFED04B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450" y="1133475"/>
            <a:ext cx="3887788" cy="572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5EF556BB-EB6B-479B-8564-3C0B162A96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2066925"/>
            <a:ext cx="4610100" cy="37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 Slide</a:t>
            </a:r>
          </a:p>
        </p:txBody>
      </p:sp>
      <p:pic>
        <p:nvPicPr>
          <p:cNvPr id="1028" name="Picture 9">
            <a:extLst>
              <a:ext uri="{FF2B5EF4-FFF2-40B4-BE49-F238E27FC236}">
                <a16:creationId xmlns:a16="http://schemas.microsoft.com/office/drawing/2014/main" id="{A518D447-2253-49AE-ACA9-27994A0A38B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88" y="260648"/>
            <a:ext cx="74930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Line 11">
            <a:extLst>
              <a:ext uri="{FF2B5EF4-FFF2-40B4-BE49-F238E27FC236}">
                <a16:creationId xmlns:a16="http://schemas.microsoft.com/office/drawing/2014/main" id="{9024D3B0-2319-4548-8D1A-B3C039CD0EA5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3863" y="1125538"/>
            <a:ext cx="8424862" cy="0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" name="MSIPCMContentMarking" descr="{&quot;HashCode&quot;:2027334168,&quot;Placement&quot;:&quot;Header&quot;,&quot;Top&quot;:0.0,&quot;Left&quot;:0.0,&quot;SlideWidth&quot;:720,&quot;SlideHeight&quot;:540}">
            <a:extLst>
              <a:ext uri="{FF2B5EF4-FFF2-40B4-BE49-F238E27FC236}">
                <a16:creationId xmlns:a16="http://schemas.microsoft.com/office/drawing/2014/main" id="{BCE4B222-6430-4CFD-A833-4E31D822938D}"/>
              </a:ext>
            </a:extLst>
          </p:cNvPr>
          <p:cNvSpPr txBox="1"/>
          <p:nvPr userDrawn="1"/>
        </p:nvSpPr>
        <p:spPr>
          <a:xfrm>
            <a:off x="0" y="0"/>
            <a:ext cx="1349761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</a:rPr>
              <a:t>Classified as Internal</a:t>
            </a:r>
          </a:p>
        </p:txBody>
      </p:sp>
    </p:spTree>
    <p:extLst>
      <p:ext uri="{BB962C8B-B14F-4D97-AF65-F5344CB8AC3E}">
        <p14:creationId xmlns:p14="http://schemas.microsoft.com/office/powerpoint/2010/main" val="1012926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73"/>
          </a:solidFill>
          <a:latin typeface="Arial Rounded MT Bold" panose="020F0704030504030204" pitchFamily="34" charset="0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73"/>
          </a:solidFill>
          <a:latin typeface="Arial Rounded MT Bold" panose="020F0704030504030204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73"/>
          </a:solidFill>
          <a:latin typeface="Arial Rounded MT Bold" panose="020F0704030504030204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73"/>
          </a:solidFill>
          <a:latin typeface="Arial Rounded MT Bold" panose="020F0704030504030204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73"/>
          </a:solidFill>
          <a:latin typeface="Arial Rounded MT Bold" panose="020F0704030504030204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17">
            <a:extLst>
              <a:ext uri="{FF2B5EF4-FFF2-40B4-BE49-F238E27FC236}">
                <a16:creationId xmlns:a16="http://schemas.microsoft.com/office/drawing/2014/main" id="{6731603C-0CB6-4B57-B6FB-2A2AC3F088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16700"/>
            <a:ext cx="9144000" cy="260350"/>
          </a:xfrm>
          <a:prstGeom prst="rect">
            <a:avLst/>
          </a:prstGeom>
          <a:gradFill flip="none" rotWithShape="1">
            <a:gsLst>
              <a:gs pos="0">
                <a:srgbClr val="003366">
                  <a:tint val="66000"/>
                  <a:satMod val="160000"/>
                </a:srgbClr>
              </a:gs>
              <a:gs pos="50000">
                <a:srgbClr val="003366">
                  <a:tint val="44500"/>
                  <a:satMod val="160000"/>
                </a:srgbClr>
              </a:gs>
              <a:gs pos="100000">
                <a:srgbClr val="00336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tabLst/>
              <a:defRPr/>
            </a:pPr>
            <a:r>
              <a:rPr lang="en-GB" altLang="en-US" sz="1500" b="1" baseline="0" dirty="0">
                <a:solidFill>
                  <a:schemeClr val="bg1"/>
                </a:solidFill>
                <a:latin typeface="Arial Rounded MT Bold" panose="020F0704030504030204" pitchFamily="34" charset="0"/>
              </a:rPr>
              <a:t>2020			               </a:t>
            </a:r>
            <a:fld id="{5C44767E-8D71-4BAF-9A84-3DDBAE486109}" type="slidenum">
              <a:rPr lang="en-GB" altLang="en-US" sz="1500" b="1" baseline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pPr algn="l" eaLnBrk="1" hangingPunct="1">
                <a:tabLst/>
                <a:defRPr/>
              </a:pPr>
              <a:t>‹#›</a:t>
            </a:fld>
            <a:r>
              <a:rPr lang="en-GB" altLang="en-US" sz="1500" b="1" baseline="0" dirty="0">
                <a:solidFill>
                  <a:schemeClr val="bg1"/>
                </a:solidFill>
                <a:latin typeface="Arial Rounded MT Bold" panose="020F0704030504030204" pitchFamily="34" charset="0"/>
              </a:rPr>
              <a:t>		  </a:t>
            </a:r>
            <a:r>
              <a:rPr lang="en-GB" altLang="ja-JP" sz="1500" b="1" baseline="0" dirty="0">
                <a:solidFill>
                  <a:schemeClr val="bg1"/>
                </a:solidFill>
                <a:latin typeface="Arial Rounded MT Bold" panose="020F0704030504030204" pitchFamily="34" charset="0"/>
              </a:rPr>
              <a:t>www.ukopa.co.uk</a:t>
            </a:r>
            <a:endParaRPr lang="en-GB" altLang="en-US" sz="1500" b="1" baseline="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18EF381D-C048-44B0-95D0-C40F0B3CBB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3398" y="528637"/>
            <a:ext cx="62753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Add title</a:t>
            </a:r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F4BD8B64-DE37-436E-9B54-38585D1F7E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3398" y="1340767"/>
            <a:ext cx="8229600" cy="5112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First Level 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3"/>
            <a:endParaRPr lang="en-GB" altLang="en-US" dirty="0"/>
          </a:p>
        </p:txBody>
      </p:sp>
      <p:sp>
        <p:nvSpPr>
          <p:cNvPr id="2053" name="Line 11">
            <a:extLst>
              <a:ext uri="{FF2B5EF4-FFF2-40B4-BE49-F238E27FC236}">
                <a16:creationId xmlns:a16="http://schemas.microsoft.com/office/drawing/2014/main" id="{77863E50-A545-476B-9C5A-0E559EF6556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68313" y="1124744"/>
            <a:ext cx="8424862" cy="0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2054" name="Picture 18">
            <a:extLst>
              <a:ext uri="{FF2B5EF4-FFF2-40B4-BE49-F238E27FC236}">
                <a16:creationId xmlns:a16="http://schemas.microsoft.com/office/drawing/2014/main" id="{DA68C0C7-7856-451F-82EB-A9747102406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88125" y="71661"/>
            <a:ext cx="25304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SIPCMContentMarking" descr="{&quot;HashCode&quot;:2027334168,&quot;Placement&quot;:&quot;Header&quot;,&quot;Top&quot;:0.0,&quot;Left&quot;:0.0,&quot;SlideWidth&quot;:720,&quot;SlideHeight&quot;:540}">
            <a:extLst>
              <a:ext uri="{FF2B5EF4-FFF2-40B4-BE49-F238E27FC236}">
                <a16:creationId xmlns:a16="http://schemas.microsoft.com/office/drawing/2014/main" id="{AC8DE8AB-B01A-4581-911F-D36E1DA0C3B5}"/>
              </a:ext>
            </a:extLst>
          </p:cNvPr>
          <p:cNvSpPr txBox="1"/>
          <p:nvPr userDrawn="1"/>
        </p:nvSpPr>
        <p:spPr>
          <a:xfrm>
            <a:off x="0" y="0"/>
            <a:ext cx="1349761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</a:rPr>
              <a:t>Classified as Internal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262673"/>
          </a:solidFill>
          <a:latin typeface="Arial Rounded MT Bold" panose="020F0704030504030204" pitchFamily="34" charset="0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262673"/>
          </a:solidFill>
          <a:latin typeface="Arial Rounded MT Bold" panose="020F0704030504030204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262673"/>
          </a:solidFill>
          <a:latin typeface="Arial Rounded MT Bold" panose="020F0704030504030204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262673"/>
          </a:solidFill>
          <a:latin typeface="Arial Rounded MT Bold" panose="020F0704030504030204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262673"/>
          </a:solidFill>
          <a:latin typeface="Arial Rounded MT Bold" panose="020F0704030504030204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Courier New" panose="02070309020205020404" pitchFamily="49" charset="0"/>
        <a:buChar char="o"/>
        <a:defRPr sz="3200">
          <a:solidFill>
            <a:srgbClr val="262673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Courier New" panose="02070309020205020404" pitchFamily="49" charset="0"/>
        <a:buChar char="o"/>
        <a:defRPr sz="2800">
          <a:solidFill>
            <a:schemeClr val="bg1">
              <a:lumMod val="50000"/>
            </a:schemeClr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Courier New" panose="02070309020205020404" pitchFamily="49" charset="0"/>
        <a:buChar char="o"/>
        <a:defRPr sz="2400">
          <a:solidFill>
            <a:srgbClr val="262673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Courier New" panose="02070309020205020404" pitchFamily="49" charset="0"/>
        <a:buChar char="o"/>
        <a:defRPr sz="2000">
          <a:solidFill>
            <a:schemeClr val="bg1">
              <a:lumMod val="50000"/>
            </a:schemeClr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67810-D38E-7F45-BAD4-CCCFBD017A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Corrosion Prevention Working Group – 29</a:t>
            </a:r>
            <a:r>
              <a:rPr lang="en-US" baseline="30000" dirty="0"/>
              <a:t>th</a:t>
            </a:r>
            <a:r>
              <a:rPr lang="en-US" dirty="0"/>
              <a:t> June 2021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39D630-2AE6-E94B-B84A-06DD238EBB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Simon Joyce </a:t>
            </a:r>
          </a:p>
          <a:p>
            <a:r>
              <a:rPr lang="en-US" dirty="0"/>
              <a:t>CPWG Chair</a:t>
            </a:r>
          </a:p>
        </p:txBody>
      </p:sp>
    </p:spTree>
    <p:extLst>
      <p:ext uri="{BB962C8B-B14F-4D97-AF65-F5344CB8AC3E}">
        <p14:creationId xmlns:p14="http://schemas.microsoft.com/office/powerpoint/2010/main" val="4132400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Introduction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453398" y="1340768"/>
            <a:ext cx="8424168" cy="4525962"/>
          </a:xfrm>
        </p:spPr>
        <p:txBody>
          <a:bodyPr>
            <a:normAutofit fontScale="85000" lnSpcReduction="20000"/>
          </a:bodyPr>
          <a:lstStyle/>
          <a:p>
            <a:r>
              <a:rPr lang="en-GB" altLang="en-US" sz="2800" dirty="0">
                <a:solidFill>
                  <a:schemeClr val="accent6"/>
                </a:solidFill>
              </a:rPr>
              <a:t>In late 2020 the Gas Distribution Networks Standards Working Group (now part of TSF) raised a concern that corrosion prevention issues were not getting the focus they warranted within the pipeline industry.</a:t>
            </a:r>
            <a:endParaRPr lang="en-GB" altLang="en-US" sz="2400" dirty="0">
              <a:solidFill>
                <a:schemeClr val="accent6"/>
              </a:solidFill>
            </a:endParaRPr>
          </a:p>
          <a:p>
            <a:r>
              <a:rPr lang="en-GB" altLang="en-US" sz="2800" dirty="0">
                <a:solidFill>
                  <a:schemeClr val="accent6"/>
                </a:solidFill>
              </a:rPr>
              <a:t>The group approached UKOPA to look at setting up a working group to manage corrosion related issues that affect all pipeline operators.</a:t>
            </a:r>
          </a:p>
          <a:p>
            <a:r>
              <a:rPr lang="en-GB" altLang="en-US" sz="2800" dirty="0">
                <a:solidFill>
                  <a:schemeClr val="accent6"/>
                </a:solidFill>
              </a:rPr>
              <a:t>A meeting was held on the 14</a:t>
            </a:r>
            <a:r>
              <a:rPr lang="en-GB" altLang="en-US" sz="2800" baseline="30000" dirty="0">
                <a:solidFill>
                  <a:schemeClr val="accent6"/>
                </a:solidFill>
              </a:rPr>
              <a:t>th</a:t>
            </a:r>
            <a:r>
              <a:rPr lang="en-GB" altLang="en-US" sz="2800" dirty="0">
                <a:solidFill>
                  <a:schemeClr val="accent6"/>
                </a:solidFill>
              </a:rPr>
              <a:t> April with various operators to agree TOR, workplan and working group structure.</a:t>
            </a:r>
          </a:p>
          <a:p>
            <a:r>
              <a:rPr lang="en-GB" altLang="en-US" sz="2800" dirty="0">
                <a:solidFill>
                  <a:schemeClr val="accent6"/>
                </a:solidFill>
              </a:rPr>
              <a:t>The board have decided to approve this new working group based on the discussion in April.</a:t>
            </a:r>
          </a:p>
          <a:p>
            <a:r>
              <a:rPr lang="en-GB" altLang="en-US" sz="2800" dirty="0">
                <a:solidFill>
                  <a:schemeClr val="accent6"/>
                </a:solidFill>
              </a:rPr>
              <a:t>Today’s meeting is to plan the way forward to ensure we get the most benefit from the group.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2027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64DB2D64-A3B0-4F5D-B0DE-1CBF113841A3}" type="slidenum">
              <a:rPr lang="en-GB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36745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437307"/>
            <a:ext cx="6275387" cy="509588"/>
          </a:xfrm>
        </p:spPr>
        <p:txBody>
          <a:bodyPr/>
          <a:lstStyle/>
          <a:p>
            <a:r>
              <a:rPr lang="en-GB" dirty="0"/>
              <a:t>Agreement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3" cy="4825131"/>
          </a:xfrm>
        </p:spPr>
        <p:txBody>
          <a:bodyPr>
            <a:normAutofit/>
          </a:bodyPr>
          <a:lstStyle/>
          <a:p>
            <a:r>
              <a:rPr lang="en-GB" sz="2800" dirty="0"/>
              <a:t>The requirement for a Corrosion Prevention Working Group is required within UKOPA.</a:t>
            </a:r>
          </a:p>
          <a:p>
            <a:r>
              <a:rPr lang="en-GB" sz="2800" dirty="0"/>
              <a:t>The Terms of Reference are agreed.</a:t>
            </a:r>
          </a:p>
          <a:p>
            <a:r>
              <a:rPr lang="en-GB" sz="2800" dirty="0"/>
              <a:t>One consultant will be required for the group for now. </a:t>
            </a:r>
          </a:p>
          <a:p>
            <a:r>
              <a:rPr lang="en-GB" sz="2800" dirty="0"/>
              <a:t>A working plan for 2020/2021 has been drafted with estimated costs.</a:t>
            </a:r>
          </a:p>
          <a:p>
            <a:r>
              <a:rPr lang="en-GB" sz="2800" dirty="0"/>
              <a:t>Chair and secretariat support agreed.</a:t>
            </a:r>
          </a:p>
          <a:p>
            <a:pPr lvl="1"/>
            <a:r>
              <a:rPr lang="en-GB" sz="2400" dirty="0"/>
              <a:t>Simon Joyce – Chair</a:t>
            </a:r>
          </a:p>
          <a:p>
            <a:pPr lvl="1"/>
            <a:r>
              <a:rPr lang="en-GB" sz="2400" dirty="0"/>
              <a:t>Nikki Barker – Secretariat </a:t>
            </a:r>
          </a:p>
          <a:p>
            <a:endParaRPr lang="en-GB" sz="2800" dirty="0"/>
          </a:p>
          <a:p>
            <a:endParaRPr lang="en-GB" sz="2800" dirty="0"/>
          </a:p>
          <a:p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2027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64DB2D64-A3B0-4F5D-B0DE-1CBF113841A3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140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29</a:t>
            </a:r>
            <a:r>
              <a:rPr lang="en-US" altLang="en-US" baseline="30000" dirty="0"/>
              <a:t>th</a:t>
            </a:r>
            <a:r>
              <a:rPr lang="en-US" altLang="en-US" dirty="0"/>
              <a:t> June Session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453398" y="1340768"/>
            <a:ext cx="8424168" cy="4525962"/>
          </a:xfrm>
        </p:spPr>
        <p:txBody>
          <a:bodyPr>
            <a:normAutofit/>
          </a:bodyPr>
          <a:lstStyle/>
          <a:p>
            <a:r>
              <a:rPr lang="en-GB" altLang="en-US" sz="2800" dirty="0">
                <a:solidFill>
                  <a:schemeClr val="accent6"/>
                </a:solidFill>
              </a:rPr>
              <a:t>Main points of discussion.	</a:t>
            </a:r>
          </a:p>
          <a:p>
            <a:pPr lvl="1"/>
            <a:r>
              <a:rPr lang="en-GB" dirty="0"/>
              <a:t>Work plan</a:t>
            </a:r>
          </a:p>
          <a:p>
            <a:pPr lvl="2"/>
            <a:r>
              <a:rPr lang="en-GB" dirty="0"/>
              <a:t>Short term work</a:t>
            </a:r>
          </a:p>
          <a:p>
            <a:pPr lvl="2"/>
            <a:r>
              <a:rPr lang="en-GB" dirty="0"/>
              <a:t>Long term work</a:t>
            </a:r>
          </a:p>
          <a:p>
            <a:pPr lvl="1"/>
            <a:r>
              <a:rPr lang="en-GB" dirty="0"/>
              <a:t>Nominations for CP specialist within the group. </a:t>
            </a:r>
          </a:p>
          <a:p>
            <a:pPr lvl="1"/>
            <a:r>
              <a:rPr lang="en-GB" dirty="0"/>
              <a:t>Meeting dates this year (Probably look to start in late July/August)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2027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64DB2D64-A3B0-4F5D-B0DE-1CBF113841A3}" type="slidenum">
              <a:rPr lang="en-GB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7261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437307"/>
            <a:ext cx="6275387" cy="509588"/>
          </a:xfrm>
        </p:spPr>
        <p:txBody>
          <a:bodyPr/>
          <a:lstStyle/>
          <a:p>
            <a:r>
              <a:rPr lang="en-GB" dirty="0"/>
              <a:t>Programme of Work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3" cy="4825131"/>
          </a:xfrm>
        </p:spPr>
        <p:txBody>
          <a:bodyPr>
            <a:normAutofit fontScale="92500"/>
          </a:bodyPr>
          <a:lstStyle/>
          <a:p>
            <a:r>
              <a:rPr lang="en-GB" sz="2800" dirty="0"/>
              <a:t>An initial programme of work was agreed: </a:t>
            </a:r>
          </a:p>
          <a:p>
            <a:pPr lvl="1"/>
            <a:r>
              <a:rPr lang="en-GB" sz="2400" u="sng" dirty="0"/>
              <a:t>Long-term</a:t>
            </a:r>
          </a:p>
          <a:p>
            <a:pPr lvl="2"/>
            <a:r>
              <a:rPr lang="en-GB" sz="2000" u="sng" dirty="0"/>
              <a:t>CP Competency Guidelines </a:t>
            </a:r>
            <a:r>
              <a:rPr lang="en-GB" sz="2000" dirty="0"/>
              <a:t>- Help the industry with the level of competency for CP inspections/reviews/decisions</a:t>
            </a:r>
          </a:p>
          <a:p>
            <a:pPr lvl="2"/>
            <a:r>
              <a:rPr lang="en-GB" sz="2000" u="sng" dirty="0"/>
              <a:t>AC interaction Management GPG </a:t>
            </a:r>
            <a:r>
              <a:rPr lang="en-GB" sz="2000" dirty="0"/>
              <a:t>- Using the SGN </a:t>
            </a:r>
            <a:r>
              <a:rPr lang="en-GB" sz="2000" dirty="0" err="1"/>
              <a:t>Blackhillock</a:t>
            </a:r>
            <a:r>
              <a:rPr lang="en-GB" sz="2000" dirty="0"/>
              <a:t> incident to manage these issues and to discuss this with the HSE</a:t>
            </a:r>
          </a:p>
          <a:p>
            <a:pPr lvl="2"/>
            <a:r>
              <a:rPr lang="en-GB" sz="2000" u="sng" dirty="0"/>
              <a:t>Review of CP inspection frequencies based on corrosion rates </a:t>
            </a:r>
            <a:r>
              <a:rPr lang="en-GB" sz="2000" dirty="0"/>
              <a:t>- Using data across the world/UKOPA corrosion data  to review above ground CP inspection frequencies. </a:t>
            </a:r>
          </a:p>
          <a:p>
            <a:pPr lvl="1"/>
            <a:r>
              <a:rPr lang="en-GB" sz="2400" u="sng" dirty="0"/>
              <a:t>Short term</a:t>
            </a:r>
          </a:p>
          <a:p>
            <a:pPr lvl="2"/>
            <a:r>
              <a:rPr lang="en-GB" sz="2000" u="sng" dirty="0"/>
              <a:t>GPG for CP around Electrified Fencing </a:t>
            </a:r>
            <a:r>
              <a:rPr lang="en-GB" sz="2000" dirty="0"/>
              <a:t>- Using work from NGT to put a GPG for CP issues around electrified fences.</a:t>
            </a:r>
          </a:p>
          <a:p>
            <a:pPr lvl="2"/>
            <a:r>
              <a:rPr lang="en-GB" sz="2000" u="sng" dirty="0"/>
              <a:t>Network Rail Infrastructure Crossings Guide </a:t>
            </a:r>
            <a:r>
              <a:rPr lang="en-GB" sz="2000" dirty="0"/>
              <a:t>- Guidance for operators based on the recent issues with electrified railway lines. </a:t>
            </a:r>
          </a:p>
          <a:p>
            <a:endParaRPr lang="en-GB" sz="2800" dirty="0"/>
          </a:p>
          <a:p>
            <a:endParaRPr lang="en-GB" sz="2800" dirty="0"/>
          </a:p>
          <a:p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2027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64DB2D64-A3B0-4F5D-B0DE-1CBF113841A3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472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437307"/>
            <a:ext cx="6275387" cy="509588"/>
          </a:xfrm>
        </p:spPr>
        <p:txBody>
          <a:bodyPr/>
          <a:lstStyle/>
          <a:p>
            <a:r>
              <a:rPr lang="en-GB" dirty="0"/>
              <a:t>Consultancy	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3" cy="4825131"/>
          </a:xfrm>
        </p:spPr>
        <p:txBody>
          <a:bodyPr>
            <a:normAutofit/>
          </a:bodyPr>
          <a:lstStyle/>
          <a:p>
            <a:r>
              <a:rPr lang="en-GB" sz="2800" dirty="0"/>
              <a:t>One nomination so far.</a:t>
            </a:r>
          </a:p>
          <a:p>
            <a:r>
              <a:rPr lang="en-GB" sz="2800" dirty="0"/>
              <a:t>More nominations required. </a:t>
            </a:r>
          </a:p>
          <a:p>
            <a:r>
              <a:rPr lang="en-GB" sz="2800" dirty="0"/>
              <a:t>Consultant required for 3 meetings a year including work associated (10 days approximately).</a:t>
            </a:r>
          </a:p>
          <a:p>
            <a:pPr lvl="1"/>
            <a:r>
              <a:rPr lang="en-GB" sz="2400" dirty="0"/>
              <a:t>This year may be 2/3 of that time.</a:t>
            </a:r>
          </a:p>
          <a:p>
            <a:r>
              <a:rPr lang="en-GB" sz="2800" dirty="0"/>
              <a:t>CP industry watch included in the budget – Decision needed as to who this will provide this service. </a:t>
            </a:r>
          </a:p>
          <a:p>
            <a:endParaRPr lang="en-GB" sz="2400" dirty="0"/>
          </a:p>
          <a:p>
            <a:endParaRPr lang="en-GB" sz="2800" dirty="0"/>
          </a:p>
          <a:p>
            <a:endParaRPr lang="en-GB" sz="2800" dirty="0"/>
          </a:p>
          <a:p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2027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64DB2D64-A3B0-4F5D-B0DE-1CBF113841A3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496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19DA-32B5-4A1A-A67D-E67DB9464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0B737-0EF3-4AA7-83C2-4A461BA54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2" y="1283272"/>
            <a:ext cx="8460171" cy="5220713"/>
          </a:xfrm>
        </p:spPr>
        <p:txBody>
          <a:bodyPr>
            <a:normAutofit/>
          </a:bodyPr>
          <a:lstStyle/>
          <a:p>
            <a:r>
              <a:rPr lang="en-GB" dirty="0"/>
              <a:t>Questions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6" name="Graphic 5" descr="Help">
            <a:extLst>
              <a:ext uri="{FF2B5EF4-FFF2-40B4-BE49-F238E27FC236}">
                <a16:creationId xmlns:a16="http://schemas.microsoft.com/office/drawing/2014/main" id="{1B58772C-1B3A-4164-AF27-B6FF2DB8CF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03848" y="3179478"/>
            <a:ext cx="2385265" cy="2385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32466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1D0AB220990346A7C9DE8E04E95906" ma:contentTypeVersion="13" ma:contentTypeDescription="Create a new document." ma:contentTypeScope="" ma:versionID="29ef841b78be1db69ef996a51c28a34f">
  <xsd:schema xmlns:xsd="http://www.w3.org/2001/XMLSchema" xmlns:xs="http://www.w3.org/2001/XMLSchema" xmlns:p="http://schemas.microsoft.com/office/2006/metadata/properties" xmlns:ns3="e9ec4c5d-6352-4863-bc37-526cabded55a" xmlns:ns4="b17098e4-6981-4b9d-a559-f5518aa215b4" targetNamespace="http://schemas.microsoft.com/office/2006/metadata/properties" ma:root="true" ma:fieldsID="4745098976a24b9ef36ec979fde3064a" ns3:_="" ns4:_="">
    <xsd:import namespace="e9ec4c5d-6352-4863-bc37-526cabded55a"/>
    <xsd:import namespace="b17098e4-6981-4b9d-a559-f5518aa215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ec4c5d-6352-4863-bc37-526cabded5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7098e4-6981-4b9d-a559-f5518aa215b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0878188-17E9-4329-865C-A5DA5BAB86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AB8EFB-C012-4D7D-8557-B2C548A4C7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ec4c5d-6352-4863-bc37-526cabded55a"/>
    <ds:schemaRef ds:uri="b17098e4-6981-4b9d-a559-f5518aa215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5FC566-330E-452E-A471-259E52B6EC87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b17098e4-6981-4b9d-a559-f5518aa215b4"/>
    <ds:schemaRef ds:uri="e9ec4c5d-6352-4863-bc37-526cabded55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17401</TotalTime>
  <Words>415</Words>
  <Application>Microsoft Office PowerPoint</Application>
  <PresentationFormat>On-screen Show (4:3)</PresentationFormat>
  <Paragraphs>60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Rounded MT Bold</vt:lpstr>
      <vt:lpstr>Calibri</vt:lpstr>
      <vt:lpstr>Courier New</vt:lpstr>
      <vt:lpstr>Default Design</vt:lpstr>
      <vt:lpstr>Custom Design</vt:lpstr>
      <vt:lpstr>Corrosion Prevention Working Group – 29th June 2021</vt:lpstr>
      <vt:lpstr>Introduction</vt:lpstr>
      <vt:lpstr>Agreement</vt:lpstr>
      <vt:lpstr>29th June Session</vt:lpstr>
      <vt:lpstr>Programme of Work</vt:lpstr>
      <vt:lpstr>Consultancy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UKOPA Members Meeting Update</dc:title>
  <dc:creator>Nikki Barker</dc:creator>
  <cp:lastModifiedBy>Joyce, Simon</cp:lastModifiedBy>
  <cp:revision>21</cp:revision>
  <dcterms:created xsi:type="dcterms:W3CDTF">2020-10-19T19:37:21Z</dcterms:created>
  <dcterms:modified xsi:type="dcterms:W3CDTF">2021-06-29T09:35:41Z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0x010100F11D0AB220990346A7C9DE8E04E95906</vt:lpwstr>
  </property>
  <property fmtid="{D5CDD505-2E9C-101B-9397-08002B2CF9AE}" pid="3" name="MSIP_Label_2b73dd0b-afe1-4a46-943f-1bdb914b8a49_Enabled">
    <vt:lpwstr>true</vt:lpwstr>
  </property>
  <property fmtid="{D5CDD505-2E9C-101B-9397-08002B2CF9AE}" pid="4" name="MSIP_Label_2b73dd0b-afe1-4a46-943f-1bdb914b8a49_SetDate">
    <vt:lpwstr>2021-04-08T09:59:52Z</vt:lpwstr>
  </property>
  <property fmtid="{D5CDD505-2E9C-101B-9397-08002B2CF9AE}" pid="5" name="MSIP_Label_2b73dd0b-afe1-4a46-943f-1bdb914b8a49_Method">
    <vt:lpwstr>Standard</vt:lpwstr>
  </property>
  <property fmtid="{D5CDD505-2E9C-101B-9397-08002B2CF9AE}" pid="6" name="MSIP_Label_2b73dd0b-afe1-4a46-943f-1bdb914b8a49_Name">
    <vt:lpwstr>Internal</vt:lpwstr>
  </property>
  <property fmtid="{D5CDD505-2E9C-101B-9397-08002B2CF9AE}" pid="7" name="MSIP_Label_2b73dd0b-afe1-4a46-943f-1bdb914b8a49_SiteId">
    <vt:lpwstr>b9563cbc-9874-41ab-b448-7e0f61aff3eb</vt:lpwstr>
  </property>
  <property fmtid="{D5CDD505-2E9C-101B-9397-08002B2CF9AE}" pid="8" name="MSIP_Label_2b73dd0b-afe1-4a46-943f-1bdb914b8a49_ActionId">
    <vt:lpwstr>ba409f2c-aea0-47d3-adf7-00005e8a1c08</vt:lpwstr>
  </property>
  <property fmtid="{D5CDD505-2E9C-101B-9397-08002B2CF9AE}" pid="9" name="MSIP_Label_2b73dd0b-afe1-4a46-943f-1bdb914b8a49_ContentBits">
    <vt:lpwstr>1</vt:lpwstr>
  </property>
</Properties>
</file>