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6" r:id="rId3"/>
  </p:sldIdLst>
  <p:sldSz cx="6858000" cy="12192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056873-A42C-EB42-92DE-1BD52351C5A9}" v="60" dt="2019-12-18T17:22:34.7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2" autoAdjust="0"/>
    <p:restoredTop sz="94660"/>
  </p:normalViewPr>
  <p:slideViewPr>
    <p:cSldViewPr snapToGrid="0" showGuides="1">
      <p:cViewPr>
        <p:scale>
          <a:sx n="171" d="100"/>
          <a:sy n="171" d="100"/>
        </p:scale>
        <p:origin x="408" y="-7192"/>
      </p:cViewPr>
      <p:guideLst>
        <p:guide orient="horz" pos="384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995312"/>
            <a:ext cx="5829300" cy="4244622"/>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6403623"/>
            <a:ext cx="5143500" cy="2943577"/>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0014631-3EE3-428A-921A-9C11707116FD}" type="datetimeFigureOut">
              <a:rPr lang="en-GB" smtClean="0"/>
              <a:t>03/12/2019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EF94EA-FE73-447C-ADDC-1EAF9A746248}" type="slidenum">
              <a:rPr lang="en-GB" smtClean="0"/>
              <a:t>‹#›</a:t>
            </a:fld>
            <a:endParaRPr lang="en-GB"/>
          </a:p>
        </p:txBody>
      </p:sp>
    </p:spTree>
    <p:extLst>
      <p:ext uri="{BB962C8B-B14F-4D97-AF65-F5344CB8AC3E}">
        <p14:creationId xmlns:p14="http://schemas.microsoft.com/office/powerpoint/2010/main" val="3830878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014631-3EE3-428A-921A-9C11707116FD}" type="datetimeFigureOut">
              <a:rPr lang="en-GB" smtClean="0"/>
              <a:t>03/12/2019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EF94EA-FE73-447C-ADDC-1EAF9A746248}" type="slidenum">
              <a:rPr lang="en-GB" smtClean="0"/>
              <a:t>‹#›</a:t>
            </a:fld>
            <a:endParaRPr lang="en-GB"/>
          </a:p>
        </p:txBody>
      </p:sp>
    </p:spTree>
    <p:extLst>
      <p:ext uri="{BB962C8B-B14F-4D97-AF65-F5344CB8AC3E}">
        <p14:creationId xmlns:p14="http://schemas.microsoft.com/office/powerpoint/2010/main" val="3743033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649111"/>
            <a:ext cx="1478756" cy="1033215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649111"/>
            <a:ext cx="4350544" cy="1033215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014631-3EE3-428A-921A-9C11707116FD}" type="datetimeFigureOut">
              <a:rPr lang="en-GB" smtClean="0"/>
              <a:t>03/12/2019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EF94EA-FE73-447C-ADDC-1EAF9A746248}" type="slidenum">
              <a:rPr lang="en-GB" smtClean="0"/>
              <a:t>‹#›</a:t>
            </a:fld>
            <a:endParaRPr lang="en-GB"/>
          </a:p>
        </p:txBody>
      </p:sp>
    </p:spTree>
    <p:extLst>
      <p:ext uri="{BB962C8B-B14F-4D97-AF65-F5344CB8AC3E}">
        <p14:creationId xmlns:p14="http://schemas.microsoft.com/office/powerpoint/2010/main" val="2104945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014631-3EE3-428A-921A-9C11707116FD}" type="datetimeFigureOut">
              <a:rPr lang="en-GB" smtClean="0"/>
              <a:t>03/12/2019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EF94EA-FE73-447C-ADDC-1EAF9A746248}" type="slidenum">
              <a:rPr lang="en-GB" smtClean="0"/>
              <a:t>‹#›</a:t>
            </a:fld>
            <a:endParaRPr lang="en-GB"/>
          </a:p>
        </p:txBody>
      </p:sp>
    </p:spTree>
    <p:extLst>
      <p:ext uri="{BB962C8B-B14F-4D97-AF65-F5344CB8AC3E}">
        <p14:creationId xmlns:p14="http://schemas.microsoft.com/office/powerpoint/2010/main" val="3542818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3039537"/>
            <a:ext cx="5915025" cy="5071532"/>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8159048"/>
            <a:ext cx="5915025" cy="266699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0014631-3EE3-428A-921A-9C11707116FD}" type="datetimeFigureOut">
              <a:rPr lang="en-GB" smtClean="0"/>
              <a:t>03/12/2019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EF94EA-FE73-447C-ADDC-1EAF9A746248}" type="slidenum">
              <a:rPr lang="en-GB" smtClean="0"/>
              <a:t>‹#›</a:t>
            </a:fld>
            <a:endParaRPr lang="en-GB"/>
          </a:p>
        </p:txBody>
      </p:sp>
    </p:spTree>
    <p:extLst>
      <p:ext uri="{BB962C8B-B14F-4D97-AF65-F5344CB8AC3E}">
        <p14:creationId xmlns:p14="http://schemas.microsoft.com/office/powerpoint/2010/main" val="4150280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3245556"/>
            <a:ext cx="2914650" cy="77357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3245556"/>
            <a:ext cx="2914650" cy="77357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0014631-3EE3-428A-921A-9C11707116FD}" type="datetimeFigureOut">
              <a:rPr lang="en-GB" smtClean="0"/>
              <a:t>03/12/2019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EF94EA-FE73-447C-ADDC-1EAF9A746248}" type="slidenum">
              <a:rPr lang="en-GB" smtClean="0"/>
              <a:t>‹#›</a:t>
            </a:fld>
            <a:endParaRPr lang="en-GB"/>
          </a:p>
        </p:txBody>
      </p:sp>
    </p:spTree>
    <p:extLst>
      <p:ext uri="{BB962C8B-B14F-4D97-AF65-F5344CB8AC3E}">
        <p14:creationId xmlns:p14="http://schemas.microsoft.com/office/powerpoint/2010/main" val="2426002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649114"/>
            <a:ext cx="5915025" cy="2356556"/>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988734"/>
            <a:ext cx="2901255" cy="146473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72381" y="4453467"/>
            <a:ext cx="2901255" cy="65503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988734"/>
            <a:ext cx="2915543" cy="146473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471863" y="4453467"/>
            <a:ext cx="2915543" cy="65503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0014631-3EE3-428A-921A-9C11707116FD}" type="datetimeFigureOut">
              <a:rPr lang="en-GB" smtClean="0"/>
              <a:t>03/12/2019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EEF94EA-FE73-447C-ADDC-1EAF9A746248}" type="slidenum">
              <a:rPr lang="en-GB" smtClean="0"/>
              <a:t>‹#›</a:t>
            </a:fld>
            <a:endParaRPr lang="en-GB"/>
          </a:p>
        </p:txBody>
      </p:sp>
    </p:spTree>
    <p:extLst>
      <p:ext uri="{BB962C8B-B14F-4D97-AF65-F5344CB8AC3E}">
        <p14:creationId xmlns:p14="http://schemas.microsoft.com/office/powerpoint/2010/main" val="3007721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014631-3EE3-428A-921A-9C11707116FD}" type="datetimeFigureOut">
              <a:rPr lang="en-GB" smtClean="0"/>
              <a:t>03/12/2019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EEF94EA-FE73-447C-ADDC-1EAF9A746248}" type="slidenum">
              <a:rPr lang="en-GB" smtClean="0"/>
              <a:t>‹#›</a:t>
            </a:fld>
            <a:endParaRPr lang="en-GB"/>
          </a:p>
        </p:txBody>
      </p:sp>
    </p:spTree>
    <p:extLst>
      <p:ext uri="{BB962C8B-B14F-4D97-AF65-F5344CB8AC3E}">
        <p14:creationId xmlns:p14="http://schemas.microsoft.com/office/powerpoint/2010/main" val="3365354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014631-3EE3-428A-921A-9C11707116FD}" type="datetimeFigureOut">
              <a:rPr lang="en-GB" smtClean="0"/>
              <a:t>03/12/2019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EEF94EA-FE73-447C-ADDC-1EAF9A746248}" type="slidenum">
              <a:rPr lang="en-GB" smtClean="0"/>
              <a:t>‹#›</a:t>
            </a:fld>
            <a:endParaRPr lang="en-GB"/>
          </a:p>
        </p:txBody>
      </p:sp>
    </p:spTree>
    <p:extLst>
      <p:ext uri="{BB962C8B-B14F-4D97-AF65-F5344CB8AC3E}">
        <p14:creationId xmlns:p14="http://schemas.microsoft.com/office/powerpoint/2010/main" val="3772494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812800"/>
            <a:ext cx="2211884" cy="28448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755425"/>
            <a:ext cx="3471863" cy="866422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3657600"/>
            <a:ext cx="2211884" cy="677615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0014631-3EE3-428A-921A-9C11707116FD}" type="datetimeFigureOut">
              <a:rPr lang="en-GB" smtClean="0"/>
              <a:t>03/12/2019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EF94EA-FE73-447C-ADDC-1EAF9A746248}" type="slidenum">
              <a:rPr lang="en-GB" smtClean="0"/>
              <a:t>‹#›</a:t>
            </a:fld>
            <a:endParaRPr lang="en-GB"/>
          </a:p>
        </p:txBody>
      </p:sp>
    </p:spTree>
    <p:extLst>
      <p:ext uri="{BB962C8B-B14F-4D97-AF65-F5344CB8AC3E}">
        <p14:creationId xmlns:p14="http://schemas.microsoft.com/office/powerpoint/2010/main" val="1012007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812800"/>
            <a:ext cx="2211884" cy="28448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755425"/>
            <a:ext cx="3471863" cy="8664222"/>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3657600"/>
            <a:ext cx="2211884" cy="677615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0014631-3EE3-428A-921A-9C11707116FD}" type="datetimeFigureOut">
              <a:rPr lang="en-GB" smtClean="0"/>
              <a:t>03/12/2019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EF94EA-FE73-447C-ADDC-1EAF9A746248}" type="slidenum">
              <a:rPr lang="en-GB" smtClean="0"/>
              <a:t>‹#›</a:t>
            </a:fld>
            <a:endParaRPr lang="en-GB"/>
          </a:p>
        </p:txBody>
      </p:sp>
    </p:spTree>
    <p:extLst>
      <p:ext uri="{BB962C8B-B14F-4D97-AF65-F5344CB8AC3E}">
        <p14:creationId xmlns:p14="http://schemas.microsoft.com/office/powerpoint/2010/main" val="3875586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649114"/>
            <a:ext cx="5915025" cy="235655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3245556"/>
            <a:ext cx="5915025" cy="773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11300181"/>
            <a:ext cx="1543050" cy="649111"/>
          </a:xfrm>
          <a:prstGeom prst="rect">
            <a:avLst/>
          </a:prstGeom>
        </p:spPr>
        <p:txBody>
          <a:bodyPr vert="horz" lIns="91440" tIns="45720" rIns="91440" bIns="45720" rtlCol="0" anchor="ctr"/>
          <a:lstStyle>
            <a:lvl1pPr algn="l">
              <a:defRPr sz="900">
                <a:solidFill>
                  <a:schemeClr val="tx1">
                    <a:tint val="75000"/>
                  </a:schemeClr>
                </a:solidFill>
              </a:defRPr>
            </a:lvl1pPr>
          </a:lstStyle>
          <a:p>
            <a:fld id="{10014631-3EE3-428A-921A-9C11707116FD}" type="datetimeFigureOut">
              <a:rPr lang="en-GB" smtClean="0"/>
              <a:t>03/12/2019</a:t>
            </a:fld>
            <a:endParaRPr lang="en-GB"/>
          </a:p>
        </p:txBody>
      </p:sp>
      <p:sp>
        <p:nvSpPr>
          <p:cNvPr id="5" name="Footer Placeholder 4"/>
          <p:cNvSpPr>
            <a:spLocks noGrp="1"/>
          </p:cNvSpPr>
          <p:nvPr>
            <p:ph type="ftr" sz="quarter" idx="3"/>
          </p:nvPr>
        </p:nvSpPr>
        <p:spPr>
          <a:xfrm>
            <a:off x="2271713" y="11300181"/>
            <a:ext cx="2314575" cy="64911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43463" y="11300181"/>
            <a:ext cx="1543050" cy="649111"/>
          </a:xfrm>
          <a:prstGeom prst="rect">
            <a:avLst/>
          </a:prstGeom>
        </p:spPr>
        <p:txBody>
          <a:bodyPr vert="horz" lIns="91440" tIns="45720" rIns="91440" bIns="45720" rtlCol="0" anchor="ctr"/>
          <a:lstStyle>
            <a:lvl1pPr algn="r">
              <a:defRPr sz="900">
                <a:solidFill>
                  <a:schemeClr val="tx1">
                    <a:tint val="75000"/>
                  </a:schemeClr>
                </a:solidFill>
              </a:defRPr>
            </a:lvl1pPr>
          </a:lstStyle>
          <a:p>
            <a:fld id="{7EEF94EA-FE73-447C-ADDC-1EAF9A746248}" type="slidenum">
              <a:rPr lang="en-GB" smtClean="0"/>
              <a:t>‹#›</a:t>
            </a:fld>
            <a:endParaRPr lang="en-GB"/>
          </a:p>
        </p:txBody>
      </p:sp>
    </p:spTree>
    <p:extLst>
      <p:ext uri="{BB962C8B-B14F-4D97-AF65-F5344CB8AC3E}">
        <p14:creationId xmlns:p14="http://schemas.microsoft.com/office/powerpoint/2010/main" val="9463278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2.png"/><Relationship Id="rId7"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hyperlink" Target="mailto:enquiries@ukopa.co.uk" TargetMode="External"/><Relationship Id="rId4" Type="http://schemas.openxmlformats.org/officeDocument/2006/relationships/image" Target="../media/image3.png"/><Relationship Id="rId9" Type="http://schemas.openxmlformats.org/officeDocument/2006/relationships/image" Target="../media/image7.jpg"/></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image" Target="../media/image15.jpeg"/><Relationship Id="rId3" Type="http://schemas.openxmlformats.org/officeDocument/2006/relationships/image" Target="../media/image1.png"/><Relationship Id="rId7" Type="http://schemas.openxmlformats.org/officeDocument/2006/relationships/image" Target="../media/image9.jpg"/><Relationship Id="rId12"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8.JPG"/><Relationship Id="rId11" Type="http://schemas.openxmlformats.org/officeDocument/2006/relationships/image" Target="../media/image13.JPG"/><Relationship Id="rId5" Type="http://schemas.openxmlformats.org/officeDocument/2006/relationships/hyperlink" Target="http://www.ukopa.co.uk/" TargetMode="External"/><Relationship Id="rId10" Type="http://schemas.openxmlformats.org/officeDocument/2006/relationships/image" Target="../media/image12.jpeg"/><Relationship Id="rId4" Type="http://schemas.openxmlformats.org/officeDocument/2006/relationships/hyperlink" Target="mailto:enquiries@ukopa.co.uk" TargetMode="External"/><Relationship Id="rId9" Type="http://schemas.openxmlformats.org/officeDocument/2006/relationships/image" Target="../media/image11.jpg"/><Relationship Id="rId1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1896" y="6556737"/>
            <a:ext cx="6834208" cy="2231329"/>
          </a:xfrm>
          <a:prstGeom prst="rect">
            <a:avLst/>
          </a:prstGeom>
        </p:spPr>
      </p:pic>
      <p:pic>
        <p:nvPicPr>
          <p:cNvPr id="4" name="Picture 3"/>
          <p:cNvPicPr>
            <a:picLocks noChangeAspect="1"/>
          </p:cNvPicPr>
          <p:nvPr/>
        </p:nvPicPr>
        <p:blipFill>
          <a:blip r:embed="rId3"/>
          <a:stretch>
            <a:fillRect/>
          </a:stretch>
        </p:blipFill>
        <p:spPr>
          <a:xfrm>
            <a:off x="5085476" y="11479531"/>
            <a:ext cx="1754878" cy="708867"/>
          </a:xfrm>
          <a:prstGeom prst="rect">
            <a:avLst/>
          </a:prstGeom>
        </p:spPr>
      </p:pic>
      <p:pic>
        <p:nvPicPr>
          <p:cNvPr id="5" name="Picture 4"/>
          <p:cNvPicPr>
            <a:picLocks noChangeAspect="1"/>
          </p:cNvPicPr>
          <p:nvPr/>
        </p:nvPicPr>
        <p:blipFill>
          <a:blip r:embed="rId4"/>
          <a:stretch>
            <a:fillRect/>
          </a:stretch>
        </p:blipFill>
        <p:spPr>
          <a:xfrm>
            <a:off x="-633" y="-7349"/>
            <a:ext cx="6861653" cy="1042930"/>
          </a:xfrm>
          <a:prstGeom prst="rect">
            <a:avLst/>
          </a:prstGeom>
        </p:spPr>
      </p:pic>
      <p:sp>
        <p:nvSpPr>
          <p:cNvPr id="2" name="Title 1"/>
          <p:cNvSpPr>
            <a:spLocks noGrp="1"/>
          </p:cNvSpPr>
          <p:nvPr>
            <p:ph type="ctrTitle"/>
          </p:nvPr>
        </p:nvSpPr>
        <p:spPr>
          <a:xfrm>
            <a:off x="1432193" y="39675"/>
            <a:ext cx="4673741" cy="446134"/>
          </a:xfrm>
        </p:spPr>
        <p:txBody>
          <a:bodyPr>
            <a:normAutofit/>
          </a:bodyPr>
          <a:lstStyle/>
          <a:p>
            <a:r>
              <a:rPr lang="en-GB" sz="2000" b="1" dirty="0">
                <a:solidFill>
                  <a:schemeClr val="bg1"/>
                </a:solidFill>
                <a:latin typeface="+mn-lt"/>
              </a:rPr>
              <a:t>December 2019 Newsletter (</a:t>
            </a:r>
            <a:r>
              <a:rPr lang="en-GB" sz="1400" b="1" dirty="0">
                <a:solidFill>
                  <a:schemeClr val="bg1"/>
                </a:solidFill>
                <a:latin typeface="+mn-lt"/>
              </a:rPr>
              <a:t>Page 1 of 2</a:t>
            </a:r>
            <a:r>
              <a:rPr lang="en-GB" sz="2000" b="1" dirty="0">
                <a:solidFill>
                  <a:schemeClr val="bg1"/>
                </a:solidFill>
                <a:latin typeface="+mn-lt"/>
              </a:rPr>
              <a:t>)  </a:t>
            </a:r>
          </a:p>
        </p:txBody>
      </p:sp>
      <p:sp>
        <p:nvSpPr>
          <p:cNvPr id="6" name="Subtitle 2"/>
          <p:cNvSpPr txBox="1">
            <a:spLocks/>
          </p:cNvSpPr>
          <p:nvPr/>
        </p:nvSpPr>
        <p:spPr>
          <a:xfrm>
            <a:off x="3804351" y="1516456"/>
            <a:ext cx="2949787" cy="1527013"/>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en-GB" sz="1200" dirty="0"/>
              <a:t>The UKOPA Board would like to take the time to wish all our members a very Merry Christmas and a peaceful, prosperous and successful 2020.</a:t>
            </a:r>
          </a:p>
          <a:p>
            <a:pPr algn="l"/>
            <a:r>
              <a:rPr lang="en-GB" sz="1200" dirty="0"/>
              <a:t>We would also like to thank everyone who has supported our working groups this year.  Without you, the work we do would not be possible.</a:t>
            </a:r>
          </a:p>
          <a:p>
            <a:pPr algn="l"/>
            <a:endParaRPr lang="en-GB" sz="1200" dirty="0"/>
          </a:p>
          <a:p>
            <a:pPr algn="l"/>
            <a:endParaRPr lang="en-GB" dirty="0"/>
          </a:p>
        </p:txBody>
      </p:sp>
      <p:sp>
        <p:nvSpPr>
          <p:cNvPr id="7" name="Subtitle 2"/>
          <p:cNvSpPr txBox="1">
            <a:spLocks/>
          </p:cNvSpPr>
          <p:nvPr/>
        </p:nvSpPr>
        <p:spPr>
          <a:xfrm>
            <a:off x="3767512" y="1087916"/>
            <a:ext cx="3426246" cy="3430636"/>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en-GB" sz="3200" dirty="0">
                <a:solidFill>
                  <a:srgbClr val="FF0000"/>
                </a:solidFill>
              </a:rPr>
              <a:t>Merry Christmas</a:t>
            </a:r>
          </a:p>
          <a:p>
            <a:pPr algn="l"/>
            <a:r>
              <a:rPr lang="en-GB" dirty="0"/>
              <a:t> </a:t>
            </a:r>
          </a:p>
        </p:txBody>
      </p:sp>
      <p:sp>
        <p:nvSpPr>
          <p:cNvPr id="9" name="TextBox 8"/>
          <p:cNvSpPr txBox="1"/>
          <p:nvPr/>
        </p:nvSpPr>
        <p:spPr>
          <a:xfrm>
            <a:off x="3767512" y="3064660"/>
            <a:ext cx="3052086" cy="415498"/>
          </a:xfrm>
          <a:prstGeom prst="rect">
            <a:avLst/>
          </a:prstGeom>
          <a:solidFill>
            <a:srgbClr val="FFFF00"/>
          </a:solidFill>
        </p:spPr>
        <p:txBody>
          <a:bodyPr wrap="square" rtlCol="0">
            <a:spAutoFit/>
          </a:bodyPr>
          <a:lstStyle/>
          <a:p>
            <a:r>
              <a:rPr lang="en-GB" sz="1000" b="1" i="1" dirty="0">
                <a:solidFill>
                  <a:srgbClr val="FF0000"/>
                </a:solidFill>
              </a:rPr>
              <a:t>To contact UKOPA please email: </a:t>
            </a:r>
            <a:r>
              <a:rPr lang="en-GB" sz="1100" u="sng" dirty="0">
                <a:solidFill>
                  <a:srgbClr val="0000FF"/>
                </a:solidFill>
                <a:latin typeface="Times New Roman" panose="02020603050405020304" pitchFamily="18" charset="0"/>
                <a:ea typeface="Times New Roman" panose="02020603050405020304" pitchFamily="18" charset="0"/>
                <a:hlinkClick r:id="rId5"/>
              </a:rPr>
              <a:t>enquiries@ukopa.co.uk</a:t>
            </a:r>
            <a:endParaRPr lang="en-GB" sz="1000" i="1" dirty="0">
              <a:solidFill>
                <a:srgbClr val="FF0000"/>
              </a:solidFill>
            </a:endParaRPr>
          </a:p>
        </p:txBody>
      </p:sp>
      <p:sp>
        <p:nvSpPr>
          <p:cNvPr id="10" name="Subtitle 2"/>
          <p:cNvSpPr txBox="1">
            <a:spLocks/>
          </p:cNvSpPr>
          <p:nvPr/>
        </p:nvSpPr>
        <p:spPr>
          <a:xfrm>
            <a:off x="16140" y="1079581"/>
            <a:ext cx="3722752" cy="2691332"/>
          </a:xfrm>
          <a:prstGeom prst="rect">
            <a:avLst/>
          </a:prstGeom>
          <a:ln>
            <a:noFill/>
          </a:ln>
        </p:spPr>
        <p:txBody>
          <a:bodyPr vert="horz" lIns="91440" tIns="45720" rIns="91440" bIns="45720" rtlCol="0">
            <a:normAutofit fontScale="85000" lnSpcReduction="2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nSpc>
                <a:spcPct val="110000"/>
              </a:lnSpc>
            </a:pPr>
            <a:r>
              <a:rPr lang="en-GB" sz="2100" b="1" dirty="0"/>
              <a:t>Technical Seminar – 22</a:t>
            </a:r>
            <a:r>
              <a:rPr lang="en-GB" sz="2100" b="1" baseline="30000" dirty="0"/>
              <a:t>nd</a:t>
            </a:r>
            <a:r>
              <a:rPr lang="en-GB" sz="2100" b="1" dirty="0"/>
              <a:t> May 2019</a:t>
            </a:r>
          </a:p>
          <a:p>
            <a:pPr algn="l" defTabSz="457200"/>
            <a:r>
              <a:rPr lang="en-GB" sz="1700" dirty="0">
                <a:solidFill>
                  <a:prstClr val="black"/>
                </a:solidFill>
              </a:rPr>
              <a:t>This year’s Technical Seminar was held at The Derby Conference Centre, with over 50 delegates from many of our member companies attending.  The focus for the day was was the roll out of many of the UKOPA good practice guides and technical bulletins that had been approved by the Board.  However, the presentation by Tim Hill on Corporate and Individual Heath and Safety Responsibilities, really engaged the audience.</a:t>
            </a:r>
          </a:p>
          <a:p>
            <a:pPr algn="l" defTabSz="457200"/>
            <a:r>
              <a:rPr lang="en-GB" sz="1700" dirty="0">
                <a:solidFill>
                  <a:prstClr val="black"/>
                </a:solidFill>
              </a:rPr>
              <a:t>UKOPA members can access details of each of the presentations in the members centre.  If you work for a member company and do not have a login send a message to </a:t>
            </a:r>
            <a:r>
              <a:rPr lang="en-GB" sz="1700" dirty="0">
                <a:hlinkClick r:id="rId5"/>
              </a:rPr>
              <a:t>enquiries@ukopa.co.uk</a:t>
            </a:r>
            <a:r>
              <a:rPr lang="en-GB" sz="1700" dirty="0"/>
              <a:t> </a:t>
            </a:r>
          </a:p>
          <a:p>
            <a:pPr algn="l"/>
            <a:endParaRPr lang="en-GB" dirty="0"/>
          </a:p>
        </p:txBody>
      </p:sp>
      <p:sp>
        <p:nvSpPr>
          <p:cNvPr id="14" name="Rectangle 13"/>
          <p:cNvSpPr/>
          <p:nvPr/>
        </p:nvSpPr>
        <p:spPr>
          <a:xfrm>
            <a:off x="3757612" y="1110065"/>
            <a:ext cx="3061985" cy="23749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ubtitle 2"/>
          <p:cNvSpPr txBox="1">
            <a:spLocks/>
          </p:cNvSpPr>
          <p:nvPr/>
        </p:nvSpPr>
        <p:spPr>
          <a:xfrm>
            <a:off x="45508" y="3923223"/>
            <a:ext cx="3776680" cy="1158431"/>
          </a:xfrm>
          <a:prstGeom prst="rect">
            <a:avLst/>
          </a:prstGeom>
        </p:spPr>
        <p:txBody>
          <a:bodyPr vert="horz" lIns="91440" tIns="45720" rIns="91440" bIns="45720" rtlCol="0">
            <a:normAutofit lnSpcReduction="1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GB" b="1" dirty="0"/>
              <a:t>Roll out of UKOPA Published GPGs</a:t>
            </a:r>
          </a:p>
          <a:p>
            <a:pPr algn="l">
              <a:lnSpc>
                <a:spcPct val="110000"/>
              </a:lnSpc>
              <a:spcBef>
                <a:spcPts val="0"/>
              </a:spcBef>
            </a:pPr>
            <a:endParaRPr lang="en-GB" sz="800" dirty="0"/>
          </a:p>
          <a:p>
            <a:pPr algn="l">
              <a:lnSpc>
                <a:spcPct val="110000"/>
              </a:lnSpc>
              <a:spcBef>
                <a:spcPts val="0"/>
              </a:spcBef>
            </a:pPr>
            <a:r>
              <a:rPr lang="en-GB" sz="1100" dirty="0"/>
              <a:t>Included in the technical seminar was the roll out of a number of Good Practice Guides and Technical Bulletins.</a:t>
            </a:r>
          </a:p>
          <a:p>
            <a:pPr algn="l">
              <a:lnSpc>
                <a:spcPct val="110000"/>
              </a:lnSpc>
              <a:spcBef>
                <a:spcPts val="0"/>
              </a:spcBef>
            </a:pPr>
            <a:r>
              <a:rPr lang="en-GB" sz="1100" dirty="0"/>
              <a:t>Simon Joyce and Graham Goodfellow provided an outline of the Application of Cost Benefit Analysis to Demonstrate ALARP, </a:t>
            </a:r>
          </a:p>
          <a:p>
            <a:pPr algn="l">
              <a:lnSpc>
                <a:spcPct val="110000"/>
              </a:lnSpc>
              <a:spcBef>
                <a:spcPts val="0"/>
              </a:spcBef>
            </a:pPr>
            <a:endParaRPr lang="en-GB" sz="1400" dirty="0"/>
          </a:p>
        </p:txBody>
      </p:sp>
      <p:pic>
        <p:nvPicPr>
          <p:cNvPr id="18" name="Picture 17"/>
          <p:cNvPicPr>
            <a:picLocks noChangeAspect="1"/>
          </p:cNvPicPr>
          <p:nvPr/>
        </p:nvPicPr>
        <p:blipFill>
          <a:blip r:embed="rId2"/>
          <a:stretch>
            <a:fillRect/>
          </a:stretch>
        </p:blipFill>
        <p:spPr>
          <a:xfrm>
            <a:off x="11896" y="8798832"/>
            <a:ext cx="6834208" cy="2676483"/>
          </a:xfrm>
          <a:prstGeom prst="rect">
            <a:avLst/>
          </a:prstGeom>
        </p:spPr>
      </p:pic>
      <p:sp>
        <p:nvSpPr>
          <p:cNvPr id="22" name="TextBox 21"/>
          <p:cNvSpPr txBox="1"/>
          <p:nvPr/>
        </p:nvSpPr>
        <p:spPr>
          <a:xfrm>
            <a:off x="104559" y="11475316"/>
            <a:ext cx="4895810" cy="584775"/>
          </a:xfrm>
          <a:prstGeom prst="rect">
            <a:avLst/>
          </a:prstGeom>
          <a:noFill/>
        </p:spPr>
        <p:txBody>
          <a:bodyPr wrap="square" rtlCol="0">
            <a:spAutoFit/>
          </a:bodyPr>
          <a:lstStyle/>
          <a:p>
            <a:r>
              <a:rPr lang="en-GB" sz="1600" b="1" i="1" dirty="0">
                <a:solidFill>
                  <a:srgbClr val="0070C0"/>
                </a:solidFill>
              </a:rPr>
              <a:t>Next UKOPA full members meeting is scheduled to take place on 26</a:t>
            </a:r>
            <a:r>
              <a:rPr lang="en-GB" sz="1600" b="1" i="1" baseline="30000" dirty="0">
                <a:solidFill>
                  <a:srgbClr val="0070C0"/>
                </a:solidFill>
              </a:rPr>
              <a:t>th</a:t>
            </a:r>
            <a:r>
              <a:rPr lang="en-GB" sz="1600" b="1" i="1" dirty="0">
                <a:solidFill>
                  <a:srgbClr val="0070C0"/>
                </a:solidFill>
              </a:rPr>
              <a:t> and 27</a:t>
            </a:r>
            <a:r>
              <a:rPr lang="en-GB" sz="1600" b="1" i="1" baseline="30000" dirty="0">
                <a:solidFill>
                  <a:srgbClr val="0070C0"/>
                </a:solidFill>
              </a:rPr>
              <a:t>th</a:t>
            </a:r>
            <a:r>
              <a:rPr lang="en-GB" sz="1600" b="1" i="1" dirty="0">
                <a:solidFill>
                  <a:srgbClr val="0070C0"/>
                </a:solidFill>
              </a:rPr>
              <a:t> February 2020 in Reading</a:t>
            </a:r>
          </a:p>
        </p:txBody>
      </p:sp>
      <p:sp>
        <p:nvSpPr>
          <p:cNvPr id="25" name="TextBox 24"/>
          <p:cNvSpPr txBox="1"/>
          <p:nvPr/>
        </p:nvSpPr>
        <p:spPr>
          <a:xfrm>
            <a:off x="493052" y="8778034"/>
            <a:ext cx="5934935" cy="523220"/>
          </a:xfrm>
          <a:prstGeom prst="rect">
            <a:avLst/>
          </a:prstGeom>
          <a:noFill/>
        </p:spPr>
        <p:txBody>
          <a:bodyPr wrap="square" rtlCol="0">
            <a:spAutoFit/>
          </a:bodyPr>
          <a:lstStyle/>
          <a:p>
            <a:pPr algn="ctr"/>
            <a:r>
              <a:rPr lang="en-GB" sz="1400" b="1" dirty="0">
                <a:solidFill>
                  <a:srgbClr val="0070C0"/>
                </a:solidFill>
              </a:rPr>
              <a:t>Corporate and Individual Health and Safety Responsibilities – </a:t>
            </a:r>
          </a:p>
          <a:p>
            <a:pPr algn="ctr"/>
            <a:r>
              <a:rPr lang="en-GB" sz="1400" b="1" dirty="0">
                <a:solidFill>
                  <a:srgbClr val="0070C0"/>
                </a:solidFill>
              </a:rPr>
              <a:t>Tim Hill, Partner at Eversheds Sutherland </a:t>
            </a:r>
          </a:p>
        </p:txBody>
      </p:sp>
      <p:sp>
        <p:nvSpPr>
          <p:cNvPr id="20" name="TextBox 19"/>
          <p:cNvSpPr txBox="1"/>
          <p:nvPr/>
        </p:nvSpPr>
        <p:spPr>
          <a:xfrm>
            <a:off x="383123" y="9362732"/>
            <a:ext cx="6768778" cy="246221"/>
          </a:xfrm>
          <a:prstGeom prst="rect">
            <a:avLst/>
          </a:prstGeom>
          <a:noFill/>
        </p:spPr>
        <p:txBody>
          <a:bodyPr wrap="square" rtlCol="0">
            <a:spAutoFit/>
          </a:bodyPr>
          <a:lstStyle/>
          <a:p>
            <a:pPr lvl="0"/>
            <a:r>
              <a:rPr lang="en-GB" sz="1000" dirty="0">
                <a:solidFill>
                  <a:prstClr val="black"/>
                </a:solidFill>
              </a:rPr>
              <a:t> </a:t>
            </a:r>
          </a:p>
        </p:txBody>
      </p:sp>
      <p:cxnSp>
        <p:nvCxnSpPr>
          <p:cNvPr id="32" name="Straight Connector 31"/>
          <p:cNvCxnSpPr>
            <a:cxnSpLocks/>
          </p:cNvCxnSpPr>
          <p:nvPr/>
        </p:nvCxnSpPr>
        <p:spPr>
          <a:xfrm flipH="1">
            <a:off x="3757612" y="3554642"/>
            <a:ext cx="9900" cy="27068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1996" y="3833230"/>
            <a:ext cx="3755616" cy="2593"/>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a:cxnSpLocks/>
          </p:cNvCxnSpPr>
          <p:nvPr/>
        </p:nvCxnSpPr>
        <p:spPr>
          <a:xfrm>
            <a:off x="11896" y="3825322"/>
            <a:ext cx="0" cy="2698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1896" y="6498703"/>
            <a:ext cx="6807701" cy="8658"/>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6819597" y="3564817"/>
            <a:ext cx="0" cy="2942544"/>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flipV="1">
            <a:off x="3757612" y="3554642"/>
            <a:ext cx="3061985" cy="10175"/>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670FDDF-BEE6-F84C-BAD8-6657C1A528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6278" y="4966781"/>
            <a:ext cx="2017858" cy="1513394"/>
          </a:xfrm>
          <a:prstGeom prst="rect">
            <a:avLst/>
          </a:prstGeom>
        </p:spPr>
      </p:pic>
      <p:pic>
        <p:nvPicPr>
          <p:cNvPr id="15" name="Picture 14">
            <a:extLst>
              <a:ext uri="{FF2B5EF4-FFF2-40B4-BE49-F238E27FC236}">
                <a16:creationId xmlns:a16="http://schemas.microsoft.com/office/drawing/2014/main" id="{44119F77-0D2A-4D43-96BF-8B90A5334A9A}"/>
              </a:ext>
            </a:extLst>
          </p:cNvPr>
          <p:cNvPicPr>
            <a:picLocks noChangeAspect="1"/>
          </p:cNvPicPr>
          <p:nvPr/>
        </p:nvPicPr>
        <p:blipFill rotWithShape="1">
          <a:blip r:embed="rId7">
            <a:extLst>
              <a:ext uri="{28A0092B-C50C-407E-A947-70E740481C1C}">
                <a14:useLocalDpi xmlns:a14="http://schemas.microsoft.com/office/drawing/2010/main" val="0"/>
              </a:ext>
            </a:extLst>
          </a:blip>
          <a:srcRect r="18204"/>
          <a:stretch/>
        </p:blipFill>
        <p:spPr>
          <a:xfrm>
            <a:off x="5320805" y="3623670"/>
            <a:ext cx="1466062" cy="1324583"/>
          </a:xfrm>
          <a:prstGeom prst="rect">
            <a:avLst/>
          </a:prstGeom>
        </p:spPr>
      </p:pic>
      <p:pic>
        <p:nvPicPr>
          <p:cNvPr id="21" name="Picture 20">
            <a:extLst>
              <a:ext uri="{FF2B5EF4-FFF2-40B4-BE49-F238E27FC236}">
                <a16:creationId xmlns:a16="http://schemas.microsoft.com/office/drawing/2014/main" id="{ABC0EEEA-3DD5-3C47-B65A-F884B28AAED6}"/>
              </a:ext>
            </a:extLst>
          </p:cNvPr>
          <p:cNvPicPr>
            <a:picLocks noChangeAspect="1"/>
          </p:cNvPicPr>
          <p:nvPr/>
        </p:nvPicPr>
        <p:blipFill rotWithShape="1">
          <a:blip r:embed="rId8">
            <a:extLst>
              <a:ext uri="{28A0092B-C50C-407E-A947-70E740481C1C}">
                <a14:useLocalDpi xmlns:a14="http://schemas.microsoft.com/office/drawing/2010/main" val="0"/>
              </a:ext>
            </a:extLst>
          </a:blip>
          <a:srcRect r="11054"/>
          <a:stretch/>
        </p:blipFill>
        <p:spPr>
          <a:xfrm rot="5400000">
            <a:off x="-24961" y="9447736"/>
            <a:ext cx="2133838" cy="1799279"/>
          </a:xfrm>
          <a:prstGeom prst="rect">
            <a:avLst/>
          </a:prstGeom>
        </p:spPr>
      </p:pic>
      <p:sp>
        <p:nvSpPr>
          <p:cNvPr id="23" name="Rectangle 22">
            <a:extLst>
              <a:ext uri="{FF2B5EF4-FFF2-40B4-BE49-F238E27FC236}">
                <a16:creationId xmlns:a16="http://schemas.microsoft.com/office/drawing/2014/main" id="{8C732398-C92C-6845-B23F-5280214B8B80}"/>
              </a:ext>
            </a:extLst>
          </p:cNvPr>
          <p:cNvSpPr/>
          <p:nvPr/>
        </p:nvSpPr>
        <p:spPr>
          <a:xfrm>
            <a:off x="1979357" y="9200908"/>
            <a:ext cx="4860997" cy="2292935"/>
          </a:xfrm>
          <a:prstGeom prst="rect">
            <a:avLst/>
          </a:prstGeom>
        </p:spPr>
        <p:txBody>
          <a:bodyPr wrap="square">
            <a:spAutoFit/>
          </a:bodyPr>
          <a:lstStyle/>
          <a:p>
            <a:r>
              <a:rPr lang="en-GB" sz="1100" dirty="0">
                <a:solidFill>
                  <a:srgbClr val="0070C0"/>
                </a:solidFill>
              </a:rPr>
              <a:t>The aim of Tim’s presentation was to outline the key health and safety duties for both organisations and individuals, explain the recent sentencing guidelines and how they are being implemented, outline what individuals need to know ‘in the real world’ and touch on safety culture and leadership.</a:t>
            </a:r>
          </a:p>
          <a:p>
            <a:r>
              <a:rPr lang="en-GB" sz="1100" dirty="0">
                <a:solidFill>
                  <a:srgbClr val="0070C0"/>
                </a:solidFill>
              </a:rPr>
              <a:t>It was interesting to note that for the case of Corporate Manslaughter / Homicide the balance moves from ‘innocent until proven guilty’ to ‘guilty until proved innocent’.  The presentation also made attendees aware of the cost associated with organisational culpability.  Tim spoke about Regulatory interactions, corporate memory, responding to enforcement notices and leadership – particularly noting the HSE publication ’Leading Health and Safety at Work’, assessing safety performance using leading and lagging indicators and promoting positive health and safe culture in a practical manner.</a:t>
            </a:r>
          </a:p>
          <a:p>
            <a:r>
              <a:rPr lang="en-GB" sz="1100" dirty="0">
                <a:solidFill>
                  <a:srgbClr val="0070C0"/>
                </a:solidFill>
              </a:rPr>
              <a:t>Tim’s presentation is available to members on the UKOPA members centre</a:t>
            </a:r>
          </a:p>
        </p:txBody>
      </p:sp>
      <p:pic>
        <p:nvPicPr>
          <p:cNvPr id="26" name="Picture 25">
            <a:extLst>
              <a:ext uri="{FF2B5EF4-FFF2-40B4-BE49-F238E27FC236}">
                <a16:creationId xmlns:a16="http://schemas.microsoft.com/office/drawing/2014/main" id="{9C7FC2DA-1AC7-1143-8A7E-50F7A80CCF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94839" y="3614193"/>
            <a:ext cx="1780772" cy="1335579"/>
          </a:xfrm>
          <a:prstGeom prst="rect">
            <a:avLst/>
          </a:prstGeom>
        </p:spPr>
      </p:pic>
      <p:sp>
        <p:nvSpPr>
          <p:cNvPr id="43" name="TextBox 42">
            <a:extLst>
              <a:ext uri="{FF2B5EF4-FFF2-40B4-BE49-F238E27FC236}">
                <a16:creationId xmlns:a16="http://schemas.microsoft.com/office/drawing/2014/main" id="{712ED532-ED7A-C244-8B17-B5862AACCE98}"/>
              </a:ext>
            </a:extLst>
          </p:cNvPr>
          <p:cNvSpPr txBox="1"/>
          <p:nvPr/>
        </p:nvSpPr>
        <p:spPr>
          <a:xfrm>
            <a:off x="45508" y="6555788"/>
            <a:ext cx="6710110" cy="2400657"/>
          </a:xfrm>
          <a:prstGeom prst="rect">
            <a:avLst/>
          </a:prstGeom>
          <a:noFill/>
        </p:spPr>
        <p:txBody>
          <a:bodyPr wrap="square" rtlCol="0">
            <a:spAutoFit/>
          </a:bodyPr>
          <a:lstStyle/>
          <a:p>
            <a:r>
              <a:rPr lang="en-GB" sz="1000" b="1" dirty="0">
                <a:solidFill>
                  <a:srgbClr val="0070C0"/>
                </a:solidFill>
              </a:rPr>
              <a:t>Since 2014 UKOPA has published a number of Good Practice Guides (available to all from the main website) and Technical Bulletins (UKOPA membership access only). </a:t>
            </a:r>
          </a:p>
          <a:p>
            <a:pPr marL="171450" indent="-171450">
              <a:buFont typeface="Arial" panose="020B0604020202020204" pitchFamily="34" charset="0"/>
              <a:buChar char="•"/>
            </a:pPr>
            <a:r>
              <a:rPr lang="en-GB" sz="1000" b="1" dirty="0">
                <a:solidFill>
                  <a:srgbClr val="0070C0"/>
                </a:solidFill>
              </a:rPr>
              <a:t>01 </a:t>
            </a:r>
            <a:r>
              <a:rPr lang="mr-IN" sz="1000" b="1" dirty="0">
                <a:solidFill>
                  <a:srgbClr val="0070C0"/>
                </a:solidFill>
              </a:rPr>
              <a:t>–</a:t>
            </a:r>
            <a:r>
              <a:rPr lang="en-GB" sz="1000" b="1" dirty="0">
                <a:solidFill>
                  <a:srgbClr val="0070C0"/>
                </a:solidFill>
              </a:rPr>
              <a:t> Management of Reduced Depth of Cover		 14 </a:t>
            </a:r>
            <a:r>
              <a:rPr lang="mr-IN" sz="1000" b="1" dirty="0">
                <a:solidFill>
                  <a:srgbClr val="0070C0"/>
                </a:solidFill>
              </a:rPr>
              <a:t>–</a:t>
            </a:r>
            <a:r>
              <a:rPr lang="en-GB" sz="1000" b="1" dirty="0">
                <a:solidFill>
                  <a:srgbClr val="0070C0"/>
                </a:solidFill>
              </a:rPr>
              <a:t> Solar Farm Installation in the Vicinity of HP Pipelines</a:t>
            </a:r>
          </a:p>
          <a:p>
            <a:pPr marL="171450" indent="-171450">
              <a:buFont typeface="Arial" panose="020B0604020202020204" pitchFamily="34" charset="0"/>
              <a:buChar char="•"/>
            </a:pPr>
            <a:r>
              <a:rPr lang="en-GB" sz="1000" b="1" dirty="0">
                <a:solidFill>
                  <a:srgbClr val="0070C0"/>
                </a:solidFill>
              </a:rPr>
              <a:t>03 </a:t>
            </a:r>
            <a:r>
              <a:rPr lang="mr-IN" sz="1000" b="1" dirty="0">
                <a:solidFill>
                  <a:srgbClr val="0070C0"/>
                </a:solidFill>
              </a:rPr>
              <a:t>–</a:t>
            </a:r>
            <a:r>
              <a:rPr lang="en-GB" sz="1000" b="1" dirty="0">
                <a:solidFill>
                  <a:srgbClr val="0070C0"/>
                </a:solidFill>
              </a:rPr>
              <a:t> Pipeline Safety Monitoring			 15 - Managing Pipeline Infringements </a:t>
            </a:r>
          </a:p>
          <a:p>
            <a:pPr marL="171450" indent="-171450">
              <a:buFont typeface="Arial" panose="020B0604020202020204" pitchFamily="34" charset="0"/>
              <a:buChar char="•"/>
            </a:pPr>
            <a:r>
              <a:rPr lang="en-GB" sz="1000" b="1" dirty="0">
                <a:solidFill>
                  <a:srgbClr val="0070C0"/>
                </a:solidFill>
              </a:rPr>
              <a:t>04 </a:t>
            </a:r>
            <a:r>
              <a:rPr lang="mr-IN" sz="1000" b="1" dirty="0">
                <a:solidFill>
                  <a:srgbClr val="0070C0"/>
                </a:solidFill>
              </a:rPr>
              <a:t>–</a:t>
            </a:r>
            <a:r>
              <a:rPr lang="en-GB" sz="1000" b="1" dirty="0">
                <a:solidFill>
                  <a:srgbClr val="0070C0"/>
                </a:solidFill>
              </a:rPr>
              <a:t> Managing Pipeline Dents				 16 </a:t>
            </a:r>
            <a:r>
              <a:rPr lang="mr-IN" sz="1000" b="1" dirty="0">
                <a:solidFill>
                  <a:srgbClr val="0070C0"/>
                </a:solidFill>
              </a:rPr>
              <a:t>–</a:t>
            </a:r>
            <a:r>
              <a:rPr lang="en-GB" sz="1000" b="1" dirty="0">
                <a:solidFill>
                  <a:srgbClr val="0070C0"/>
                </a:solidFill>
              </a:rPr>
              <a:t> Pipeline Hazard Distances </a:t>
            </a:r>
          </a:p>
          <a:p>
            <a:pPr marL="171450" indent="-171450">
              <a:buFont typeface="Arial" panose="020B0604020202020204" pitchFamily="34" charset="0"/>
              <a:buChar char="•"/>
            </a:pPr>
            <a:r>
              <a:rPr lang="en-GB" sz="1000" b="1" dirty="0">
                <a:solidFill>
                  <a:srgbClr val="0070C0"/>
                </a:solidFill>
              </a:rPr>
              <a:t>05 </a:t>
            </a:r>
            <a:r>
              <a:rPr lang="mr-IN" sz="1000" b="1" dirty="0">
                <a:solidFill>
                  <a:srgbClr val="0070C0"/>
                </a:solidFill>
              </a:rPr>
              <a:t>–</a:t>
            </a:r>
            <a:r>
              <a:rPr lang="en-GB" sz="1000" b="1" dirty="0">
                <a:solidFill>
                  <a:srgbClr val="0070C0"/>
                </a:solidFill>
              </a:rPr>
              <a:t> Managing Pipeline Sleeves				 17 </a:t>
            </a:r>
            <a:r>
              <a:rPr lang="mr-IN" sz="1000" b="1" dirty="0">
                <a:solidFill>
                  <a:srgbClr val="0070C0"/>
                </a:solidFill>
              </a:rPr>
              <a:t>–</a:t>
            </a:r>
            <a:r>
              <a:rPr lang="en-GB" sz="1000" b="1" dirty="0">
                <a:solidFill>
                  <a:srgbClr val="0070C0"/>
                </a:solidFill>
              </a:rPr>
              <a:t> Line  Walking Surveys</a:t>
            </a:r>
          </a:p>
          <a:p>
            <a:pPr marL="171450" indent="-171450">
              <a:buFont typeface="Arial" panose="020B0604020202020204" pitchFamily="34" charset="0"/>
              <a:buChar char="•"/>
            </a:pPr>
            <a:r>
              <a:rPr lang="en-GB" sz="1000" b="1" dirty="0">
                <a:solidFill>
                  <a:srgbClr val="0070C0"/>
                </a:solidFill>
              </a:rPr>
              <a:t>06 </a:t>
            </a:r>
            <a:r>
              <a:rPr lang="mr-IN" sz="1000" b="1" dirty="0">
                <a:solidFill>
                  <a:srgbClr val="0070C0"/>
                </a:solidFill>
              </a:rPr>
              <a:t>–</a:t>
            </a:r>
            <a:r>
              <a:rPr lang="en-GB" sz="1000" b="1" dirty="0">
                <a:solidFill>
                  <a:srgbClr val="0070C0"/>
                </a:solidFill>
              </a:rPr>
              <a:t> Impact Protections Slabs				 19 – Seismic Screening Assessment of UK Onshore Pipelines	</a:t>
            </a:r>
          </a:p>
          <a:p>
            <a:pPr marL="171450" indent="-171450">
              <a:buFont typeface="Arial" panose="020B0604020202020204" pitchFamily="34" charset="0"/>
              <a:buChar char="•"/>
            </a:pPr>
            <a:r>
              <a:rPr lang="en-GB" sz="1000" b="1" dirty="0">
                <a:solidFill>
                  <a:srgbClr val="0070C0"/>
                </a:solidFill>
              </a:rPr>
              <a:t>09 </a:t>
            </a:r>
            <a:r>
              <a:rPr lang="mr-IN" sz="1000" b="1" dirty="0">
                <a:solidFill>
                  <a:srgbClr val="0070C0"/>
                </a:solidFill>
              </a:rPr>
              <a:t>–</a:t>
            </a:r>
            <a:r>
              <a:rPr lang="en-GB" sz="1000" b="1" dirty="0">
                <a:solidFill>
                  <a:srgbClr val="0070C0"/>
                </a:solidFill>
              </a:rPr>
              <a:t> Stress Corrosion Cracking				 20 – Managing Pipelines Subject to Ground Movement</a:t>
            </a:r>
          </a:p>
          <a:p>
            <a:pPr marL="171450" indent="-171450">
              <a:buFont typeface="Arial" panose="020B0604020202020204" pitchFamily="34" charset="0"/>
              <a:buChar char="•"/>
            </a:pPr>
            <a:r>
              <a:rPr lang="en-GB" sz="1000" b="1" dirty="0">
                <a:solidFill>
                  <a:srgbClr val="0070C0"/>
                </a:solidFill>
              </a:rPr>
              <a:t>10 </a:t>
            </a:r>
            <a:r>
              <a:rPr lang="mr-IN" sz="1000" b="1" dirty="0">
                <a:solidFill>
                  <a:srgbClr val="0070C0"/>
                </a:solidFill>
              </a:rPr>
              <a:t>–</a:t>
            </a:r>
            <a:r>
              <a:rPr lang="en-GB" sz="1000" b="1" dirty="0">
                <a:solidFill>
                  <a:srgbClr val="0070C0"/>
                </a:solidFill>
              </a:rPr>
              <a:t> MAHP Emergency Response Plan (Testing Guidance)	 26 – Verification of Features Identified by ILI</a:t>
            </a:r>
          </a:p>
          <a:p>
            <a:pPr marL="171450" indent="-171450">
              <a:buFont typeface="Arial" panose="020B0604020202020204" pitchFamily="34" charset="0"/>
              <a:buChar char="•"/>
            </a:pPr>
            <a:r>
              <a:rPr lang="en-GB" sz="1000" b="1" dirty="0">
                <a:solidFill>
                  <a:srgbClr val="0070C0"/>
                </a:solidFill>
              </a:rPr>
              <a:t>11 </a:t>
            </a:r>
            <a:r>
              <a:rPr lang="mr-IN" sz="1000" b="1" dirty="0">
                <a:solidFill>
                  <a:srgbClr val="0070C0"/>
                </a:solidFill>
              </a:rPr>
              <a:t>–</a:t>
            </a:r>
            <a:r>
              <a:rPr lang="en-GB" sz="1000" b="1" dirty="0">
                <a:solidFill>
                  <a:srgbClr val="0070C0"/>
                </a:solidFill>
              </a:rPr>
              <a:t> MAHP Emergency Response Plan (Template)	 27 – AC Corrosion guidelines</a:t>
            </a:r>
          </a:p>
          <a:p>
            <a:pPr marL="171450" indent="-171450">
              <a:buFont typeface="Arial" panose="020B0604020202020204" pitchFamily="34" charset="0"/>
              <a:buChar char="•"/>
            </a:pPr>
            <a:r>
              <a:rPr lang="en-GB" sz="1000" b="1" dirty="0">
                <a:solidFill>
                  <a:srgbClr val="0070C0"/>
                </a:solidFill>
              </a:rPr>
              <a:t>12 </a:t>
            </a:r>
            <a:r>
              <a:rPr lang="mr-IN" sz="1000" b="1" dirty="0">
                <a:solidFill>
                  <a:srgbClr val="0070C0"/>
                </a:solidFill>
              </a:rPr>
              <a:t>–</a:t>
            </a:r>
            <a:r>
              <a:rPr lang="en-GB" sz="1000" b="1" dirty="0">
                <a:solidFill>
                  <a:srgbClr val="0070C0"/>
                </a:solidFill>
              </a:rPr>
              <a:t> MAHP (Exercise Pro-forma)			 29 – LA Planner information regarding Onshore Pipelines</a:t>
            </a:r>
          </a:p>
          <a:p>
            <a:pPr marL="171450" indent="-171450">
              <a:buFont typeface="Arial" panose="020B0604020202020204" pitchFamily="34" charset="0"/>
              <a:buChar char="•"/>
            </a:pPr>
            <a:r>
              <a:rPr lang="en-GB" sz="1000" b="1" dirty="0">
                <a:solidFill>
                  <a:srgbClr val="0070C0"/>
                </a:solidFill>
              </a:rPr>
              <a:t>13 </a:t>
            </a:r>
            <a:r>
              <a:rPr lang="mr-IN" sz="1000" b="1" dirty="0">
                <a:solidFill>
                  <a:srgbClr val="0070C0"/>
                </a:solidFill>
              </a:rPr>
              <a:t>–</a:t>
            </a:r>
            <a:r>
              <a:rPr lang="en-GB" sz="1000" b="1" dirty="0">
                <a:solidFill>
                  <a:srgbClr val="0070C0"/>
                </a:solidFill>
              </a:rPr>
              <a:t> Wind Turbine Installations in the Vicinity of HP Pipelines</a:t>
            </a:r>
          </a:p>
          <a:p>
            <a:r>
              <a:rPr lang="en-GB" sz="1000" b="1" dirty="0">
                <a:solidFill>
                  <a:srgbClr val="0070C0"/>
                </a:solidFill>
              </a:rPr>
              <a:t>UKOPA members can find all published Technical Bulletins and other information in the Members Centre of the UKOPA website.  If you do not have access please contact the secretariat.</a:t>
            </a:r>
          </a:p>
          <a:p>
            <a:endParaRPr lang="en-GB" sz="1000" b="1" dirty="0">
              <a:solidFill>
                <a:srgbClr val="0070C0"/>
              </a:solidFill>
            </a:endParaRPr>
          </a:p>
        </p:txBody>
      </p:sp>
      <p:sp>
        <p:nvSpPr>
          <p:cNvPr id="45" name="Subtitle 2">
            <a:extLst>
              <a:ext uri="{FF2B5EF4-FFF2-40B4-BE49-F238E27FC236}">
                <a16:creationId xmlns:a16="http://schemas.microsoft.com/office/drawing/2014/main" id="{82D7631F-95A3-A44C-93CF-5B3290C01001}"/>
              </a:ext>
            </a:extLst>
          </p:cNvPr>
          <p:cNvSpPr txBox="1">
            <a:spLocks/>
          </p:cNvSpPr>
          <p:nvPr/>
        </p:nvSpPr>
        <p:spPr>
          <a:xfrm>
            <a:off x="45507" y="4920706"/>
            <a:ext cx="4600275" cy="1513087"/>
          </a:xfrm>
          <a:prstGeom prst="rect">
            <a:avLst/>
          </a:prstGeom>
        </p:spPr>
        <p:txBody>
          <a:bodyPr vert="horz" lIns="91440" tIns="45720" rIns="91440" bIns="45720" rtlCol="0">
            <a:normAutofit lnSpcReduction="1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lnSpc>
                <a:spcPct val="110000"/>
              </a:lnSpc>
              <a:spcBef>
                <a:spcPts val="0"/>
              </a:spcBef>
            </a:pPr>
            <a:r>
              <a:rPr lang="en-GB" sz="1100" dirty="0"/>
              <a:t>with supporting societal risk documents.  Graeme </a:t>
            </a:r>
            <a:r>
              <a:rPr lang="en-GB" sz="1100" dirty="0" err="1"/>
              <a:t>Pailor</a:t>
            </a:r>
            <a:r>
              <a:rPr lang="en-GB" sz="1100" dirty="0"/>
              <a:t> had a busy morning outlining the Seismic Screen Assessment, Management of Pipelines Subject to Ground Movement and Verification of Features Identified by ILI guides – including hosting the round table discussion, while Geoff Glover provided an overview of the Land Use Planning guide for Local Authority Planners.  Nikki Barker provided information on the Safety Alerts that had been issued in 2018-19 and requested members provide further information that would be beneficial for sharing across the industry.</a:t>
            </a:r>
          </a:p>
          <a:p>
            <a:pPr algn="l">
              <a:lnSpc>
                <a:spcPct val="110000"/>
              </a:lnSpc>
              <a:spcBef>
                <a:spcPts val="0"/>
              </a:spcBef>
            </a:pPr>
            <a:endParaRPr lang="en-GB" sz="1100" dirty="0"/>
          </a:p>
          <a:p>
            <a:pPr algn="l">
              <a:lnSpc>
                <a:spcPct val="110000"/>
              </a:lnSpc>
              <a:spcBef>
                <a:spcPts val="0"/>
              </a:spcBef>
            </a:pPr>
            <a:endParaRPr lang="en-GB" sz="1400" dirty="0"/>
          </a:p>
        </p:txBody>
      </p:sp>
    </p:spTree>
    <p:extLst>
      <p:ext uri="{BB962C8B-B14F-4D97-AF65-F5344CB8AC3E}">
        <p14:creationId xmlns:p14="http://schemas.microsoft.com/office/powerpoint/2010/main" val="3182451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33" y="-7349"/>
            <a:ext cx="6861653" cy="1042930"/>
          </a:xfrm>
          <a:prstGeom prst="rect">
            <a:avLst/>
          </a:prstGeom>
        </p:spPr>
      </p:pic>
      <p:sp>
        <p:nvSpPr>
          <p:cNvPr id="2" name="Title 1"/>
          <p:cNvSpPr>
            <a:spLocks noGrp="1"/>
          </p:cNvSpPr>
          <p:nvPr>
            <p:ph type="ctrTitle"/>
          </p:nvPr>
        </p:nvSpPr>
        <p:spPr>
          <a:xfrm>
            <a:off x="1432193" y="39675"/>
            <a:ext cx="4673741" cy="446134"/>
          </a:xfrm>
        </p:spPr>
        <p:txBody>
          <a:bodyPr>
            <a:normAutofit/>
          </a:bodyPr>
          <a:lstStyle/>
          <a:p>
            <a:r>
              <a:rPr lang="en-GB" sz="2000" b="1" dirty="0">
                <a:solidFill>
                  <a:schemeClr val="bg1"/>
                </a:solidFill>
                <a:latin typeface="+mn-lt"/>
              </a:rPr>
              <a:t>June 2018 Newsletter </a:t>
            </a:r>
            <a:r>
              <a:rPr lang="en-GB" sz="2000" b="1" dirty="0">
                <a:solidFill>
                  <a:prstClr val="white"/>
                </a:solidFill>
                <a:latin typeface="Calibri" panose="020F0502020204030204"/>
              </a:rPr>
              <a:t>(</a:t>
            </a:r>
            <a:r>
              <a:rPr lang="en-GB" sz="1400" b="1" dirty="0">
                <a:solidFill>
                  <a:prstClr val="white"/>
                </a:solidFill>
                <a:latin typeface="Calibri" panose="020F0502020204030204"/>
              </a:rPr>
              <a:t>Page 2 of 2</a:t>
            </a:r>
            <a:r>
              <a:rPr lang="en-GB" sz="2000" b="1" dirty="0">
                <a:solidFill>
                  <a:prstClr val="white"/>
                </a:solidFill>
                <a:latin typeface="Calibri" panose="020F0502020204030204"/>
              </a:rPr>
              <a:t>)</a:t>
            </a:r>
            <a:r>
              <a:rPr lang="en-GB" sz="2000" b="1" dirty="0">
                <a:solidFill>
                  <a:schemeClr val="bg1"/>
                </a:solidFill>
                <a:latin typeface="+mn-lt"/>
              </a:rPr>
              <a:t> </a:t>
            </a:r>
          </a:p>
        </p:txBody>
      </p:sp>
      <p:sp>
        <p:nvSpPr>
          <p:cNvPr id="10" name="Subtitle 2"/>
          <p:cNvSpPr txBox="1">
            <a:spLocks/>
          </p:cNvSpPr>
          <p:nvPr/>
        </p:nvSpPr>
        <p:spPr>
          <a:xfrm>
            <a:off x="16139" y="1082605"/>
            <a:ext cx="6824215" cy="3283473"/>
          </a:xfrm>
          <a:prstGeom prst="rect">
            <a:avLst/>
          </a:prstGeom>
          <a:ln>
            <a:noFill/>
          </a:ln>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GB" sz="1600" b="1" dirty="0"/>
              <a:t>Meet the UKOPA Working Group Chairs</a:t>
            </a:r>
            <a:r>
              <a:rPr lang="en-GB" sz="1200" b="1" dirty="0"/>
              <a:t> </a:t>
            </a:r>
          </a:p>
          <a:p>
            <a:r>
              <a:rPr lang="en-GB" dirty="0"/>
              <a:t> </a:t>
            </a:r>
          </a:p>
        </p:txBody>
      </p:sp>
      <p:sp>
        <p:nvSpPr>
          <p:cNvPr id="13" name="Rectangle 12"/>
          <p:cNvSpPr/>
          <p:nvPr/>
        </p:nvSpPr>
        <p:spPr>
          <a:xfrm>
            <a:off x="16140" y="5013250"/>
            <a:ext cx="6810732" cy="28126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ubtitle 2"/>
          <p:cNvSpPr txBox="1">
            <a:spLocks/>
          </p:cNvSpPr>
          <p:nvPr/>
        </p:nvSpPr>
        <p:spPr>
          <a:xfrm>
            <a:off x="1710" y="5023942"/>
            <a:ext cx="6744011" cy="1877167"/>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GB" sz="1600" b="1" dirty="0"/>
              <a:t>UKOPA Hazard Awareness and Consequence Course</a:t>
            </a:r>
          </a:p>
          <a:p>
            <a:pPr algn="l"/>
            <a:endParaRPr lang="en-GB" sz="1200" dirty="0"/>
          </a:p>
        </p:txBody>
      </p:sp>
      <p:pic>
        <p:nvPicPr>
          <p:cNvPr id="18" name="Picture 17"/>
          <p:cNvPicPr>
            <a:picLocks noChangeAspect="1"/>
          </p:cNvPicPr>
          <p:nvPr/>
        </p:nvPicPr>
        <p:blipFill>
          <a:blip r:embed="rId3"/>
          <a:stretch>
            <a:fillRect/>
          </a:stretch>
        </p:blipFill>
        <p:spPr>
          <a:xfrm>
            <a:off x="16139" y="7878942"/>
            <a:ext cx="6810733" cy="2884099"/>
          </a:xfrm>
          <a:prstGeom prst="rect">
            <a:avLst/>
          </a:prstGeom>
        </p:spPr>
      </p:pic>
      <p:pic>
        <p:nvPicPr>
          <p:cNvPr id="21" name="Picture 20"/>
          <p:cNvPicPr>
            <a:picLocks noChangeAspect="1"/>
          </p:cNvPicPr>
          <p:nvPr/>
        </p:nvPicPr>
        <p:blipFill>
          <a:blip r:embed="rId3"/>
          <a:stretch>
            <a:fillRect/>
          </a:stretch>
        </p:blipFill>
        <p:spPr>
          <a:xfrm>
            <a:off x="43449" y="10806429"/>
            <a:ext cx="4113070" cy="1345709"/>
          </a:xfrm>
          <a:prstGeom prst="rect">
            <a:avLst/>
          </a:prstGeom>
        </p:spPr>
      </p:pic>
      <p:sp>
        <p:nvSpPr>
          <p:cNvPr id="22" name="TextBox 21"/>
          <p:cNvSpPr txBox="1"/>
          <p:nvPr/>
        </p:nvSpPr>
        <p:spPr>
          <a:xfrm>
            <a:off x="113713" y="10833113"/>
            <a:ext cx="4076926" cy="1323439"/>
          </a:xfrm>
          <a:prstGeom prst="rect">
            <a:avLst/>
          </a:prstGeom>
          <a:noFill/>
        </p:spPr>
        <p:txBody>
          <a:bodyPr wrap="square" rtlCol="0">
            <a:spAutoFit/>
          </a:bodyPr>
          <a:lstStyle/>
          <a:p>
            <a:r>
              <a:rPr lang="en-GB" sz="1400" dirty="0">
                <a:solidFill>
                  <a:srgbClr val="FF0000"/>
                </a:solidFill>
              </a:rPr>
              <a:t>Pipeline Emergency Response Officer (PERO) Courses</a:t>
            </a:r>
          </a:p>
          <a:p>
            <a:r>
              <a:rPr lang="en-GB" sz="1100" dirty="0"/>
              <a:t>Course dates for 2020 have been confirmed and members have received both flyers and booking forms. </a:t>
            </a:r>
          </a:p>
          <a:p>
            <a:r>
              <a:rPr lang="en-GB" sz="1100" dirty="0"/>
              <a:t>The 2-day course costs £1123 and is exclusively for UKOPA member staff and contractors.   </a:t>
            </a:r>
          </a:p>
          <a:p>
            <a:r>
              <a:rPr lang="en-GB" sz="1100" dirty="0"/>
              <a:t>If you want more details please contact Nikki Barker, </a:t>
            </a:r>
            <a:r>
              <a:rPr lang="en-GB" sz="1100" dirty="0">
                <a:hlinkClick r:id="rId4"/>
              </a:rPr>
              <a:t>enquiries@ukopa.co.uk</a:t>
            </a:r>
            <a:r>
              <a:rPr lang="en-GB" sz="1100" dirty="0"/>
              <a:t> </a:t>
            </a:r>
          </a:p>
        </p:txBody>
      </p:sp>
      <p:sp>
        <p:nvSpPr>
          <p:cNvPr id="7" name="TextBox 6"/>
          <p:cNvSpPr txBox="1"/>
          <p:nvPr/>
        </p:nvSpPr>
        <p:spPr>
          <a:xfrm>
            <a:off x="31367" y="2483661"/>
            <a:ext cx="1201462" cy="2446824"/>
          </a:xfrm>
          <a:prstGeom prst="rect">
            <a:avLst/>
          </a:prstGeom>
          <a:noFill/>
        </p:spPr>
        <p:txBody>
          <a:bodyPr wrap="square" rtlCol="0">
            <a:spAutoFit/>
          </a:bodyPr>
          <a:lstStyle/>
          <a:p>
            <a:r>
              <a:rPr lang="en-GB" sz="900" dirty="0"/>
              <a:t>Emergency Planning Working Group Chair, Andy Middleton, is Network Integrity &amp; Compliance Lead for NGN.  He has been a member of the working group for 3 years taking over as chair at the end of 2018.  Andy, was instrumental developing the UKOPA Hazard Awareness Course which ran for the first time in 2019.</a:t>
            </a:r>
          </a:p>
        </p:txBody>
      </p:sp>
      <p:sp>
        <p:nvSpPr>
          <p:cNvPr id="19" name="Rectangle 18"/>
          <p:cNvSpPr/>
          <p:nvPr/>
        </p:nvSpPr>
        <p:spPr>
          <a:xfrm>
            <a:off x="16893" y="1082604"/>
            <a:ext cx="6824214" cy="38776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45797" y="5274630"/>
            <a:ext cx="6714354" cy="707886"/>
          </a:xfrm>
          <a:prstGeom prst="rect">
            <a:avLst/>
          </a:prstGeom>
          <a:noFill/>
        </p:spPr>
        <p:txBody>
          <a:bodyPr wrap="square" rtlCol="0">
            <a:spAutoFit/>
          </a:bodyPr>
          <a:lstStyle/>
          <a:p>
            <a:r>
              <a:rPr lang="en-GB" sz="1000" b="1" dirty="0"/>
              <a:t>For 2019, UKOPA ran its first Hazard Awareness Course at the DNVGL </a:t>
            </a:r>
            <a:r>
              <a:rPr lang="en-GB" sz="1000" b="1" dirty="0" err="1"/>
              <a:t>Spadeadam</a:t>
            </a:r>
            <a:r>
              <a:rPr lang="en-GB" sz="1000" b="1" dirty="0"/>
              <a:t> site in Cumbria.  The aim of the course was to provide attendees with a practical appreciation of the consequences of an uncontrolled release from hydrocarbon pipelines under various credible scenarios.  They experienced the effects of these ignited releases from devastation, to aftershocks, to heat, vibration and sound.</a:t>
            </a:r>
            <a:endParaRPr lang="en-GB" sz="1000" dirty="0"/>
          </a:p>
        </p:txBody>
      </p:sp>
      <p:sp>
        <p:nvSpPr>
          <p:cNvPr id="26" name="TextBox 25"/>
          <p:cNvSpPr txBox="1"/>
          <p:nvPr/>
        </p:nvSpPr>
        <p:spPr>
          <a:xfrm>
            <a:off x="2099984" y="7919645"/>
            <a:ext cx="2533873" cy="313932"/>
          </a:xfrm>
          <a:prstGeom prst="rect">
            <a:avLst/>
          </a:prstGeom>
          <a:noFill/>
        </p:spPr>
        <p:txBody>
          <a:bodyPr wrap="square" rtlCol="0">
            <a:spAutoFit/>
          </a:bodyPr>
          <a:lstStyle/>
          <a:p>
            <a:pPr defTabSz="685800">
              <a:lnSpc>
                <a:spcPct val="90000"/>
              </a:lnSpc>
              <a:spcBef>
                <a:spcPts val="750"/>
              </a:spcBef>
            </a:pPr>
            <a:r>
              <a:rPr lang="en-GB" sz="1600" b="1" dirty="0">
                <a:solidFill>
                  <a:srgbClr val="0070C0"/>
                </a:solidFill>
              </a:rPr>
              <a:t>Members Meeting Updates</a:t>
            </a:r>
          </a:p>
        </p:txBody>
      </p:sp>
      <p:sp>
        <p:nvSpPr>
          <p:cNvPr id="27" name="TextBox 26"/>
          <p:cNvSpPr txBox="1"/>
          <p:nvPr/>
        </p:nvSpPr>
        <p:spPr>
          <a:xfrm>
            <a:off x="35611" y="8168094"/>
            <a:ext cx="6710110" cy="2631490"/>
          </a:xfrm>
          <a:prstGeom prst="rect">
            <a:avLst/>
          </a:prstGeom>
          <a:noFill/>
        </p:spPr>
        <p:txBody>
          <a:bodyPr wrap="square" rtlCol="0">
            <a:spAutoFit/>
          </a:bodyPr>
          <a:lstStyle/>
          <a:p>
            <a:r>
              <a:rPr lang="en-GB" sz="1100" b="1" dirty="0">
                <a:solidFill>
                  <a:srgbClr val="0070C0"/>
                </a:solidFill>
              </a:rPr>
              <a:t>Members Meetings take place twice per year in February and October.  This year, these meetings took place in Warrington and Newcastle respectively.</a:t>
            </a:r>
          </a:p>
          <a:p>
            <a:r>
              <a:rPr lang="en-GB" sz="1100" b="1" dirty="0">
                <a:solidFill>
                  <a:srgbClr val="0070C0"/>
                </a:solidFill>
              </a:rPr>
              <a:t>February’s meeting focused on the UKOPA strategy, taking time to review what had happened during the last 2 years and having round table discussions regarding where UKOPA should look to focus its resources during the coming 2 years.  The meeting was joined by the land use planning team from HSE (previously HSL based in Buxton) who have developed the LUP app for use by local authority planners and developers.  UKOPA members have provided pipeline data that is included in the application and discussions were held with regards to how to ensure accurate data and updates moving forward.</a:t>
            </a:r>
          </a:p>
          <a:p>
            <a:r>
              <a:rPr lang="en-GB" sz="1100" b="1" dirty="0">
                <a:solidFill>
                  <a:srgbClr val="0070C0"/>
                </a:solidFill>
              </a:rPr>
              <a:t>October’s meeting had a theme of ‘what can the pipeline industry learn from other sectors’.  Time was spent in round time discussions focusing on: how to respond to emergency incidents that occur due to external factors (such as a dam-burst); human factors and its impact on pipeline operators and how learnings from other sectors can be shared and translated into the pipeline sector.</a:t>
            </a:r>
          </a:p>
          <a:p>
            <a:r>
              <a:rPr lang="en-GB" sz="1100" b="1" dirty="0">
                <a:solidFill>
                  <a:srgbClr val="0070C0"/>
                </a:solidFill>
              </a:rPr>
              <a:t>All members are invited to attend these meetings as part of their annual membership fee.</a:t>
            </a:r>
          </a:p>
          <a:p>
            <a:r>
              <a:rPr lang="en-GB" sz="1100" b="1" dirty="0">
                <a:solidFill>
                  <a:srgbClr val="0070C0"/>
                </a:solidFill>
              </a:rPr>
              <a:t>If you have proposals for what might be the theme of future members meetings, then please contact UKOPA, </a:t>
            </a:r>
            <a:r>
              <a:rPr lang="en-GB" sz="1100" u="sng" dirty="0">
                <a:solidFill>
                  <a:srgbClr val="0000FF"/>
                </a:solidFill>
                <a:latin typeface="Times New Roman" panose="02020603050405020304" pitchFamily="18" charset="0"/>
                <a:ea typeface="Times New Roman" panose="02020603050405020304" pitchFamily="18" charset="0"/>
                <a:hlinkClick r:id="rId4"/>
              </a:rPr>
              <a:t>enquiries@ukopa.co.uk</a:t>
            </a:r>
            <a:endParaRPr lang="en-GB" sz="1100" dirty="0"/>
          </a:p>
        </p:txBody>
      </p:sp>
      <p:sp>
        <p:nvSpPr>
          <p:cNvPr id="28" name="TextBox 27"/>
          <p:cNvSpPr txBox="1"/>
          <p:nvPr/>
        </p:nvSpPr>
        <p:spPr>
          <a:xfrm>
            <a:off x="4232568" y="11367309"/>
            <a:ext cx="2530288" cy="784830"/>
          </a:xfrm>
          <a:prstGeom prst="rect">
            <a:avLst/>
          </a:prstGeom>
          <a:noFill/>
          <a:ln>
            <a:noFill/>
          </a:ln>
        </p:spPr>
        <p:txBody>
          <a:bodyPr wrap="square" rtlCol="0">
            <a:spAutoFit/>
          </a:bodyPr>
          <a:lstStyle/>
          <a:p>
            <a:r>
              <a:rPr lang="en-GB" sz="1200" u="sng" dirty="0">
                <a:solidFill>
                  <a:srgbClr val="FF0000"/>
                </a:solidFill>
                <a:uFill>
                  <a:solidFill>
                    <a:schemeClr val="bg1"/>
                  </a:solidFill>
                </a:uFill>
                <a:latin typeface="Times New Roman" panose="02020603050405020304" pitchFamily="18" charset="0"/>
                <a:ea typeface="Times New Roman" panose="02020603050405020304" pitchFamily="18" charset="0"/>
                <a:hlinkClick r:id="rId5"/>
              </a:rPr>
              <a:t>All information can be found at -  </a:t>
            </a:r>
            <a:r>
              <a:rPr lang="en-GB" sz="1100" u="sng" dirty="0">
                <a:solidFill>
                  <a:srgbClr val="FF0000"/>
                </a:solidFill>
                <a:uFill>
                  <a:solidFill>
                    <a:schemeClr val="bg1"/>
                  </a:solidFill>
                </a:uFill>
                <a:latin typeface="Times New Roman" panose="02020603050405020304" pitchFamily="18" charset="0"/>
                <a:ea typeface="Times New Roman" panose="02020603050405020304" pitchFamily="18" charset="0"/>
                <a:hlinkClick r:id="rId5"/>
              </a:rPr>
              <a:t>www.ukopa.co.uk</a:t>
            </a:r>
            <a:r>
              <a:rPr lang="en-GB" sz="1100" u="sng" dirty="0">
                <a:solidFill>
                  <a:srgbClr val="FF0000"/>
                </a:solidFill>
                <a:uFill>
                  <a:solidFill>
                    <a:schemeClr val="bg1"/>
                  </a:solidFill>
                </a:uFill>
                <a:latin typeface="Times New Roman" panose="02020603050405020304" pitchFamily="18" charset="0"/>
                <a:ea typeface="Times New Roman" panose="02020603050405020304" pitchFamily="18" charset="0"/>
              </a:rPr>
              <a:t>   </a:t>
            </a:r>
            <a:endParaRPr lang="en-GB" sz="1100" u="sng" dirty="0">
              <a:solidFill>
                <a:srgbClr val="FF0000"/>
              </a:solidFill>
              <a:uFill>
                <a:solidFill>
                  <a:schemeClr val="bg1"/>
                </a:solidFill>
              </a:uFill>
              <a:latin typeface="Times New Roman" panose="02020603050405020304" pitchFamily="18" charset="0"/>
              <a:ea typeface="Times New Roman" panose="02020603050405020304" pitchFamily="18" charset="0"/>
              <a:hlinkClick r:id="rId4"/>
            </a:endParaRPr>
          </a:p>
          <a:p>
            <a:r>
              <a:rPr lang="en-GB" sz="1100" u="sng" dirty="0">
                <a:solidFill>
                  <a:srgbClr val="0000FF"/>
                </a:solidFill>
                <a:uFill>
                  <a:solidFill>
                    <a:schemeClr val="bg1"/>
                  </a:solidFill>
                </a:uFill>
                <a:latin typeface="Times New Roman" panose="02020603050405020304" pitchFamily="18" charset="0"/>
                <a:ea typeface="Times New Roman" panose="02020603050405020304" pitchFamily="18" charset="0"/>
                <a:hlinkClick r:id="rId4"/>
              </a:rPr>
              <a:t>Any question or queries email </a:t>
            </a:r>
          </a:p>
          <a:p>
            <a:r>
              <a:rPr lang="en-GB" sz="1100" u="sng" dirty="0">
                <a:solidFill>
                  <a:srgbClr val="0000FF"/>
                </a:solidFill>
                <a:latin typeface="Times New Roman" panose="02020603050405020304" pitchFamily="18" charset="0"/>
                <a:ea typeface="Times New Roman" panose="02020603050405020304" pitchFamily="18" charset="0"/>
                <a:hlinkClick r:id="rId4"/>
              </a:rPr>
              <a:t>enquiries@ukopa.co.uk</a:t>
            </a:r>
            <a:endParaRPr lang="en-GB" sz="1100" dirty="0"/>
          </a:p>
        </p:txBody>
      </p:sp>
      <p:sp>
        <p:nvSpPr>
          <p:cNvPr id="29" name="TextBox 28"/>
          <p:cNvSpPr txBox="1"/>
          <p:nvPr/>
        </p:nvSpPr>
        <p:spPr>
          <a:xfrm>
            <a:off x="4232568" y="10767454"/>
            <a:ext cx="2530288" cy="600164"/>
          </a:xfrm>
          <a:prstGeom prst="rect">
            <a:avLst/>
          </a:prstGeom>
          <a:solidFill>
            <a:srgbClr val="FFFF00"/>
          </a:solidFill>
          <a:ln>
            <a:noFill/>
          </a:ln>
        </p:spPr>
        <p:txBody>
          <a:bodyPr wrap="square" rtlCol="0">
            <a:spAutoFit/>
          </a:bodyPr>
          <a:lstStyle/>
          <a:p>
            <a:r>
              <a:rPr lang="en-GB" sz="1100" b="1" dirty="0"/>
              <a:t>Safety Alerts </a:t>
            </a:r>
            <a:r>
              <a:rPr lang="en-GB" sz="1100" dirty="0"/>
              <a:t>– Don’t forget to share your safety learning: these are published in the members centre. </a:t>
            </a:r>
          </a:p>
        </p:txBody>
      </p:sp>
      <p:sp>
        <p:nvSpPr>
          <p:cNvPr id="30" name="TextBox 29"/>
          <p:cNvSpPr txBox="1"/>
          <p:nvPr/>
        </p:nvSpPr>
        <p:spPr>
          <a:xfrm>
            <a:off x="1156907" y="2509000"/>
            <a:ext cx="1157109" cy="2446824"/>
          </a:xfrm>
          <a:prstGeom prst="rect">
            <a:avLst/>
          </a:prstGeom>
          <a:noFill/>
        </p:spPr>
        <p:txBody>
          <a:bodyPr wrap="square" rtlCol="0">
            <a:spAutoFit/>
          </a:bodyPr>
          <a:lstStyle/>
          <a:p>
            <a:r>
              <a:rPr lang="en-GB" sz="900" dirty="0"/>
              <a:t>Fault and Risk Assessment Working Group Chair is Simon Joyce. Simon is Engineering Policy Manager – Transmission and Plant.  Simon became Chair in 2017, he also sits on the PIWG.  Simon’s focus is to ensure that UKOPA collects data for the annual report and that is relevant for industry use.</a:t>
            </a:r>
          </a:p>
        </p:txBody>
      </p:sp>
      <p:sp>
        <p:nvSpPr>
          <p:cNvPr id="31" name="TextBox 30"/>
          <p:cNvSpPr txBox="1"/>
          <p:nvPr/>
        </p:nvSpPr>
        <p:spPr>
          <a:xfrm>
            <a:off x="2226364" y="2483685"/>
            <a:ext cx="1147351" cy="2446824"/>
          </a:xfrm>
          <a:prstGeom prst="rect">
            <a:avLst/>
          </a:prstGeom>
          <a:noFill/>
        </p:spPr>
        <p:txBody>
          <a:bodyPr wrap="square" rtlCol="0">
            <a:spAutoFit/>
          </a:bodyPr>
          <a:lstStyle/>
          <a:p>
            <a:r>
              <a:rPr lang="en-GB" sz="900" dirty="0"/>
              <a:t>Infringement Working Group Chair, Phil Taylor, is Lands Manager for BPA.  He has been a member of the IWG for almost 10 years and took over as Chair in 2017.  Phil has reengaged UKOPA’s interactions with the NFU to further raise awareness within the farming community of HP pipelines. </a:t>
            </a:r>
          </a:p>
        </p:txBody>
      </p:sp>
      <p:sp>
        <p:nvSpPr>
          <p:cNvPr id="32" name="TextBox 31"/>
          <p:cNvSpPr txBox="1"/>
          <p:nvPr/>
        </p:nvSpPr>
        <p:spPr>
          <a:xfrm>
            <a:off x="5625171" y="2479446"/>
            <a:ext cx="1232829" cy="2446824"/>
          </a:xfrm>
          <a:prstGeom prst="rect">
            <a:avLst/>
          </a:prstGeom>
          <a:noFill/>
        </p:spPr>
        <p:txBody>
          <a:bodyPr wrap="square" rtlCol="0">
            <a:spAutoFit/>
          </a:bodyPr>
          <a:lstStyle/>
          <a:p>
            <a:r>
              <a:rPr lang="en-GB" sz="900" dirty="0"/>
              <a:t>Governance Group Chairman is Barry </a:t>
            </a:r>
            <a:r>
              <a:rPr lang="en-GB" sz="900" dirty="0" err="1"/>
              <a:t>Dalus</a:t>
            </a:r>
            <a:r>
              <a:rPr lang="en-GB" sz="900" dirty="0"/>
              <a:t>.  Barry has over 40 years experience in the gas industry.  Prior to retiring from NGN, was a UKOPA Board Member and Chair of the Emergency Planning Working Group.  Barry ensures that all of UKOPA’s published documents are developed correctly and follow the governance process.</a:t>
            </a:r>
          </a:p>
        </p:txBody>
      </p:sp>
      <p:sp>
        <p:nvSpPr>
          <p:cNvPr id="33" name="TextBox 32"/>
          <p:cNvSpPr txBox="1"/>
          <p:nvPr/>
        </p:nvSpPr>
        <p:spPr>
          <a:xfrm>
            <a:off x="4531095" y="2483970"/>
            <a:ext cx="1147350" cy="2446824"/>
          </a:xfrm>
          <a:prstGeom prst="rect">
            <a:avLst/>
          </a:prstGeom>
          <a:noFill/>
        </p:spPr>
        <p:txBody>
          <a:bodyPr wrap="square" rtlCol="0">
            <a:spAutoFit/>
          </a:bodyPr>
          <a:lstStyle/>
          <a:p>
            <a:r>
              <a:rPr lang="en-GB" sz="900" dirty="0"/>
              <a:t>Process Safety Working Group, Chair, John Ferrari, is Infrastructure Asset Manager at Essar Oil (UK) Ltd.  He has been Chair of the group for the past 2 years.  John has focused on pipeline process safety, the first GPG is due in 2020, and sharing learnings both from inside and outside the pipeline sector.</a:t>
            </a:r>
          </a:p>
        </p:txBody>
      </p:sp>
      <p:sp>
        <p:nvSpPr>
          <p:cNvPr id="34" name="TextBox 33"/>
          <p:cNvSpPr txBox="1"/>
          <p:nvPr/>
        </p:nvSpPr>
        <p:spPr>
          <a:xfrm>
            <a:off x="3286382" y="2483690"/>
            <a:ext cx="1352525" cy="2446824"/>
          </a:xfrm>
          <a:prstGeom prst="rect">
            <a:avLst/>
          </a:prstGeom>
          <a:noFill/>
        </p:spPr>
        <p:txBody>
          <a:bodyPr wrap="square" rtlCol="0">
            <a:spAutoFit/>
          </a:bodyPr>
          <a:lstStyle/>
          <a:p>
            <a:r>
              <a:rPr lang="en-GB" sz="900" dirty="0"/>
              <a:t>Pipeline Integrity Working Group Chair is Tim Rudd.  Tim is Manager Logistics Engineering for Valero Logistics Ltd.  He has been a member of PIWG for a number of years and became Chair in 2019.  During the past few years Tim took a lead on testing for the UKOPA Weld Quality Project and will be presenting results internationally next year.</a:t>
            </a:r>
          </a:p>
        </p:txBody>
      </p:sp>
      <p:pic>
        <p:nvPicPr>
          <p:cNvPr id="12" name="Picture 11">
            <a:extLst>
              <a:ext uri="{FF2B5EF4-FFF2-40B4-BE49-F238E27FC236}">
                <a16:creationId xmlns:a16="http://schemas.microsoft.com/office/drawing/2014/main" id="{811FE44E-37E3-D247-84C3-EF50B6972781}"/>
              </a:ext>
            </a:extLst>
          </p:cNvPr>
          <p:cNvPicPr>
            <a:picLocks noChangeAspect="1"/>
          </p:cNvPicPr>
          <p:nvPr/>
        </p:nvPicPr>
        <p:blipFill rotWithShape="1">
          <a:blip r:embed="rId6">
            <a:extLst>
              <a:ext uri="{28A0092B-C50C-407E-A947-70E740481C1C}">
                <a14:useLocalDpi xmlns:a14="http://schemas.microsoft.com/office/drawing/2010/main" val="0"/>
              </a:ext>
            </a:extLst>
          </a:blip>
          <a:srcRect l="18090" t="6985" r="25764"/>
          <a:stretch/>
        </p:blipFill>
        <p:spPr>
          <a:xfrm>
            <a:off x="5708412" y="1372088"/>
            <a:ext cx="1037309" cy="1136912"/>
          </a:xfrm>
          <a:prstGeom prst="rect">
            <a:avLst/>
          </a:prstGeom>
        </p:spPr>
      </p:pic>
      <p:pic>
        <p:nvPicPr>
          <p:cNvPr id="17" name="Picture 16">
            <a:extLst>
              <a:ext uri="{FF2B5EF4-FFF2-40B4-BE49-F238E27FC236}">
                <a16:creationId xmlns:a16="http://schemas.microsoft.com/office/drawing/2014/main" id="{ED1185CF-3326-044F-BAD4-C6D80677D90A}"/>
              </a:ext>
            </a:extLst>
          </p:cNvPr>
          <p:cNvPicPr>
            <a:picLocks noChangeAspect="1"/>
          </p:cNvPicPr>
          <p:nvPr/>
        </p:nvPicPr>
        <p:blipFill rotWithShape="1">
          <a:blip r:embed="rId7">
            <a:extLst>
              <a:ext uri="{28A0092B-C50C-407E-A947-70E740481C1C}">
                <a14:useLocalDpi xmlns:a14="http://schemas.microsoft.com/office/drawing/2010/main" val="0"/>
              </a:ext>
            </a:extLst>
          </a:blip>
          <a:srcRect t="7841"/>
          <a:stretch/>
        </p:blipFill>
        <p:spPr>
          <a:xfrm>
            <a:off x="63639" y="1388194"/>
            <a:ext cx="1080487" cy="1088038"/>
          </a:xfrm>
          <a:prstGeom prst="rect">
            <a:avLst/>
          </a:prstGeom>
        </p:spPr>
      </p:pic>
      <p:pic>
        <p:nvPicPr>
          <p:cNvPr id="24" name="Picture 23">
            <a:extLst>
              <a:ext uri="{FF2B5EF4-FFF2-40B4-BE49-F238E27FC236}">
                <a16:creationId xmlns:a16="http://schemas.microsoft.com/office/drawing/2014/main" id="{32D8928E-C273-F94C-9AD5-B9B0BB732AAD}"/>
              </a:ext>
            </a:extLst>
          </p:cNvPr>
          <p:cNvPicPr>
            <a:picLocks noChangeAspect="1"/>
          </p:cNvPicPr>
          <p:nvPr/>
        </p:nvPicPr>
        <p:blipFill rotWithShape="1">
          <a:blip r:embed="rId8">
            <a:extLst>
              <a:ext uri="{28A0092B-C50C-407E-A947-70E740481C1C}">
                <a14:useLocalDpi xmlns:a14="http://schemas.microsoft.com/office/drawing/2010/main" val="0"/>
              </a:ext>
            </a:extLst>
          </a:blip>
          <a:srcRect t="7373"/>
          <a:stretch/>
        </p:blipFill>
        <p:spPr>
          <a:xfrm>
            <a:off x="1299080" y="1355657"/>
            <a:ext cx="852350" cy="1135697"/>
          </a:xfrm>
          <a:prstGeom prst="rect">
            <a:avLst/>
          </a:prstGeom>
        </p:spPr>
      </p:pic>
      <p:pic>
        <p:nvPicPr>
          <p:cNvPr id="35" name="Picture 34">
            <a:extLst>
              <a:ext uri="{FF2B5EF4-FFF2-40B4-BE49-F238E27FC236}">
                <a16:creationId xmlns:a16="http://schemas.microsoft.com/office/drawing/2014/main" id="{0B581F41-CE26-7E49-BF13-937A24A4EF4A}"/>
              </a:ext>
            </a:extLst>
          </p:cNvPr>
          <p:cNvPicPr>
            <a:picLocks/>
          </p:cNvPicPr>
          <p:nvPr/>
        </p:nvPicPr>
        <p:blipFill rotWithShape="1">
          <a:blip r:embed="rId9">
            <a:extLst>
              <a:ext uri="{28A0092B-C50C-407E-A947-70E740481C1C}">
                <a14:useLocalDpi xmlns:a14="http://schemas.microsoft.com/office/drawing/2010/main" val="0"/>
              </a:ext>
            </a:extLst>
          </a:blip>
          <a:srcRect l="16103" t="19374" r="29797"/>
          <a:stretch/>
        </p:blipFill>
        <p:spPr>
          <a:xfrm>
            <a:off x="2282147" y="1364804"/>
            <a:ext cx="1014936" cy="1143916"/>
          </a:xfrm>
          <a:prstGeom prst="rect">
            <a:avLst/>
          </a:prstGeom>
        </p:spPr>
      </p:pic>
      <p:pic>
        <p:nvPicPr>
          <p:cNvPr id="37" name="Picture 36">
            <a:extLst>
              <a:ext uri="{FF2B5EF4-FFF2-40B4-BE49-F238E27FC236}">
                <a16:creationId xmlns:a16="http://schemas.microsoft.com/office/drawing/2014/main" id="{487496AC-1267-5646-A1DE-911753DF90C8}"/>
              </a:ext>
            </a:extLst>
          </p:cNvPr>
          <p:cNvPicPr>
            <a:picLocks noChangeAspect="1"/>
          </p:cNvPicPr>
          <p:nvPr/>
        </p:nvPicPr>
        <p:blipFill rotWithShape="1">
          <a:blip r:embed="rId10">
            <a:extLst>
              <a:ext uri="{28A0092B-C50C-407E-A947-70E740481C1C}">
                <a14:useLocalDpi xmlns:a14="http://schemas.microsoft.com/office/drawing/2010/main" val="0"/>
              </a:ext>
            </a:extLst>
          </a:blip>
          <a:srcRect l="21316" t="35371" r="25226" b="2554"/>
          <a:stretch/>
        </p:blipFill>
        <p:spPr>
          <a:xfrm>
            <a:off x="3382185" y="1369653"/>
            <a:ext cx="1132959" cy="1143550"/>
          </a:xfrm>
          <a:prstGeom prst="rect">
            <a:avLst/>
          </a:prstGeom>
        </p:spPr>
      </p:pic>
      <p:pic>
        <p:nvPicPr>
          <p:cNvPr id="39" name="Picture 38">
            <a:extLst>
              <a:ext uri="{FF2B5EF4-FFF2-40B4-BE49-F238E27FC236}">
                <a16:creationId xmlns:a16="http://schemas.microsoft.com/office/drawing/2014/main" id="{BF3FB6B6-1AE7-564B-8345-787AED244ECC}"/>
              </a:ext>
            </a:extLst>
          </p:cNvPr>
          <p:cNvPicPr>
            <a:picLocks noChangeAspect="1"/>
          </p:cNvPicPr>
          <p:nvPr/>
        </p:nvPicPr>
        <p:blipFill rotWithShape="1">
          <a:blip r:embed="rId11">
            <a:extLst>
              <a:ext uri="{28A0092B-C50C-407E-A947-70E740481C1C}">
                <a14:useLocalDpi xmlns:a14="http://schemas.microsoft.com/office/drawing/2010/main" val="0"/>
              </a:ext>
            </a:extLst>
          </a:blip>
          <a:srcRect l="8102" t="17822" r="29951" b="12463"/>
          <a:stretch/>
        </p:blipFill>
        <p:spPr>
          <a:xfrm rot="5400000">
            <a:off x="4560263" y="1457944"/>
            <a:ext cx="1143552" cy="965200"/>
          </a:xfrm>
          <a:prstGeom prst="rect">
            <a:avLst/>
          </a:prstGeom>
        </p:spPr>
      </p:pic>
      <p:pic>
        <p:nvPicPr>
          <p:cNvPr id="58" name="Picture 57">
            <a:extLst>
              <a:ext uri="{FF2B5EF4-FFF2-40B4-BE49-F238E27FC236}">
                <a16:creationId xmlns:a16="http://schemas.microsoft.com/office/drawing/2014/main" id="{761B19D1-38EF-EE41-98C5-0ED78943C13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849" y="5978098"/>
            <a:ext cx="2724480" cy="1816320"/>
          </a:xfrm>
          <a:prstGeom prst="rect">
            <a:avLst/>
          </a:prstGeom>
        </p:spPr>
      </p:pic>
      <p:pic>
        <p:nvPicPr>
          <p:cNvPr id="56" name="Picture 55">
            <a:extLst>
              <a:ext uri="{FF2B5EF4-FFF2-40B4-BE49-F238E27FC236}">
                <a16:creationId xmlns:a16="http://schemas.microsoft.com/office/drawing/2014/main" id="{D4817F40-DD74-E74E-8D80-9BBB86B82F0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26364" y="5967624"/>
            <a:ext cx="2731342" cy="1820894"/>
          </a:xfrm>
          <a:prstGeom prst="rect">
            <a:avLst/>
          </a:prstGeom>
        </p:spPr>
      </p:pic>
      <p:pic>
        <p:nvPicPr>
          <p:cNvPr id="52" name="Picture 51">
            <a:extLst>
              <a:ext uri="{FF2B5EF4-FFF2-40B4-BE49-F238E27FC236}">
                <a16:creationId xmlns:a16="http://schemas.microsoft.com/office/drawing/2014/main" id="{11DC1E34-9E27-9345-A953-81683E18FA2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61817" y="5962817"/>
            <a:ext cx="2724480" cy="1816321"/>
          </a:xfrm>
          <a:prstGeom prst="rect">
            <a:avLst/>
          </a:prstGeom>
        </p:spPr>
      </p:pic>
    </p:spTree>
    <p:extLst>
      <p:ext uri="{BB962C8B-B14F-4D97-AF65-F5344CB8AC3E}">
        <p14:creationId xmlns:p14="http://schemas.microsoft.com/office/powerpoint/2010/main" val="647498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42871</TotalTime>
  <Words>1343</Words>
  <Application>Microsoft Macintosh PowerPoint</Application>
  <PresentationFormat>Widescreen</PresentationFormat>
  <Paragraphs>58</Paragraphs>
  <Slides>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Arial</vt:lpstr>
      <vt:lpstr>Calibri</vt:lpstr>
      <vt:lpstr>Calibri Light</vt:lpstr>
      <vt:lpstr>Times New Roman</vt:lpstr>
      <vt:lpstr>Office Theme</vt:lpstr>
      <vt:lpstr>December 2019 Newsletter (Page 1 of 2)  </vt:lpstr>
      <vt:lpstr>June 2018 Newsletter (Page 2 of 2)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June 2016 Newsletter</dc:title>
  <dc:subject/>
  <dc:creator>tony stonehewer</dc:creator>
  <cp:keywords/>
  <dc:description/>
  <cp:lastModifiedBy>Nikki Barker</cp:lastModifiedBy>
  <cp:revision>78</cp:revision>
  <cp:lastPrinted>2018-06-18T20:17:34Z</cp:lastPrinted>
  <dcterms:created xsi:type="dcterms:W3CDTF">2016-05-21T12:16:27Z</dcterms:created>
  <dcterms:modified xsi:type="dcterms:W3CDTF">2019-12-18T20:14:27Z</dcterms:modified>
  <cp:category/>
</cp:coreProperties>
</file>