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9" r:id="rId6"/>
    <p:sldId id="260" r:id="rId7"/>
    <p:sldId id="275" r:id="rId8"/>
    <p:sldId id="257" r:id="rId9"/>
    <p:sldId id="277" r:id="rId10"/>
    <p:sldId id="280" r:id="rId11"/>
    <p:sldId id="281" r:id="rId12"/>
    <p:sldId id="265" r:id="rId1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9900"/>
    <a:srgbClr val="FFFF99"/>
    <a:srgbClr val="FFFFCC"/>
    <a:srgbClr val="006699"/>
    <a:srgbClr val="336699"/>
    <a:srgbClr val="00808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-13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1ED00A7-EB3F-471A-8BB3-3ABFF0AAFB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5546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E38CA30-FC16-4B34-A9B6-D1B5E9A55F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7340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From December the meetings will be split into two sections. Eventually the two groups may split, with different representation on each group.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96E8B68-D6CB-4EC1-9F8E-AD24B112AE8C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476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4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9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1600200"/>
            <a:ext cx="21082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00200"/>
            <a:ext cx="617537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69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17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384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534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074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383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922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236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21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87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682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214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65175"/>
            <a:ext cx="2057400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765175"/>
            <a:ext cx="6019800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13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78C33-89BB-4DFA-98E7-4AD70AC951D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045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90C6D-CAE9-422E-BCD7-C75F9264F36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47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BBC65-16CA-4770-AD6D-A531E1B19D7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382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F88CC-4805-4412-B834-5429B06FBA4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039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EA823-8A9F-4AAB-8FE1-69DBF8A6D31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4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6EB1E-AC2E-4D59-AECD-4DDBA1E0EA3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24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94425-C0B6-48B3-ADFE-17F35335BBE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0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506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8C72B-AA54-420A-9683-E20E2DCFEFA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22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4D8CA-4724-4E08-A3BB-15B21D685EA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941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FAAEF-3920-4550-A839-5A9011BCF36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10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703263"/>
            <a:ext cx="2058988" cy="5522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3263"/>
            <a:ext cx="6029325" cy="5522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ED194-BC8F-4A1C-97A1-295B7311693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031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090C9-F1ED-4559-8BF9-06A1DBA1AE0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596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20272" y="6381750"/>
            <a:ext cx="2133600" cy="339725"/>
          </a:xfrm>
          <a:ln/>
        </p:spPr>
        <p:txBody>
          <a:bodyPr/>
          <a:lstStyle>
            <a:lvl1pPr>
              <a:defRPr/>
            </a:lvl1pPr>
          </a:lstStyle>
          <a:p>
            <a:fld id="{67E972DA-6D16-42CC-B230-A337A1B7182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78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7778B-74D3-4027-B008-CCD4CBD89DB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966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E29E0-3E8A-4EFD-96CA-7537E44CDE0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378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8F9CF-3B3E-4EE4-8BA3-198440B2A33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230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A17A2-1403-4A2D-B7F1-6FEC9AB9EE4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49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69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5632D-06EA-4F21-8CB3-8F3000B4E0F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15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73F6C-FF90-4420-A189-1405F7136A9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43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84164-532D-4D47-9A53-6C665A60DC7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13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BA94D-5AD3-42D3-86C7-3A1B013CFF3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609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620713"/>
            <a:ext cx="2058988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29325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08B54-53FA-4536-BBBB-5A11DB4F0BD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851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6275388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1CFCC-A90B-4D90-8017-D7321877FF3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0407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6275388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4EA65-1E76-4749-927E-07E659BD852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7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79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68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57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183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84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628775"/>
            <a:ext cx="5041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Slide</a:t>
            </a:r>
          </a:p>
        </p:txBody>
      </p:sp>
      <p:grpSp>
        <p:nvGrpSpPr>
          <p:cNvPr id="1028" name="Group 48"/>
          <p:cNvGrpSpPr>
            <a:grpSpLocks/>
          </p:cNvGrpSpPr>
          <p:nvPr userDrawn="1"/>
        </p:nvGrpSpPr>
        <p:grpSpPr bwMode="auto">
          <a:xfrm>
            <a:off x="0" y="0"/>
            <a:ext cx="9144000" cy="981075"/>
            <a:chOff x="903" y="1114"/>
            <a:chExt cx="10384" cy="1566"/>
          </a:xfrm>
        </p:grpSpPr>
        <p:sp>
          <p:nvSpPr>
            <p:cNvPr id="1032" name="Text Box 49"/>
            <p:cNvSpPr txBox="1">
              <a:spLocks noChangeAspect="1" noChangeArrowheads="1"/>
            </p:cNvSpPr>
            <p:nvPr/>
          </p:nvSpPr>
          <p:spPr bwMode="auto">
            <a:xfrm>
              <a:off x="903" y="1114"/>
              <a:ext cx="10370" cy="1566"/>
            </a:xfrm>
            <a:prstGeom prst="rect">
              <a:avLst/>
            </a:prstGeom>
            <a:solidFill>
              <a:srgbClr val="006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2600" b="1" smtClean="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UKOPA</a:t>
              </a:r>
            </a:p>
            <a:p>
              <a:pPr eaLnBrk="1" hangingPunct="1">
                <a:defRPr/>
              </a:pPr>
              <a:endParaRPr lang="en-GB" altLang="en-US" sz="1200" smtClean="0"/>
            </a:p>
            <a:p>
              <a:pPr eaLnBrk="1" hangingPunct="1">
                <a:defRPr/>
              </a:pPr>
              <a:r>
                <a:rPr lang="en-GB" altLang="en-US" sz="1700" b="1" smtClean="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United Kingdom Onshore Pipeline Operators'</a:t>
              </a:r>
              <a:r>
                <a:rPr lang="en-GB" altLang="en-US" sz="1700" b="1" smtClean="0">
                  <a:latin typeface="Arial Rounded MT Bold" panose="020F0704030504030204" pitchFamily="34" charset="0"/>
                </a:rPr>
                <a:t> </a:t>
              </a:r>
              <a:r>
                <a:rPr lang="en-GB" altLang="en-US" sz="1700" b="1" smtClean="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Association</a:t>
              </a:r>
              <a:endParaRPr lang="en-GB" altLang="en-US" sz="1800" smtClean="0"/>
            </a:p>
          </p:txBody>
        </p:sp>
        <p:sp>
          <p:nvSpPr>
            <p:cNvPr id="1033" name="Line 50"/>
            <p:cNvSpPr>
              <a:spLocks noChangeAspect="1" noChangeShapeType="1"/>
            </p:cNvSpPr>
            <p:nvPr/>
          </p:nvSpPr>
          <p:spPr bwMode="auto">
            <a:xfrm>
              <a:off x="917" y="1907"/>
              <a:ext cx="10370" cy="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29" name="Group 51"/>
          <p:cNvGrpSpPr>
            <a:grpSpLocks/>
          </p:cNvGrpSpPr>
          <p:nvPr userDrawn="1"/>
        </p:nvGrpSpPr>
        <p:grpSpPr bwMode="auto">
          <a:xfrm>
            <a:off x="0" y="981075"/>
            <a:ext cx="3995738" cy="5876925"/>
            <a:chOff x="720" y="1440"/>
            <a:chExt cx="10367" cy="14945"/>
          </a:xfrm>
        </p:grpSpPr>
        <p:pic>
          <p:nvPicPr>
            <p:cNvPr id="1030" name="Picture 52" descr="pipeline1 (2)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40"/>
              <a:ext cx="10367" cy="1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WordArt 53"/>
            <p:cNvSpPr>
              <a:spLocks noChangeArrowheads="1" noChangeShapeType="1" noTextEdit="1"/>
            </p:cNvSpPr>
            <p:nvPr/>
          </p:nvSpPr>
          <p:spPr bwMode="auto">
            <a:xfrm rot="-5400000">
              <a:off x="3607" y="8415"/>
              <a:ext cx="11880" cy="25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1C4A5A">
                      <a:alpha val="45097"/>
                    </a:srgbClr>
                  </a:solidFill>
                  <a:latin typeface="Arial Rounded MT Bold"/>
                </a:rPr>
                <a:t>UKOPA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0"/>
          <p:cNvGrpSpPr>
            <a:grpSpLocks/>
          </p:cNvGrpSpPr>
          <p:nvPr userDrawn="1"/>
        </p:nvGrpSpPr>
        <p:grpSpPr bwMode="auto">
          <a:xfrm>
            <a:off x="0" y="6616700"/>
            <a:ext cx="9144000" cy="260350"/>
            <a:chOff x="0" y="4156"/>
            <a:chExt cx="5760" cy="164"/>
          </a:xfrm>
        </p:grpSpPr>
        <p:sp>
          <p:nvSpPr>
            <p:cNvPr id="2055" name="Rectangle 17"/>
            <p:cNvSpPr>
              <a:spLocks noChangeArrowheads="1"/>
            </p:cNvSpPr>
            <p:nvPr userDrawn="1"/>
          </p:nvSpPr>
          <p:spPr bwMode="auto">
            <a:xfrm>
              <a:off x="0" y="4156"/>
              <a:ext cx="5760" cy="164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500" b="1" smtClean="0">
                  <a:solidFill>
                    <a:schemeClr val="bg1"/>
                  </a:solidFill>
                </a:rPr>
                <a:t>UKOPA  </a:t>
              </a:r>
              <a:r>
                <a:rPr lang="en-GB" altLang="en-US" sz="1200" b="1" smtClean="0">
                  <a:solidFill>
                    <a:schemeClr val="bg1"/>
                  </a:solidFill>
                </a:rPr>
                <a:t>United Kingdom Onshore Pipeline Operators</a:t>
              </a:r>
              <a:r>
                <a:rPr lang="ja-JP" altLang="en-GB" sz="1200" b="1" smtClean="0">
                  <a:solidFill>
                    <a:schemeClr val="bg1"/>
                  </a:solidFill>
                </a:rPr>
                <a:t>’</a:t>
              </a:r>
              <a:r>
                <a:rPr lang="en-GB" altLang="ja-JP" sz="1200" b="1" smtClean="0">
                  <a:solidFill>
                    <a:schemeClr val="bg1"/>
                  </a:solidFill>
                </a:rPr>
                <a:t> Association</a:t>
              </a:r>
              <a:r>
                <a:rPr lang="en-GB" altLang="ja-JP" sz="1200" smtClean="0">
                  <a:solidFill>
                    <a:schemeClr val="bg1"/>
                  </a:solidFill>
                </a:rPr>
                <a:t>           </a:t>
              </a:r>
              <a:r>
                <a:rPr lang="en-GB" altLang="ja-JP" sz="1500" smtClean="0">
                  <a:solidFill>
                    <a:schemeClr val="bg1"/>
                  </a:solidFill>
                </a:rPr>
                <a:t>                                    </a:t>
              </a:r>
              <a:r>
                <a:rPr lang="en-GB" altLang="ja-JP" sz="1500" b="1" smtClean="0">
                  <a:solidFill>
                    <a:schemeClr val="bg1"/>
                  </a:solidFill>
                </a:rPr>
                <a:t>www.ukopa.co.uk</a:t>
              </a:r>
              <a:endParaRPr lang="en-GB" altLang="en-US" sz="1500" b="1" smtClean="0">
                <a:solidFill>
                  <a:schemeClr val="bg1"/>
                </a:solidFill>
              </a:endParaRPr>
            </a:p>
          </p:txBody>
        </p:sp>
        <p:sp>
          <p:nvSpPr>
            <p:cNvPr id="2056" name="Line 19"/>
            <p:cNvSpPr>
              <a:spLocks noChangeShapeType="1"/>
            </p:cNvSpPr>
            <p:nvPr userDrawn="1"/>
          </p:nvSpPr>
          <p:spPr bwMode="auto">
            <a:xfrm>
              <a:off x="539" y="4183"/>
              <a:ext cx="0" cy="11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627538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Add title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 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3"/>
            <a:endParaRPr lang="en-GB" altLang="en-US" smtClean="0"/>
          </a:p>
        </p:txBody>
      </p:sp>
      <p:sp>
        <p:nvSpPr>
          <p:cNvPr id="2053" name="Line 11"/>
          <p:cNvSpPr>
            <a:spLocks noChangeShapeType="1"/>
          </p:cNvSpPr>
          <p:nvPr userDrawn="1"/>
        </p:nvSpPr>
        <p:spPr bwMode="auto">
          <a:xfrm>
            <a:off x="423863" y="1417638"/>
            <a:ext cx="8424862" cy="0"/>
          </a:xfrm>
          <a:prstGeom prst="line">
            <a:avLst/>
          </a:prstGeom>
          <a:noFill/>
          <a:ln w="381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4" name="Picture 1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7150"/>
            <a:ext cx="2530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3263"/>
            <a:ext cx="6275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Add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 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3"/>
            <a:endParaRPr lang="en-GB" altLang="en-US" smtClean="0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4AA03AE-ACAB-4DDE-BE48-35A3AF98687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9252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252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Line 15"/>
          <p:cNvSpPr>
            <a:spLocks noChangeShapeType="1"/>
          </p:cNvSpPr>
          <p:nvPr userDrawn="1"/>
        </p:nvSpPr>
        <p:spPr bwMode="auto">
          <a:xfrm>
            <a:off x="423863" y="1427163"/>
            <a:ext cx="8424862" cy="0"/>
          </a:xfrm>
          <a:prstGeom prst="line">
            <a:avLst/>
          </a:prstGeom>
          <a:noFill/>
          <a:ln w="381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080" name="Picture 1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625"/>
            <a:ext cx="2530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1" name="Group 29"/>
          <p:cNvGrpSpPr>
            <a:grpSpLocks/>
          </p:cNvGrpSpPr>
          <p:nvPr userDrawn="1"/>
        </p:nvGrpSpPr>
        <p:grpSpPr bwMode="auto">
          <a:xfrm>
            <a:off x="0" y="6616700"/>
            <a:ext cx="9144000" cy="260350"/>
            <a:chOff x="0" y="4156"/>
            <a:chExt cx="5760" cy="164"/>
          </a:xfrm>
        </p:grpSpPr>
        <p:sp>
          <p:nvSpPr>
            <p:cNvPr id="3082" name="Rectangle 30"/>
            <p:cNvSpPr>
              <a:spLocks noChangeArrowheads="1"/>
            </p:cNvSpPr>
            <p:nvPr userDrawn="1"/>
          </p:nvSpPr>
          <p:spPr bwMode="auto">
            <a:xfrm>
              <a:off x="0" y="4156"/>
              <a:ext cx="5760" cy="164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500" b="1" smtClean="0">
                  <a:solidFill>
                    <a:schemeClr val="bg1"/>
                  </a:solidFill>
                </a:rPr>
                <a:t>UKOPA  </a:t>
              </a:r>
              <a:r>
                <a:rPr lang="en-GB" altLang="en-US" sz="1200" b="1" smtClean="0">
                  <a:solidFill>
                    <a:schemeClr val="bg1"/>
                  </a:solidFill>
                </a:rPr>
                <a:t>United Kingdom Onshore Pipeline Operators</a:t>
              </a:r>
              <a:r>
                <a:rPr lang="ja-JP" altLang="en-GB" sz="1200" b="1" smtClean="0">
                  <a:solidFill>
                    <a:schemeClr val="bg1"/>
                  </a:solidFill>
                </a:rPr>
                <a:t>’</a:t>
              </a:r>
              <a:r>
                <a:rPr lang="en-GB" altLang="ja-JP" sz="1200" b="1" smtClean="0">
                  <a:solidFill>
                    <a:schemeClr val="bg1"/>
                  </a:solidFill>
                </a:rPr>
                <a:t> Association</a:t>
              </a:r>
              <a:r>
                <a:rPr lang="en-GB" altLang="ja-JP" sz="1200" smtClean="0">
                  <a:solidFill>
                    <a:schemeClr val="bg1"/>
                  </a:solidFill>
                </a:rPr>
                <a:t>           </a:t>
              </a:r>
              <a:r>
                <a:rPr lang="en-GB" altLang="ja-JP" sz="1500" smtClean="0">
                  <a:solidFill>
                    <a:schemeClr val="bg1"/>
                  </a:solidFill>
                </a:rPr>
                <a:t>                                    </a:t>
              </a:r>
              <a:r>
                <a:rPr lang="en-GB" altLang="ja-JP" sz="1500" b="1" smtClean="0">
                  <a:solidFill>
                    <a:schemeClr val="bg1"/>
                  </a:solidFill>
                </a:rPr>
                <a:t>www.ukopa.co.uk</a:t>
              </a:r>
              <a:endParaRPr lang="en-GB" altLang="en-US" sz="1500" b="1" smtClean="0">
                <a:solidFill>
                  <a:schemeClr val="bg1"/>
                </a:solidFill>
              </a:endParaRPr>
            </a:p>
          </p:txBody>
        </p:sp>
        <p:sp>
          <p:nvSpPr>
            <p:cNvPr id="3083" name="Line 31"/>
            <p:cNvSpPr>
              <a:spLocks noChangeShapeType="1"/>
            </p:cNvSpPr>
            <p:nvPr userDrawn="1"/>
          </p:nvSpPr>
          <p:spPr bwMode="auto">
            <a:xfrm>
              <a:off x="539" y="4183"/>
              <a:ext cx="0" cy="11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20713"/>
            <a:ext cx="6275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Add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 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3"/>
            <a:endParaRPr lang="en-GB" altLang="en-US" smtClean="0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87B824D-BF37-4923-A6DC-9808476F703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9457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7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Line 15"/>
          <p:cNvSpPr>
            <a:spLocks noChangeShapeType="1"/>
          </p:cNvSpPr>
          <p:nvPr userDrawn="1"/>
        </p:nvSpPr>
        <p:spPr bwMode="auto">
          <a:xfrm>
            <a:off x="423863" y="1417638"/>
            <a:ext cx="8424862" cy="0"/>
          </a:xfrm>
          <a:prstGeom prst="line">
            <a:avLst/>
          </a:prstGeom>
          <a:noFill/>
          <a:ln w="381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104" name="Picture 1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625"/>
            <a:ext cx="2530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5" name="Group 25"/>
          <p:cNvGrpSpPr>
            <a:grpSpLocks/>
          </p:cNvGrpSpPr>
          <p:nvPr userDrawn="1"/>
        </p:nvGrpSpPr>
        <p:grpSpPr bwMode="auto">
          <a:xfrm>
            <a:off x="0" y="6616700"/>
            <a:ext cx="9144000" cy="260350"/>
            <a:chOff x="0" y="4156"/>
            <a:chExt cx="5760" cy="164"/>
          </a:xfrm>
        </p:grpSpPr>
        <p:sp>
          <p:nvSpPr>
            <p:cNvPr id="15370" name="Rectangle 26"/>
            <p:cNvSpPr>
              <a:spLocks noChangeArrowheads="1"/>
            </p:cNvSpPr>
            <p:nvPr userDrawn="1"/>
          </p:nvSpPr>
          <p:spPr bwMode="auto">
            <a:xfrm>
              <a:off x="0" y="4156"/>
              <a:ext cx="5760" cy="164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500" b="1" smtClean="0">
                  <a:solidFill>
                    <a:schemeClr val="bg1"/>
                  </a:solidFill>
                </a:rPr>
                <a:t>UKOPA  </a:t>
              </a:r>
              <a:r>
                <a:rPr lang="en-GB" altLang="en-US" sz="1200" b="1" smtClean="0">
                  <a:solidFill>
                    <a:schemeClr val="bg1"/>
                  </a:solidFill>
                </a:rPr>
                <a:t>United Kingdom Onshore Pipeline Operators</a:t>
              </a:r>
              <a:r>
                <a:rPr lang="ja-JP" altLang="en-GB" sz="1200" b="1" smtClean="0">
                  <a:solidFill>
                    <a:schemeClr val="bg1"/>
                  </a:solidFill>
                </a:rPr>
                <a:t>’</a:t>
              </a:r>
              <a:r>
                <a:rPr lang="en-GB" altLang="ja-JP" sz="1200" b="1" smtClean="0">
                  <a:solidFill>
                    <a:schemeClr val="bg1"/>
                  </a:solidFill>
                </a:rPr>
                <a:t> Association</a:t>
              </a:r>
              <a:r>
                <a:rPr lang="en-GB" altLang="ja-JP" sz="1200" smtClean="0">
                  <a:solidFill>
                    <a:schemeClr val="bg1"/>
                  </a:solidFill>
                </a:rPr>
                <a:t>           </a:t>
              </a:r>
              <a:r>
                <a:rPr lang="en-GB" altLang="ja-JP" sz="1500" smtClean="0">
                  <a:solidFill>
                    <a:schemeClr val="bg1"/>
                  </a:solidFill>
                </a:rPr>
                <a:t>                                    </a:t>
              </a:r>
              <a:r>
                <a:rPr lang="en-GB" altLang="ja-JP" sz="1500" b="1" smtClean="0">
                  <a:solidFill>
                    <a:schemeClr val="bg1"/>
                  </a:solidFill>
                </a:rPr>
                <a:t>www.ukopa.co.uk</a:t>
              </a:r>
              <a:endParaRPr lang="en-GB" altLang="en-US" sz="1500" b="1" smtClean="0">
                <a:solidFill>
                  <a:schemeClr val="bg1"/>
                </a:solidFill>
              </a:endParaRPr>
            </a:p>
          </p:txBody>
        </p:sp>
        <p:sp>
          <p:nvSpPr>
            <p:cNvPr id="4107" name="Line 27"/>
            <p:cNvSpPr>
              <a:spLocks noChangeShapeType="1"/>
            </p:cNvSpPr>
            <p:nvPr userDrawn="1"/>
          </p:nvSpPr>
          <p:spPr bwMode="auto">
            <a:xfrm>
              <a:off x="539" y="4183"/>
              <a:ext cx="0" cy="11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7175" y="2276475"/>
            <a:ext cx="4968875" cy="75088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FARWG Progress Update</a:t>
            </a:r>
            <a:br>
              <a:rPr lang="en-GB" altLang="en-US" dirty="0" smtClean="0"/>
            </a:br>
            <a:r>
              <a:rPr lang="en-GB" altLang="en-US" dirty="0" smtClean="0"/>
              <a:t>Meeting, February 2015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4140200" y="4941888"/>
            <a:ext cx="4824413" cy="86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2800" dirty="0" smtClean="0">
                <a:solidFill>
                  <a:schemeClr val="tx2"/>
                </a:solidFill>
              </a:rPr>
              <a:t>Graham Goodfellow</a:t>
            </a:r>
            <a:endParaRPr lang="en-GB" altLang="en-US" sz="2800" dirty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z="2800" dirty="0" smtClean="0">
                <a:solidFill>
                  <a:schemeClr val="tx2"/>
                </a:solidFill>
              </a:rPr>
              <a:t>FARWG </a:t>
            </a:r>
            <a:r>
              <a:rPr lang="en-GB" altLang="en-US" sz="2800" dirty="0">
                <a:solidFill>
                  <a:schemeClr val="tx2"/>
                </a:solidFill>
              </a:rPr>
              <a:t>Chairman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FARWG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Fault (Data) and Risk (</a:t>
            </a:r>
            <a:r>
              <a:rPr lang="en-GB" dirty="0" smtClean="0">
                <a:solidFill>
                  <a:srgbClr val="FF0000"/>
                </a:solidFill>
              </a:rPr>
              <a:t>Assessment</a:t>
            </a:r>
            <a:r>
              <a:rPr lang="en-GB" dirty="0" smtClean="0"/>
              <a:t>) Working Group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72DA-6D16-42CC-B230-A337A1B71828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03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AB4BA0-B5A7-43B2-A397-5F86755327C5}" type="slidenum">
              <a:rPr lang="en-GB" altLang="en-US" sz="14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9950"/>
            <a:ext cx="6275388" cy="331788"/>
          </a:xfrm>
        </p:spPr>
        <p:txBody>
          <a:bodyPr/>
          <a:lstStyle/>
          <a:p>
            <a:pPr eaLnBrk="1" hangingPunct="1"/>
            <a:r>
              <a:rPr lang="en-GB" altLang="en-US" smtClean="0"/>
              <a:t>General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541463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Meetings</a:t>
            </a:r>
          </a:p>
          <a:p>
            <a:pPr lvl="1" eaLnBrk="1" hangingPunct="1"/>
            <a:r>
              <a:rPr lang="en-GB" altLang="en-US" sz="2400" dirty="0" smtClean="0"/>
              <a:t>From now onwards the PIWG and the FARWG will hold separate meetings</a:t>
            </a:r>
          </a:p>
          <a:p>
            <a:pPr lvl="2" eaLnBrk="1" hangingPunct="1"/>
            <a:r>
              <a:rPr lang="en-GB" altLang="en-US" sz="2000" dirty="0" smtClean="0"/>
              <a:t>Initially on concurrent days as many members on both….</a:t>
            </a:r>
          </a:p>
          <a:p>
            <a:pPr lvl="1" eaLnBrk="1" hangingPunct="1"/>
            <a:r>
              <a:rPr lang="en-GB" altLang="en-US" sz="2400" dirty="0" smtClean="0"/>
              <a:t>First FARWG meeting scheduled for 26</a:t>
            </a:r>
            <a:r>
              <a:rPr lang="en-GB" altLang="en-US" sz="2400" baseline="30000" dirty="0" smtClean="0"/>
              <a:t>th</a:t>
            </a:r>
            <a:r>
              <a:rPr lang="en-GB" altLang="en-US" sz="2400" dirty="0" smtClean="0"/>
              <a:t> March at </a:t>
            </a:r>
            <a:r>
              <a:rPr lang="en-GB" altLang="en-US" sz="2400" dirty="0" err="1" smtClean="0"/>
              <a:t>Ambergate</a:t>
            </a:r>
            <a:endParaRPr lang="en-GB" altLang="en-US" sz="2400" dirty="0" smtClean="0"/>
          </a:p>
          <a:p>
            <a:pPr eaLnBrk="1" hangingPunct="1"/>
            <a:r>
              <a:rPr lang="en-GB" altLang="en-US" sz="2800" dirty="0" err="1" smtClean="0"/>
              <a:t>ToR</a:t>
            </a:r>
            <a:r>
              <a:rPr lang="en-GB" altLang="en-US" sz="2800" dirty="0" smtClean="0"/>
              <a:t> for new group defined</a:t>
            </a:r>
            <a:endParaRPr lang="en-GB" altLang="en-US" sz="2400" dirty="0" smtClean="0"/>
          </a:p>
          <a:p>
            <a:pPr eaLnBrk="1" hangingPunct="1"/>
            <a:r>
              <a:rPr lang="en-GB" altLang="en-US" sz="2800" dirty="0" smtClean="0"/>
              <a:t>Membership</a:t>
            </a:r>
          </a:p>
          <a:p>
            <a:pPr lvl="1" eaLnBrk="1" hangingPunct="1"/>
            <a:r>
              <a:rPr lang="en-GB" altLang="en-US" dirty="0" smtClean="0"/>
              <a:t>Currently 12 member companies represented</a:t>
            </a:r>
          </a:p>
          <a:p>
            <a:pPr lvl="2" eaLnBrk="1" hangingPunct="1"/>
            <a:r>
              <a:rPr lang="en-GB" altLang="en-US" dirty="0" smtClean="0"/>
              <a:t>Gas, Liquid &amp; </a:t>
            </a:r>
            <a:r>
              <a:rPr lang="en-GB" altLang="en-US" dirty="0" err="1" smtClean="0"/>
              <a:t>Petrochems</a:t>
            </a:r>
            <a:endParaRPr lang="en-GB" altLang="en-US" dirty="0" smtClean="0"/>
          </a:p>
          <a:p>
            <a:pPr eaLnBrk="1" hangingPunct="1"/>
            <a:endParaRPr lang="en-GB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Membership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2"/>
            <a:ext cx="8229600" cy="468111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Following members have confirmed:</a:t>
            </a:r>
          </a:p>
          <a:p>
            <a:pPr lvl="1"/>
            <a:r>
              <a:rPr lang="en-GB" dirty="0" smtClean="0"/>
              <a:t>Roger Ellis, </a:t>
            </a:r>
            <a:r>
              <a:rPr lang="en-GB" dirty="0" err="1" smtClean="0"/>
              <a:t>Essar</a:t>
            </a:r>
            <a:endParaRPr lang="en-GB" dirty="0" smtClean="0"/>
          </a:p>
          <a:p>
            <a:pPr lvl="1"/>
            <a:r>
              <a:rPr lang="en-GB" dirty="0" smtClean="0"/>
              <a:t>Graeme </a:t>
            </a:r>
            <a:r>
              <a:rPr lang="en-GB" dirty="0" err="1" smtClean="0"/>
              <a:t>Pailor</a:t>
            </a:r>
            <a:r>
              <a:rPr lang="en-GB" dirty="0" smtClean="0"/>
              <a:t>, </a:t>
            </a:r>
            <a:r>
              <a:rPr lang="en-GB" dirty="0" err="1" smtClean="0"/>
              <a:t>Sabic</a:t>
            </a:r>
            <a:endParaRPr lang="en-GB" dirty="0" smtClean="0"/>
          </a:p>
          <a:p>
            <a:pPr lvl="1"/>
            <a:r>
              <a:rPr lang="en-GB" dirty="0" smtClean="0"/>
              <a:t>Morgan James, Wales &amp; West</a:t>
            </a:r>
          </a:p>
          <a:p>
            <a:pPr lvl="1"/>
            <a:r>
              <a:rPr lang="en-GB" dirty="0" err="1" smtClean="0"/>
              <a:t>Fridolin</a:t>
            </a:r>
            <a:r>
              <a:rPr lang="en-GB" dirty="0" smtClean="0"/>
              <a:t> Jenny, </a:t>
            </a:r>
            <a:r>
              <a:rPr lang="en-GB" dirty="0" err="1" smtClean="0"/>
              <a:t>Swissgas</a:t>
            </a:r>
            <a:endParaRPr lang="en-GB" dirty="0" smtClean="0"/>
          </a:p>
          <a:p>
            <a:pPr lvl="1"/>
            <a:r>
              <a:rPr lang="en-GB" dirty="0" err="1" smtClean="0"/>
              <a:t>Arnaldo</a:t>
            </a:r>
            <a:r>
              <a:rPr lang="en-GB" dirty="0" smtClean="0"/>
              <a:t> </a:t>
            </a:r>
            <a:r>
              <a:rPr lang="en-GB" dirty="0" err="1" smtClean="0"/>
              <a:t>Latas</a:t>
            </a:r>
            <a:r>
              <a:rPr lang="en-GB" dirty="0" smtClean="0"/>
              <a:t> / Antonio Caraballo, </a:t>
            </a:r>
            <a:r>
              <a:rPr lang="en-GB" dirty="0" err="1" smtClean="0"/>
              <a:t>bp</a:t>
            </a:r>
            <a:endParaRPr lang="en-GB" dirty="0"/>
          </a:p>
          <a:p>
            <a:pPr lvl="1"/>
            <a:r>
              <a:rPr lang="en-GB" dirty="0" smtClean="0"/>
              <a:t>Steve Potts / Robert Owen, NG</a:t>
            </a:r>
          </a:p>
          <a:p>
            <a:pPr lvl="1"/>
            <a:r>
              <a:rPr lang="en-GB" dirty="0" smtClean="0"/>
              <a:t>Richard Price, </a:t>
            </a:r>
            <a:r>
              <a:rPr lang="en-GB" dirty="0" err="1" smtClean="0"/>
              <a:t>bpa</a:t>
            </a:r>
            <a:endParaRPr lang="en-GB" dirty="0" smtClean="0"/>
          </a:p>
          <a:p>
            <a:pPr lvl="1"/>
            <a:r>
              <a:rPr lang="en-GB" dirty="0" smtClean="0"/>
              <a:t>Stephen Humphrey, OPA</a:t>
            </a:r>
          </a:p>
          <a:p>
            <a:pPr lvl="1"/>
            <a:r>
              <a:rPr lang="en-GB" dirty="0" smtClean="0"/>
              <a:t>Kristina </a:t>
            </a:r>
            <a:r>
              <a:rPr lang="en-GB" dirty="0" err="1" smtClean="0"/>
              <a:t>Brazenaite</a:t>
            </a:r>
            <a:r>
              <a:rPr lang="en-GB" dirty="0" smtClean="0"/>
              <a:t>, NGN</a:t>
            </a:r>
          </a:p>
          <a:p>
            <a:pPr lvl="1"/>
            <a:r>
              <a:rPr lang="en-GB" dirty="0" smtClean="0"/>
              <a:t>Graham </a:t>
            </a:r>
            <a:r>
              <a:rPr lang="en-GB" dirty="0" err="1" smtClean="0"/>
              <a:t>Canty</a:t>
            </a:r>
            <a:r>
              <a:rPr lang="en-GB" dirty="0" smtClean="0"/>
              <a:t>, Gas Networks Ireland</a:t>
            </a:r>
          </a:p>
          <a:p>
            <a:pPr lvl="1"/>
            <a:r>
              <a:rPr lang="en-GB" dirty="0" smtClean="0"/>
              <a:t>With support from</a:t>
            </a:r>
          </a:p>
          <a:p>
            <a:pPr lvl="2"/>
            <a:r>
              <a:rPr lang="en-GB" dirty="0" smtClean="0"/>
              <a:t>Jane Haswell, Rod McConnell, Mike Acton and Neil Jackson (Secretary)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72DA-6D16-42CC-B230-A337A1B71828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423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FARWG </a:t>
            </a:r>
            <a:r>
              <a:rPr lang="en-GB" altLang="en-US" dirty="0" err="1" smtClean="0"/>
              <a:t>ToR</a:t>
            </a:r>
            <a:r>
              <a:rPr lang="en-GB" altLang="en-US" dirty="0" smtClean="0"/>
              <a:t> – Aims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1800" dirty="0"/>
              <a:t>Act of behalf of UKOPA Members as the expert body on pipeline risk assessment and pipeline fault data issues.</a:t>
            </a:r>
          </a:p>
          <a:p>
            <a:pPr lvl="0"/>
            <a:r>
              <a:rPr lang="en-GB" sz="1800" dirty="0">
                <a:solidFill>
                  <a:srgbClr val="FF0000"/>
                </a:solidFill>
              </a:rPr>
              <a:t>Support,</a:t>
            </a:r>
            <a:r>
              <a:rPr lang="en-GB" sz="1800" dirty="0"/>
              <a:t> on behalf of member companies, the </a:t>
            </a:r>
            <a:r>
              <a:rPr lang="en-GB" sz="1800" dirty="0">
                <a:solidFill>
                  <a:srgbClr val="FF0000"/>
                </a:solidFill>
              </a:rPr>
              <a:t>development and acceptance of appropriate pipeline risk assessment methodologies</a:t>
            </a:r>
          </a:p>
          <a:p>
            <a:pPr lvl="0"/>
            <a:r>
              <a:rPr lang="en-GB" sz="1800" dirty="0">
                <a:solidFill>
                  <a:srgbClr val="FF0000"/>
                </a:solidFill>
              </a:rPr>
              <a:t>Collect pipeline fault data</a:t>
            </a:r>
            <a:r>
              <a:rPr lang="en-GB" sz="1800" dirty="0"/>
              <a:t>, develop, maintain and periodically report on pipeline faults and damage to the notified major accident hazard pipeline population in the UK. </a:t>
            </a:r>
          </a:p>
          <a:p>
            <a:pPr lvl="0"/>
            <a:r>
              <a:rPr lang="en-GB" sz="1800" dirty="0"/>
              <a:t>Provide the specialist / expert point of contact for UKOPA internal and external communications on pipeline risk assessment and pipeline fault data related issues.</a:t>
            </a:r>
          </a:p>
          <a:p>
            <a:pPr lvl="0"/>
            <a:r>
              <a:rPr lang="en-GB" sz="1800" dirty="0"/>
              <a:t>Provide a formal UKOPA interface with HSE for discussions related to the collection of pipeline fault data; the development of pipeline risk assessment methodologies; the definition of risk criteria, land use planning, design codes related to risk assessment and pipeline routing and any changes to legislation related to these areas. </a:t>
            </a:r>
          </a:p>
        </p:txBody>
      </p:sp>
      <p:sp>
        <p:nvSpPr>
          <p:cNvPr id="92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D2D3C4-388A-4709-97D4-AC7E10AD062A}" type="slidenum">
              <a:rPr lang="en-GB" altLang="en-US" sz="14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FARWG Future Workload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 key areas</a:t>
            </a:r>
          </a:p>
          <a:p>
            <a:pPr lvl="1"/>
            <a:r>
              <a:rPr lang="en-GB" dirty="0" smtClean="0"/>
              <a:t>Continuation of existing (FDMG) work</a:t>
            </a:r>
          </a:p>
          <a:p>
            <a:pPr lvl="1"/>
            <a:r>
              <a:rPr lang="en-GB" dirty="0" smtClean="0"/>
              <a:t>Improvements to Fault Database</a:t>
            </a:r>
          </a:p>
          <a:p>
            <a:pPr lvl="1"/>
            <a:r>
              <a:rPr lang="en-GB" dirty="0" smtClean="0"/>
              <a:t>Better Use of Existing Data</a:t>
            </a:r>
          </a:p>
          <a:p>
            <a:pPr lvl="1"/>
            <a:r>
              <a:rPr lang="en-GB" dirty="0" smtClean="0"/>
              <a:t>Risk Assessment &amp; Failure Frequency Prediction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1CFCC-A90B-4D90-8017-D7321877FF3E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723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Studies </a:t>
            </a:r>
            <a:br>
              <a:rPr lang="en-GB" dirty="0" smtClean="0"/>
            </a:br>
            <a:r>
              <a:rPr lang="en-GB" sz="2000" dirty="0" smtClean="0"/>
              <a:t>Improvements to Database or Better Use of Existing Data</a:t>
            </a:r>
            <a:br>
              <a:rPr lang="en-GB" sz="2000" dirty="0" smtClean="0"/>
            </a:b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2"/>
            <a:ext cx="8229600" cy="475312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Develop non-MAHP database </a:t>
            </a:r>
          </a:p>
          <a:p>
            <a:r>
              <a:rPr lang="en-GB" dirty="0" smtClean="0"/>
              <a:t>New baseline for database</a:t>
            </a:r>
          </a:p>
          <a:p>
            <a:r>
              <a:rPr lang="en-GB" dirty="0" smtClean="0"/>
              <a:t>Data significance awareness seminar</a:t>
            </a:r>
          </a:p>
          <a:p>
            <a:r>
              <a:rPr lang="en-GB" dirty="0" smtClean="0"/>
              <a:t>Consider accepting ILI data (screening limit &amp; tolerance issues tbc)</a:t>
            </a:r>
          </a:p>
          <a:p>
            <a:r>
              <a:rPr lang="en-GB" dirty="0" smtClean="0"/>
              <a:t>Investigate effect of digs on apparent hit rate</a:t>
            </a:r>
          </a:p>
          <a:p>
            <a:r>
              <a:rPr lang="en-GB" dirty="0" smtClean="0"/>
              <a:t>Investigate effect of mitigation by management action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atio of faults to product loss by type?</a:t>
            </a:r>
          </a:p>
          <a:p>
            <a:r>
              <a:rPr lang="en-GB" dirty="0" smtClean="0"/>
              <a:t>Develop corrosion model for industry</a:t>
            </a:r>
          </a:p>
          <a:p>
            <a:r>
              <a:rPr lang="en-GB" dirty="0" smtClean="0"/>
              <a:t>Collect weld quality data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72DA-6D16-42CC-B230-A337A1B71828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601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>Potential Studies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Risk Assessment and Failure Frequency Prediction</a:t>
            </a:r>
            <a:br>
              <a:rPr lang="en-GB" sz="2200" dirty="0" smtClean="0"/>
            </a:b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smtClean="0">
                <a:solidFill>
                  <a:srgbClr val="FF0000"/>
                </a:solidFill>
              </a:rPr>
              <a:t>Strategic review of NG COOLTRANS report on 3rd party damage prediction</a:t>
            </a:r>
          </a:p>
          <a:p>
            <a:pPr lvl="2"/>
            <a:r>
              <a:rPr lang="en-GB" dirty="0" smtClean="0"/>
              <a:t>Denting force rather than dent depth</a:t>
            </a:r>
          </a:p>
          <a:p>
            <a:pPr lvl="2"/>
            <a:r>
              <a:rPr lang="en-GB" dirty="0" smtClean="0"/>
              <a:t>Distribution types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Update distributions at 5 yearly intervals</a:t>
            </a:r>
          </a:p>
          <a:p>
            <a:pPr lvl="1"/>
            <a:r>
              <a:rPr lang="en-GB" dirty="0" smtClean="0"/>
              <a:t>Develop population density screening tools for other fluids</a:t>
            </a:r>
          </a:p>
          <a:p>
            <a:pPr lvl="1"/>
            <a:r>
              <a:rPr lang="en-GB" dirty="0" smtClean="0"/>
              <a:t>Issues associated with risk of loss of supply / resilience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72DA-6D16-42CC-B230-A337A1B71828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165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Questions?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716D14-544E-4192-B857-D97D8E1BA622}" type="slidenum">
              <a:rPr lang="en-GB" altLang="en-US" sz="14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</TotalTime>
  <Words>458</Words>
  <Application>Microsoft Office PowerPoint</Application>
  <PresentationFormat>On-screen Show (4:3)</PresentationFormat>
  <Paragraphs>69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MS PGothic</vt:lpstr>
      <vt:lpstr>Arial</vt:lpstr>
      <vt:lpstr>Arial Rounded MT Bold</vt:lpstr>
      <vt:lpstr>Wingdings</vt:lpstr>
      <vt:lpstr>Default Design</vt:lpstr>
      <vt:lpstr>Custom Design</vt:lpstr>
      <vt:lpstr>1_Custom Design</vt:lpstr>
      <vt:lpstr>2_Custom Design</vt:lpstr>
      <vt:lpstr>FARWG Progress Update Meeting, February 2015</vt:lpstr>
      <vt:lpstr>FARWG</vt:lpstr>
      <vt:lpstr>General</vt:lpstr>
      <vt:lpstr>Membership</vt:lpstr>
      <vt:lpstr>FARWG ToR – Aims</vt:lpstr>
      <vt:lpstr>FARWG Future Workload</vt:lpstr>
      <vt:lpstr>Potential Studies  Improvements to Database or Better Use of Existing Data </vt:lpstr>
      <vt:lpstr>Potential Studies Risk Assessment and Failure Frequency Prediction </vt:lpstr>
      <vt:lpstr>Questions?</vt:lpstr>
    </vt:vector>
  </TitlesOfParts>
  <Company>National Grid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vikas.garg</dc:creator>
  <cp:lastModifiedBy>Neil Jackson</cp:lastModifiedBy>
  <cp:revision>81</cp:revision>
  <dcterms:created xsi:type="dcterms:W3CDTF">2010-12-03T09:05:49Z</dcterms:created>
  <dcterms:modified xsi:type="dcterms:W3CDTF">2015-03-12T17:03:36Z</dcterms:modified>
</cp:coreProperties>
</file>