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7" r:id="rId5"/>
    <p:sldId id="268" r:id="rId6"/>
    <p:sldId id="283" r:id="rId7"/>
    <p:sldId id="293" r:id="rId8"/>
    <p:sldId id="291" r:id="rId9"/>
    <p:sldId id="305" r:id="rId10"/>
    <p:sldId id="296" r:id="rId11"/>
    <p:sldId id="294" r:id="rId12"/>
    <p:sldId id="295" r:id="rId13"/>
    <p:sldId id="289" r:id="rId14"/>
    <p:sldId id="285" r:id="rId15"/>
    <p:sldId id="286" r:id="rId16"/>
    <p:sldId id="284" r:id="rId17"/>
    <p:sldId id="287" r:id="rId18"/>
    <p:sldId id="288" r:id="rId19"/>
    <p:sldId id="290" r:id="rId20"/>
    <p:sldId id="298" r:id="rId21"/>
    <p:sldId id="299" r:id="rId22"/>
    <p:sldId id="304" r:id="rId23"/>
    <p:sldId id="292" r:id="rId24"/>
    <p:sldId id="302" r:id="rId25"/>
    <p:sldId id="303" r:id="rId26"/>
    <p:sldId id="300" r:id="rId27"/>
    <p:sldId id="301" r:id="rId28"/>
    <p:sldId id="280" r:id="rId29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1A29"/>
    <a:srgbClr val="FF6F00"/>
    <a:srgbClr val="29C0D2"/>
    <a:srgbClr val="004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5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0"/>
    </p:cViewPr>
  </p:sorterViewPr>
  <p:notesViewPr>
    <p:cSldViewPr snapToGrid="0" snapToObjects="1">
      <p:cViewPr varScale="1">
        <p:scale>
          <a:sx n="86" d="100"/>
          <a:sy n="86" d="100"/>
        </p:scale>
        <p:origin x="-3012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ll%20Data\Temp\Temporary%20Internet%20Files\Content.Outlook\PHBNDQIC\TG%20at%20Birse%20Bridge%20IOG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CP Potential</c:v>
          </c:tx>
          <c:spPr>
            <a:ln w="19050">
              <a:noFill/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xVal>
            <c:numRef>
              <c:f>Sheet1!$E$2:$E$24</c:f>
              <c:numCache>
                <c:formatCode>dd/mm/yyyy\ hh:mm</c:formatCode>
                <c:ptCount val="23"/>
                <c:pt idx="0">
                  <c:v>35882</c:v>
                </c:pt>
                <c:pt idx="1">
                  <c:v>35883</c:v>
                </c:pt>
                <c:pt idx="2">
                  <c:v>36068</c:v>
                </c:pt>
                <c:pt idx="3">
                  <c:v>36176</c:v>
                </c:pt>
                <c:pt idx="4">
                  <c:v>36390</c:v>
                </c:pt>
                <c:pt idx="5">
                  <c:v>36557</c:v>
                </c:pt>
                <c:pt idx="6">
                  <c:v>36750</c:v>
                </c:pt>
                <c:pt idx="7">
                  <c:v>36952</c:v>
                </c:pt>
                <c:pt idx="8">
                  <c:v>37125</c:v>
                </c:pt>
                <c:pt idx="9">
                  <c:v>37365</c:v>
                </c:pt>
                <c:pt idx="10">
                  <c:v>37495</c:v>
                </c:pt>
                <c:pt idx="11">
                  <c:v>39545</c:v>
                </c:pt>
                <c:pt idx="12">
                  <c:v>39797.629166666564</c:v>
                </c:pt>
                <c:pt idx="13">
                  <c:v>39905.917361111104</c:v>
                </c:pt>
                <c:pt idx="14">
                  <c:v>40246.867129629594</c:v>
                </c:pt>
                <c:pt idx="15">
                  <c:v>40311.522361111034</c:v>
                </c:pt>
                <c:pt idx="16">
                  <c:v>40401.892928240741</c:v>
                </c:pt>
                <c:pt idx="17">
                  <c:v>40612.449710648201</c:v>
                </c:pt>
                <c:pt idx="18">
                  <c:v>41107.688043981485</c:v>
                </c:pt>
                <c:pt idx="19">
                  <c:v>41223.418136574139</c:v>
                </c:pt>
                <c:pt idx="20">
                  <c:v>41351.534826388954</c:v>
                </c:pt>
                <c:pt idx="21">
                  <c:v>41523.479456018518</c:v>
                </c:pt>
                <c:pt idx="22">
                  <c:v>41704.406932870392</c:v>
                </c:pt>
              </c:numCache>
            </c:numRef>
          </c:xVal>
          <c:yVal>
            <c:numRef>
              <c:f>Sheet1!$H$2:$H$24</c:f>
              <c:numCache>
                <c:formatCode>General</c:formatCode>
                <c:ptCount val="23"/>
                <c:pt idx="0">
                  <c:v>-1.57</c:v>
                </c:pt>
                <c:pt idx="1">
                  <c:v>-1.57</c:v>
                </c:pt>
                <c:pt idx="2">
                  <c:v>-1.32</c:v>
                </c:pt>
                <c:pt idx="3">
                  <c:v>-1.62</c:v>
                </c:pt>
                <c:pt idx="4">
                  <c:v>-1.22</c:v>
                </c:pt>
                <c:pt idx="5">
                  <c:v>-1.37</c:v>
                </c:pt>
                <c:pt idx="6">
                  <c:v>-1.6900000000000017</c:v>
                </c:pt>
                <c:pt idx="7">
                  <c:v>-1.3800000000000001</c:v>
                </c:pt>
                <c:pt idx="8">
                  <c:v>-1.7400000000000011</c:v>
                </c:pt>
                <c:pt idx="9">
                  <c:v>-1.7400000000000011</c:v>
                </c:pt>
                <c:pt idx="10">
                  <c:v>-1.7900000000000011</c:v>
                </c:pt>
                <c:pt idx="11">
                  <c:v>-1.4369999999999976</c:v>
                </c:pt>
                <c:pt idx="12">
                  <c:v>-0.96500000000000064</c:v>
                </c:pt>
                <c:pt idx="13">
                  <c:v>-1.391</c:v>
                </c:pt>
                <c:pt idx="14">
                  <c:v>-1.3029999999999982</c:v>
                </c:pt>
                <c:pt idx="15">
                  <c:v>-1.298</c:v>
                </c:pt>
                <c:pt idx="16">
                  <c:v>-1.042</c:v>
                </c:pt>
                <c:pt idx="21">
                  <c:v>-1.3919999999999979</c:v>
                </c:pt>
                <c:pt idx="22">
                  <c:v>-1.4849999999999981</c:v>
                </c:pt>
              </c:numCache>
            </c:numRef>
          </c:yVal>
          <c:smooth val="0"/>
        </c:ser>
        <c:ser>
          <c:idx val="1"/>
          <c:order val="1"/>
          <c:tx>
            <c:v>Vac</c:v>
          </c:tx>
          <c:spPr>
            <a:ln w="19050">
              <a:noFill/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Sheet1!$E$15:$E$24</c:f>
              <c:numCache>
                <c:formatCode>dd/mm/yyyy\ hh:mm</c:formatCode>
                <c:ptCount val="10"/>
                <c:pt idx="0">
                  <c:v>39905.917361111104</c:v>
                </c:pt>
                <c:pt idx="1">
                  <c:v>40246.867129629594</c:v>
                </c:pt>
                <c:pt idx="2">
                  <c:v>40311.522361111034</c:v>
                </c:pt>
                <c:pt idx="3">
                  <c:v>40401.892928240741</c:v>
                </c:pt>
                <c:pt idx="4">
                  <c:v>40612.449710648201</c:v>
                </c:pt>
                <c:pt idx="5">
                  <c:v>41107.688043981485</c:v>
                </c:pt>
                <c:pt idx="6">
                  <c:v>41223.418136574139</c:v>
                </c:pt>
                <c:pt idx="7">
                  <c:v>41351.534826388954</c:v>
                </c:pt>
                <c:pt idx="8">
                  <c:v>41523.479456018518</c:v>
                </c:pt>
                <c:pt idx="9">
                  <c:v>41704.406932870392</c:v>
                </c:pt>
              </c:numCache>
            </c:numRef>
          </c:xVal>
          <c:yVal>
            <c:numRef>
              <c:f>Sheet1!$J$15:$J$24</c:f>
              <c:numCache>
                <c:formatCode>General</c:formatCode>
                <c:ptCount val="10"/>
                <c:pt idx="0">
                  <c:v>4.1649999999999885</c:v>
                </c:pt>
                <c:pt idx="1">
                  <c:v>5.2350000000000003</c:v>
                </c:pt>
                <c:pt idx="2">
                  <c:v>1.175</c:v>
                </c:pt>
                <c:pt idx="3">
                  <c:v>3.2600000000000002</c:v>
                </c:pt>
                <c:pt idx="8">
                  <c:v>5.133</c:v>
                </c:pt>
                <c:pt idx="9">
                  <c:v>6.0649999999999933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79776"/>
        <c:axId val="96187136"/>
      </c:scatterChart>
      <c:valAx>
        <c:axId val="95979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/>
                  <a:t>Date</a:t>
                </a:r>
              </a:p>
            </c:rich>
          </c:tx>
          <c:layout/>
          <c:overlay val="0"/>
        </c:title>
        <c:numFmt formatCode="dd/mm/yy;@" sourceLinked="0"/>
        <c:majorTickMark val="out"/>
        <c:minorTickMark val="none"/>
        <c:tickLblPos val="nextTo"/>
        <c:txPr>
          <a:bodyPr rot="2220000" vert="horz"/>
          <a:lstStyle/>
          <a:p>
            <a:pPr>
              <a:defRPr sz="1400" baseline="0"/>
            </a:pPr>
            <a:endParaRPr lang="en-US"/>
          </a:p>
        </c:txPr>
        <c:crossAx val="96187136"/>
        <c:crosses val="autoZero"/>
        <c:crossBetween val="midCat"/>
      </c:valAx>
      <c:valAx>
        <c:axId val="96187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aseline="0"/>
                </a:pPr>
                <a:r>
                  <a:rPr lang="en-US" sz="1600" baseline="0"/>
                  <a:t>Voltage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95979776"/>
        <c:crosses val="autoZero"/>
        <c:crossBetween val="midCat"/>
      </c:valAx>
      <c:spPr>
        <a:solidFill>
          <a:srgbClr val="36F1FA"/>
        </a:solidFill>
      </c:spPr>
    </c:plotArea>
    <c:legend>
      <c:legendPos val="r"/>
      <c:layout/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D00D59-A864-4182-93BD-E6F0A94E7820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BE2809-4967-43DE-BA88-A232F1435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9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A8211C-64DA-41FD-A41A-545584F5FBFD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7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2199" tIns="46099" rIns="92199" bIns="46099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BA1A28-6690-496D-8C37-6B61DDFAC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7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bg>
      <p:bgPr>
        <a:solidFill>
          <a:srgbClr val="004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7700" y="0"/>
            <a:ext cx="6157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2514600"/>
            <a:ext cx="67945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&amp;Bullets with Table or Char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299200"/>
            <a:ext cx="18097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168275" y="984250"/>
            <a:ext cx="8802688" cy="1588"/>
          </a:xfrm>
          <a:prstGeom prst="line">
            <a:avLst/>
          </a:prstGeom>
          <a:ln w="12700" cap="rnd" cmpd="sng" algn="ctr">
            <a:solidFill>
              <a:srgbClr val="004553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00455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3"/>
          <p:cNvSpPr>
            <a:spLocks noGrp="1"/>
          </p:cNvSpPr>
          <p:nvPr>
            <p:ph type="title"/>
          </p:nvPr>
        </p:nvSpPr>
        <p:spPr>
          <a:xfrm>
            <a:off x="172834" y="205647"/>
            <a:ext cx="6983340" cy="7987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500" baseline="0">
                <a:solidFill>
                  <a:srgbClr val="0045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82773" y="1004888"/>
            <a:ext cx="8788190" cy="356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82774" y="1361661"/>
            <a:ext cx="4260018" cy="47012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29C0D2"/>
              </a:buClr>
              <a:buFontTx/>
              <a:buNone/>
              <a:defRPr sz="1800" baseline="0">
                <a:solidFill>
                  <a:srgbClr val="004553"/>
                </a:solidFill>
                <a:latin typeface="Arial"/>
                <a:cs typeface="Arial"/>
              </a:defRPr>
            </a:lvl1pPr>
            <a:lvl2pPr>
              <a:buClr>
                <a:srgbClr val="29C0D2"/>
              </a:buClr>
              <a:buFont typeface="Arial"/>
              <a:buChar char="•"/>
              <a:defRPr sz="1800">
                <a:solidFill>
                  <a:srgbClr val="004553"/>
                </a:solidFill>
                <a:latin typeface="Arial"/>
                <a:cs typeface="Arial"/>
              </a:defRPr>
            </a:lvl2pPr>
            <a:lvl3pPr>
              <a:buClr>
                <a:srgbClr val="29C0D2"/>
              </a:buClr>
              <a:buFont typeface="Arial"/>
              <a:buChar char="•"/>
              <a:defRPr sz="1800">
                <a:solidFill>
                  <a:srgbClr val="004553"/>
                </a:solidFill>
                <a:latin typeface="Arial"/>
                <a:cs typeface="Arial"/>
              </a:defRPr>
            </a:lvl3pPr>
            <a:lvl4pPr>
              <a:buClr>
                <a:srgbClr val="29C0D2"/>
              </a:buClr>
              <a:buFont typeface="Arial"/>
              <a:buChar char="•"/>
              <a:defRPr sz="1800">
                <a:solidFill>
                  <a:srgbClr val="004553"/>
                </a:solidFill>
                <a:latin typeface="Arial"/>
                <a:cs typeface="Arial"/>
              </a:defRPr>
            </a:lvl4pPr>
            <a:lvl5pPr>
              <a:buClr>
                <a:srgbClr val="29C0D2"/>
              </a:buClr>
              <a:buFont typeface="Arial"/>
              <a:buChar char="•"/>
              <a:defRPr sz="1800">
                <a:solidFill>
                  <a:srgbClr val="00455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361660"/>
            <a:ext cx="4398210" cy="47012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68275" y="984250"/>
            <a:ext cx="8802688" cy="1588"/>
          </a:xfrm>
          <a:prstGeom prst="line">
            <a:avLst/>
          </a:prstGeom>
          <a:ln w="12700" cap="rnd" cmpd="sng" algn="ctr">
            <a:solidFill>
              <a:srgbClr val="004553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00455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299200"/>
            <a:ext cx="18097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3"/>
          <p:cNvSpPr>
            <a:spLocks noGrp="1"/>
          </p:cNvSpPr>
          <p:nvPr>
            <p:ph type="title"/>
          </p:nvPr>
        </p:nvSpPr>
        <p:spPr>
          <a:xfrm>
            <a:off x="172834" y="205647"/>
            <a:ext cx="6983340" cy="7987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500" baseline="0">
                <a:solidFill>
                  <a:srgbClr val="0045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82773" y="1004888"/>
            <a:ext cx="8788190" cy="356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182773" y="1361453"/>
            <a:ext cx="4398962" cy="23955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4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4581735" y="1361661"/>
            <a:ext cx="4398962" cy="23955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5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182773" y="3780182"/>
            <a:ext cx="4398962" cy="23955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6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4581735" y="3780182"/>
            <a:ext cx="4398962" cy="23955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299200"/>
            <a:ext cx="18097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68275" y="984250"/>
            <a:ext cx="8802688" cy="1588"/>
          </a:xfrm>
          <a:prstGeom prst="line">
            <a:avLst/>
          </a:prstGeom>
          <a:ln w="12700" cap="rnd" cmpd="sng" algn="ctr">
            <a:solidFill>
              <a:srgbClr val="004553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00455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3"/>
          <p:cNvSpPr>
            <a:spLocks noGrp="1"/>
          </p:cNvSpPr>
          <p:nvPr>
            <p:ph type="title"/>
          </p:nvPr>
        </p:nvSpPr>
        <p:spPr>
          <a:xfrm>
            <a:off x="172834" y="205647"/>
            <a:ext cx="6983340" cy="7987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500" baseline="0">
                <a:solidFill>
                  <a:srgbClr val="0045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82773" y="1004888"/>
            <a:ext cx="8788190" cy="356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82773" y="1361661"/>
            <a:ext cx="8788400" cy="4700588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299200"/>
            <a:ext cx="18097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68275" y="984250"/>
            <a:ext cx="8802688" cy="1588"/>
          </a:xfrm>
          <a:prstGeom prst="line">
            <a:avLst/>
          </a:prstGeom>
          <a:ln w="12700" cap="rnd" cmpd="sng" algn="ctr">
            <a:solidFill>
              <a:srgbClr val="004553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00455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3"/>
          <p:cNvSpPr>
            <a:spLocks noGrp="1"/>
          </p:cNvSpPr>
          <p:nvPr>
            <p:ph type="title"/>
          </p:nvPr>
        </p:nvSpPr>
        <p:spPr>
          <a:xfrm>
            <a:off x="172834" y="205647"/>
            <a:ext cx="6983340" cy="7987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500" baseline="0">
                <a:solidFill>
                  <a:srgbClr val="0045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82773" y="1004888"/>
            <a:ext cx="8788190" cy="356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182563" y="1361661"/>
            <a:ext cx="8788400" cy="470100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299200"/>
            <a:ext cx="18097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68275" y="984250"/>
            <a:ext cx="8802688" cy="1588"/>
          </a:xfrm>
          <a:prstGeom prst="line">
            <a:avLst/>
          </a:prstGeom>
          <a:ln w="12700" cap="rnd" cmpd="sng" algn="ctr">
            <a:solidFill>
              <a:srgbClr val="004553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00455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3"/>
          <p:cNvSpPr>
            <a:spLocks noGrp="1"/>
          </p:cNvSpPr>
          <p:nvPr>
            <p:ph type="title"/>
          </p:nvPr>
        </p:nvSpPr>
        <p:spPr>
          <a:xfrm>
            <a:off x="172834" y="205647"/>
            <a:ext cx="6983340" cy="7987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500" baseline="0">
                <a:solidFill>
                  <a:srgbClr val="0045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82773" y="1004888"/>
            <a:ext cx="8788190" cy="356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168275" y="1361661"/>
            <a:ext cx="8802688" cy="47010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smtClean="0"/>
              <a:t>Click icon to add media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436563" y="3068638"/>
            <a:ext cx="8513762" cy="1587"/>
          </a:xfrm>
          <a:prstGeom prst="line">
            <a:avLst/>
          </a:prstGeom>
          <a:ln w="12700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2563" y="6299200"/>
            <a:ext cx="1701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2800" y="336549"/>
            <a:ext cx="6165850" cy="26352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06375" y="3070225"/>
            <a:ext cx="8764588" cy="1588"/>
          </a:xfrm>
          <a:prstGeom prst="line">
            <a:avLst/>
          </a:prstGeom>
          <a:ln w="12700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436563" y="3068638"/>
            <a:ext cx="8513762" cy="1587"/>
          </a:xfrm>
          <a:prstGeom prst="line">
            <a:avLst/>
          </a:prstGeom>
          <a:ln w="12700" cap="rnd" cmpd="sng" algn="ctr">
            <a:solidFill>
              <a:srgbClr val="004553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00455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299200"/>
            <a:ext cx="18097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084" y="336548"/>
            <a:ext cx="8847074" cy="2609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4553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en-GB" noProof="0" dirty="0" smtClean="0"/>
              <a:t>Divider Title</a:t>
            </a:r>
            <a:br>
              <a:rPr lang="en-GB" noProof="0" dirty="0" smtClean="0"/>
            </a:br>
            <a:r>
              <a:rPr lang="en-GB" noProof="0" dirty="0" smtClean="0"/>
              <a:t>35pt Arial Regular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blue">
    <p:bg>
      <p:bgPr>
        <a:solidFill>
          <a:srgbClr val="004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79738" y="0"/>
            <a:ext cx="6164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563" y="3143250"/>
            <a:ext cx="8802687" cy="1588"/>
          </a:xfrm>
          <a:prstGeom prst="line">
            <a:avLst/>
          </a:prstGeom>
          <a:ln w="12700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82563" y="6299200"/>
            <a:ext cx="1701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82773" y="2169791"/>
            <a:ext cx="5323442" cy="1016000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ct val="100000"/>
              </a:lnSpc>
              <a:spcAft>
                <a:spcPts val="0"/>
              </a:spcAft>
              <a:defRPr sz="20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2800" y="336550"/>
            <a:ext cx="6165850" cy="9356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00455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563" y="3143250"/>
            <a:ext cx="8802687" cy="1588"/>
          </a:xfrm>
          <a:prstGeom prst="line">
            <a:avLst/>
          </a:prstGeom>
          <a:ln w="12700" cap="rnd" cmpd="sng" algn="ctr">
            <a:solidFill>
              <a:srgbClr val="004553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299200"/>
            <a:ext cx="18097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82773" y="2169791"/>
            <a:ext cx="5323442" cy="1016000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ct val="100000"/>
              </a:lnSpc>
              <a:spcAft>
                <a:spcPts val="0"/>
              </a:spcAft>
              <a:defRPr sz="2000" b="0" i="0" baseline="0">
                <a:solidFill>
                  <a:srgbClr val="00455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2800" y="336550"/>
            <a:ext cx="6165850" cy="9356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4553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111250"/>
            <a:ext cx="9144000" cy="1588"/>
          </a:xfrm>
          <a:prstGeom prst="line">
            <a:avLst/>
          </a:prstGeom>
          <a:ln>
            <a:solidFill>
              <a:srgbClr val="0C687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Picture 20" descr="Queens Award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7025" y="157163"/>
            <a:ext cx="565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Penspen Logo.pd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05750" y="157163"/>
            <a:ext cx="930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892175" y="1308100"/>
            <a:ext cx="7772399" cy="47180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92175" y="31750"/>
            <a:ext cx="7013575" cy="1016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004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79738" y="0"/>
            <a:ext cx="6164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82563" y="6181725"/>
            <a:ext cx="22637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182563" y="3143250"/>
            <a:ext cx="8802687" cy="1588"/>
          </a:xfrm>
          <a:prstGeom prst="line">
            <a:avLst/>
          </a:prstGeom>
          <a:ln w="12700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68250" y="1930402"/>
            <a:ext cx="5323442" cy="1016000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Aft>
                <a:spcPts val="0"/>
              </a:spcAft>
              <a:defRPr sz="25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892175" y="31750"/>
            <a:ext cx="7013575" cy="1016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711" y="7938"/>
            <a:ext cx="6775039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slow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F95157-F786-4972-AD44-DEB3C822EE70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9FF8EC-787A-458F-AC67-737C92AFC3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563" y="3143250"/>
            <a:ext cx="8802687" cy="1588"/>
          </a:xfrm>
          <a:prstGeom prst="line">
            <a:avLst/>
          </a:prstGeom>
          <a:ln w="12700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8113" y="350838"/>
            <a:ext cx="274478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8250" y="1930402"/>
            <a:ext cx="4478118" cy="1016000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Aft>
                <a:spcPts val="0"/>
              </a:spcAft>
              <a:defRPr sz="25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4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8113" y="350838"/>
            <a:ext cx="274478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82563" y="3143250"/>
            <a:ext cx="8802687" cy="1588"/>
          </a:xfrm>
          <a:prstGeom prst="line">
            <a:avLst/>
          </a:prstGeom>
          <a:ln w="12700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773" y="1930402"/>
            <a:ext cx="4463595" cy="1016000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Aft>
                <a:spcPts val="0"/>
              </a:spcAft>
              <a:defRPr sz="25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rgbClr val="004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563" y="3143250"/>
            <a:ext cx="8802687" cy="1588"/>
          </a:xfrm>
          <a:prstGeom prst="line">
            <a:avLst/>
          </a:prstGeom>
          <a:ln w="12700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2563" y="6299200"/>
            <a:ext cx="1701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8310" y="380999"/>
            <a:ext cx="7017742" cy="1666462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Aft>
                <a:spcPts val="0"/>
              </a:spcAft>
              <a:defRPr sz="25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8797" y="2759300"/>
            <a:ext cx="7017741" cy="51067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&amp;Bullets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68275" y="984250"/>
            <a:ext cx="8802688" cy="1588"/>
          </a:xfrm>
          <a:prstGeom prst="line">
            <a:avLst/>
          </a:prstGeom>
          <a:ln w="12700" cap="rnd" cmpd="sng" algn="ctr">
            <a:solidFill>
              <a:srgbClr val="004553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00455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286500"/>
            <a:ext cx="17351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2833" y="205647"/>
            <a:ext cx="8136279" cy="7987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500" baseline="0">
                <a:solidFill>
                  <a:srgbClr val="0045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82773" y="1004888"/>
            <a:ext cx="8788190" cy="356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82773" y="1378158"/>
            <a:ext cx="8126340" cy="4684712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buClr>
                <a:srgbClr val="29C0D2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004553"/>
                </a:solidFill>
                <a:latin typeface="Arial"/>
                <a:cs typeface="Arial"/>
              </a:defRPr>
            </a:lvl1pPr>
            <a:lvl2pPr>
              <a:buClr>
                <a:srgbClr val="29C0D2"/>
              </a:buClr>
              <a:buFont typeface="Arial"/>
              <a:buChar char="•"/>
              <a:defRPr sz="1800">
                <a:solidFill>
                  <a:srgbClr val="FF6F00"/>
                </a:solidFill>
                <a:latin typeface="Arial"/>
                <a:cs typeface="Arial"/>
              </a:defRPr>
            </a:lvl2pPr>
            <a:lvl3pPr>
              <a:buClr>
                <a:srgbClr val="29C0D2"/>
              </a:buClr>
              <a:buFont typeface="Arial"/>
              <a:buChar char="•"/>
              <a:defRPr sz="1600">
                <a:solidFill>
                  <a:srgbClr val="004553"/>
                </a:solidFill>
                <a:latin typeface="Arial"/>
                <a:cs typeface="Arial"/>
              </a:defRPr>
            </a:lvl3pPr>
            <a:lvl4pPr>
              <a:buClr>
                <a:srgbClr val="29C0D2"/>
              </a:buClr>
              <a:buFont typeface="Arial"/>
              <a:buChar char="•"/>
              <a:defRPr sz="1600">
                <a:solidFill>
                  <a:srgbClr val="FF6F00"/>
                </a:solidFill>
                <a:latin typeface="Arial"/>
                <a:cs typeface="Arial"/>
              </a:defRPr>
            </a:lvl4pPr>
            <a:lvl5pPr>
              <a:buClr>
                <a:srgbClr val="29C0D2"/>
              </a:buClr>
              <a:buFont typeface="Arial"/>
              <a:buChar char="•"/>
              <a:defRPr sz="1600">
                <a:solidFill>
                  <a:srgbClr val="00455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&amp;Bullets Blue">
    <p:bg>
      <p:bgPr>
        <a:solidFill>
          <a:srgbClr val="004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68275" y="984250"/>
            <a:ext cx="8802688" cy="1588"/>
          </a:xfrm>
          <a:prstGeom prst="line">
            <a:avLst/>
          </a:prstGeom>
          <a:ln w="12700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2563" y="6299200"/>
            <a:ext cx="1701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72627" y="1457671"/>
            <a:ext cx="7013364" cy="4684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29C0D2"/>
              </a:buClr>
              <a:buFontTx/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Clr>
                <a:srgbClr val="29C0D2"/>
              </a:buClr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Clr>
                <a:srgbClr val="29C0D2"/>
              </a:buClr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29C0D2"/>
              </a:buClr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Clr>
                <a:srgbClr val="29C0D2"/>
              </a:buClr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8250" y="205647"/>
            <a:ext cx="7017741" cy="7987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50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68275" y="1004888"/>
            <a:ext cx="8802688" cy="356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rgbClr val="29C0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68275" y="984250"/>
            <a:ext cx="8802688" cy="1588"/>
          </a:xfrm>
          <a:prstGeom prst="line">
            <a:avLst/>
          </a:prstGeom>
          <a:ln w="12700" cap="rnd" cmpd="sng" algn="ctr">
            <a:solidFill>
              <a:srgbClr val="004553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00455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286500"/>
            <a:ext cx="17351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2834" y="205647"/>
            <a:ext cx="6983340" cy="7987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500" baseline="0">
                <a:solidFill>
                  <a:srgbClr val="0045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82773" y="1004888"/>
            <a:ext cx="8788190" cy="356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&amp;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299200"/>
            <a:ext cx="18097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168275" y="984250"/>
            <a:ext cx="8802688" cy="1588"/>
          </a:xfrm>
          <a:prstGeom prst="line">
            <a:avLst/>
          </a:prstGeom>
          <a:ln w="12700" cap="rnd" cmpd="sng" algn="ctr">
            <a:solidFill>
              <a:srgbClr val="004553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68275" y="214313"/>
            <a:ext cx="8802688" cy="1587"/>
          </a:xfrm>
          <a:prstGeom prst="line">
            <a:avLst/>
          </a:prstGeom>
          <a:ln w="25400" cap="flat" cmpd="sng" algn="ctr">
            <a:solidFill>
              <a:srgbClr val="00455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3"/>
          <p:cNvSpPr>
            <a:spLocks noGrp="1"/>
          </p:cNvSpPr>
          <p:nvPr>
            <p:ph type="title"/>
          </p:nvPr>
        </p:nvSpPr>
        <p:spPr>
          <a:xfrm>
            <a:off x="172834" y="205647"/>
            <a:ext cx="6983340" cy="7987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500" baseline="0">
                <a:solidFill>
                  <a:srgbClr val="0045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82773" y="1004888"/>
            <a:ext cx="8788190" cy="356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1999" y="6062870"/>
            <a:ext cx="4407337" cy="23575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>
              <a:spcBef>
                <a:spcPts val="0"/>
              </a:spcBef>
              <a:buNone/>
              <a:defRPr sz="900" baseline="0">
                <a:solidFill>
                  <a:srgbClr val="00455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82774" y="1361661"/>
            <a:ext cx="4260018" cy="47012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Clr>
                <a:srgbClr val="29C0D2"/>
              </a:buClr>
              <a:buFontTx/>
              <a:buNone/>
              <a:defRPr sz="1800" baseline="0">
                <a:solidFill>
                  <a:srgbClr val="004553"/>
                </a:solidFill>
                <a:latin typeface="Arial"/>
                <a:cs typeface="Arial"/>
              </a:defRPr>
            </a:lvl1pPr>
            <a:lvl2pPr>
              <a:buClr>
                <a:srgbClr val="29C0D2"/>
              </a:buClr>
              <a:buFont typeface="Arial"/>
              <a:buChar char="•"/>
              <a:defRPr sz="1800">
                <a:solidFill>
                  <a:srgbClr val="004553"/>
                </a:solidFill>
                <a:latin typeface="Arial"/>
                <a:cs typeface="Arial"/>
              </a:defRPr>
            </a:lvl2pPr>
            <a:lvl3pPr>
              <a:buClr>
                <a:srgbClr val="29C0D2"/>
              </a:buClr>
              <a:buFont typeface="Arial"/>
              <a:buChar char="•"/>
              <a:defRPr sz="1800">
                <a:solidFill>
                  <a:srgbClr val="004553"/>
                </a:solidFill>
                <a:latin typeface="Arial"/>
                <a:cs typeface="Arial"/>
              </a:defRPr>
            </a:lvl3pPr>
            <a:lvl4pPr>
              <a:buClr>
                <a:srgbClr val="29C0D2"/>
              </a:buClr>
              <a:buFont typeface="Arial"/>
              <a:buChar char="•"/>
              <a:defRPr sz="1800">
                <a:solidFill>
                  <a:srgbClr val="004553"/>
                </a:solidFill>
                <a:latin typeface="Arial"/>
                <a:cs typeface="Arial"/>
              </a:defRPr>
            </a:lvl4pPr>
            <a:lvl5pPr>
              <a:buClr>
                <a:srgbClr val="29C0D2"/>
              </a:buClr>
              <a:buFont typeface="Arial"/>
              <a:buChar char="•"/>
              <a:defRPr sz="1800">
                <a:solidFill>
                  <a:srgbClr val="00455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571999" y="1361661"/>
            <a:ext cx="4398963" cy="4701209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buFontTx/>
              <a:buNone/>
              <a:defRPr sz="1000">
                <a:solidFill>
                  <a:srgbClr val="182745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11" r:id="rId20"/>
    <p:sldLayoutId id="2147483731" r:id="rId21"/>
    <p:sldLayoutId id="2147483732" r:id="rId22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.eyre@penspen.com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8135937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1: Aviation Fuel Pipeline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Leak Found at CP Drain Point</a:t>
            </a:r>
            <a:endParaRPr lang="en-GB" dirty="0"/>
          </a:p>
        </p:txBody>
      </p:sp>
      <p:sp>
        <p:nvSpPr>
          <p:cNvPr id="29700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377950"/>
            <a:ext cx="3821112" cy="468471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Pipeline details: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Diameter 8 inch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Material API 5L Grade B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Wall thickness 7.7mm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MOP 49.5 bar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Coating - Reinforced enamel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Construction year 1977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Product Aviation fuel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Soil resistivity 10 ohm m</a:t>
            </a: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362075"/>
            <a:ext cx="4703763" cy="4249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8135937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1: Aviation Fuel Pipeline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Leak was next to an old drain point connection stud</a:t>
            </a:r>
            <a:endParaRPr lang="en-GB" dirty="0"/>
          </a:p>
        </p:txBody>
      </p:sp>
      <p:sp>
        <p:nvSpPr>
          <p:cNvPr id="3072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377950"/>
            <a:ext cx="8126412" cy="468471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7950"/>
            <a:ext cx="7189788" cy="468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6983412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1: Aviation Fuel Pipeline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Old Drain Point Connection Stud</a:t>
            </a:r>
            <a:endParaRPr lang="en-GB" dirty="0"/>
          </a:p>
        </p:txBody>
      </p:sp>
      <p:sp>
        <p:nvSpPr>
          <p:cNvPr id="31749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362075"/>
            <a:ext cx="4260850" cy="47005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Corrosion of mild steel stud evident.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Also corrosion of brass bolt and nut.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Three possible causes considered:</a:t>
            </a:r>
          </a:p>
          <a:p>
            <a:pPr lvl="1"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Reverse polarity</a:t>
            </a:r>
          </a:p>
          <a:p>
            <a:pPr lvl="1"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Inadequate CP</a:t>
            </a:r>
          </a:p>
          <a:p>
            <a:pPr lvl="1"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AC corrosion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Reverse polarity was eliminated using ILI data. 2006 run showed 49% wall thickness loss at this location.  Therefore reverse polarity would have to have preceded and followed this date - unlikely</a:t>
            </a:r>
          </a:p>
        </p:txBody>
      </p:sp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413" y="1362075"/>
            <a:ext cx="452755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8135937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Monitoring Data</a:t>
            </a:r>
            <a:endParaRPr lang="en-GB" dirty="0"/>
          </a:p>
        </p:txBody>
      </p:sp>
      <p:sp>
        <p:nvSpPr>
          <p:cNvPr id="32772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377950"/>
            <a:ext cx="3003550" cy="468471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CP data from 1995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V</a:t>
            </a:r>
            <a:r>
              <a:rPr lang="en-GB" baseline="-25000" dirty="0" smtClean="0">
                <a:latin typeface="Arial" charset="0"/>
                <a:cs typeface="Arial" charset="0"/>
              </a:rPr>
              <a:t>ac</a:t>
            </a:r>
            <a:r>
              <a:rPr lang="en-GB" dirty="0" smtClean="0">
                <a:latin typeface="Arial" charset="0"/>
                <a:cs typeface="Arial" charset="0"/>
              </a:rPr>
              <a:t> from 2009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CP potentials averaged -1.75V ON.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V</a:t>
            </a:r>
            <a:r>
              <a:rPr lang="en-GB" baseline="-25000" dirty="0" smtClean="0">
                <a:latin typeface="Arial" charset="0"/>
                <a:cs typeface="Arial" charset="0"/>
              </a:rPr>
              <a:t>ac</a:t>
            </a:r>
            <a:r>
              <a:rPr lang="en-GB" dirty="0" smtClean="0">
                <a:latin typeface="Arial" charset="0"/>
                <a:cs typeface="Arial" charset="0"/>
              </a:rPr>
              <a:t> averaged 1.7V 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CIP data from 2012 showed good CP potentials.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No evidence of under protection and if there was the brass nut should not have corroded</a:t>
            </a: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225" y="206375"/>
            <a:ext cx="48577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1225" y="3560763"/>
            <a:ext cx="4764088" cy="2833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1: Aviation Fuel Pipeline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Power Line / Pipeline Configuration</a:t>
            </a:r>
            <a:endParaRPr lang="en-GB" dirty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725" y="1402452"/>
            <a:ext cx="6289675" cy="46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6" name="AutoShape 2"/>
          <p:cNvCxnSpPr>
            <a:cxnSpLocks noChangeShapeType="1"/>
          </p:cNvCxnSpPr>
          <p:nvPr/>
        </p:nvCxnSpPr>
        <p:spPr bwMode="auto">
          <a:xfrm flipH="1" flipV="1">
            <a:off x="4550350" y="2299713"/>
            <a:ext cx="742950" cy="1143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5293300" y="2299713"/>
            <a:ext cx="1071562" cy="4286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sz="1100" dirty="0">
                <a:solidFill>
                  <a:srgbClr val="FFFF00"/>
                </a:solidFill>
                <a:latin typeface="Calibri" pitchFamily="34" charset="0"/>
              </a:rPr>
              <a:t>Leak site</a:t>
            </a:r>
            <a:endParaRPr lang="en-US" dirty="0"/>
          </a:p>
        </p:txBody>
      </p:sp>
      <p:cxnSp>
        <p:nvCxnSpPr>
          <p:cNvPr id="33798" name="AutoShape 4"/>
          <p:cNvCxnSpPr>
            <a:cxnSpLocks noChangeShapeType="1"/>
          </p:cNvCxnSpPr>
          <p:nvPr/>
        </p:nvCxnSpPr>
        <p:spPr bwMode="auto">
          <a:xfrm flipH="1" flipV="1">
            <a:off x="4391168" y="5122863"/>
            <a:ext cx="742950" cy="1143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5362575" y="5122863"/>
            <a:ext cx="1514475" cy="3143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sz="1100">
                <a:solidFill>
                  <a:srgbClr val="FFFF00"/>
                </a:solidFill>
                <a:latin typeface="Calibri" pitchFamily="34" charset="0"/>
              </a:rPr>
              <a:t>400kV Power Line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8135937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1: Aviation Fuel Pipeline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Logging data confirmed high AC current density</a:t>
            </a:r>
            <a:endParaRPr lang="en-GB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521" y="1362075"/>
            <a:ext cx="618807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44725" y="1381290"/>
            <a:ext cx="18288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 smtClean="0">
                <a:solidFill>
                  <a:srgbClr val="004553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1: Aviation Fuel Pipeline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Comparison of Monitoring Data with BS EN 15280 - 2013</a:t>
            </a:r>
            <a:endParaRPr lang="en-GB" dirty="0"/>
          </a:p>
        </p:txBody>
      </p:sp>
      <p:sp>
        <p:nvSpPr>
          <p:cNvPr id="1028" name="Text Placeholder 3"/>
          <p:cNvSpPr>
            <a:spLocks noGrp="1"/>
          </p:cNvSpPr>
          <p:nvPr>
            <p:ph type="body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All criteria were exceeded therefore concluded that leak was due to AC corrosion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6113" y="2001838"/>
          <a:ext cx="7851775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5836824" imgH="3383762" progId="Word.Document.12">
                  <p:embed/>
                </p:oleObj>
              </mc:Choice>
              <mc:Fallback>
                <p:oleObj name="Document" r:id="rId4" imgW="5836824" imgH="338376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2001838"/>
                        <a:ext cx="7851775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8135937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2 – Refined Product Pipeline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Pipeline Details</a:t>
            </a:r>
            <a:endParaRPr lang="en-GB" dirty="0"/>
          </a:p>
        </p:txBody>
      </p:sp>
      <p:sp>
        <p:nvSpPr>
          <p:cNvPr id="3584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377950"/>
            <a:ext cx="3613150" cy="468471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Coated with bitumen tape wrap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Soil resistivity 1 </a:t>
            </a:r>
            <a:r>
              <a:rPr lang="en-GB" dirty="0" err="1" smtClean="0">
                <a:latin typeface="Arial" charset="0"/>
                <a:cs typeface="Arial" charset="0"/>
              </a:rPr>
              <a:t>ohm.m</a:t>
            </a:r>
            <a:endParaRPr lang="en-GB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Pipeline part of CP Joint Scheme that already had some ac mitigation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65% wall thickness loss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Near diversion where ac mitigation was omitted</a:t>
            </a:r>
          </a:p>
        </p:txBody>
      </p:sp>
      <p:pic>
        <p:nvPicPr>
          <p:cNvPr id="35845" name="8DDB71DF-FC64-489C-872F-68AD63A2A985" descr="8DDB71DF-FC64-489C-872F-68AD63A2A9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9816" y="636585"/>
            <a:ext cx="4009159" cy="300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9815" y="3740774"/>
            <a:ext cx="4009159" cy="300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92983" y="6373091"/>
            <a:ext cx="257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Back of the coating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8135937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2 – Refined Product Pipeline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Arial" charset="0"/>
              </a:rPr>
              <a:t>Monitoring Data</a:t>
            </a:r>
            <a:endParaRPr lang="en-GB" dirty="0"/>
          </a:p>
        </p:txBody>
      </p:sp>
      <p:sp>
        <p:nvSpPr>
          <p:cNvPr id="36868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73038" y="1377950"/>
            <a:ext cx="8126412" cy="468471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Good CP potential. AC volts started to be monitored in 2009, 1-6V</a:t>
            </a:r>
            <a:r>
              <a:rPr lang="en-GB" baseline="-25000" smtClean="0">
                <a:latin typeface="Arial" charset="0"/>
                <a:cs typeface="Arial" charset="0"/>
              </a:rPr>
              <a:t>ac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1274619" y="1690255"/>
          <a:ext cx="7944508" cy="477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Case Study 2 – Refined Product Pipeline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Pipeline Power Line Configuration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2706" name="Picture 2" descr="D:\All Data\Temp\Temporary Internet Files\Content.Outlook\PHBNDQIC\Pipeline and Power Line Rou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018" y="1620838"/>
            <a:ext cx="7924800" cy="4403176"/>
          </a:xfrm>
          <a:prstGeom prst="rect">
            <a:avLst/>
          </a:prstGeom>
          <a:noFill/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033713" y="1630658"/>
            <a:ext cx="202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400kV Power line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5056188" y="1814808"/>
            <a:ext cx="471925" cy="2358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267995" y="2904556"/>
            <a:ext cx="788193" cy="6149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336257" y="3519488"/>
            <a:ext cx="14398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AC Corrosion Defect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33488" y="2881898"/>
            <a:ext cx="331787" cy="8731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844550" y="253466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Pipeline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168275" y="1930400"/>
            <a:ext cx="5322888" cy="1016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en-GB" smtClean="0">
                <a:latin typeface="Arial" charset="0"/>
                <a:cs typeface="Arial" charset="0"/>
              </a:rPr>
              <a:t>AC Corrosion - an Update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>by David Eyre</a:t>
            </a:r>
            <a:br>
              <a:rPr lang="en-GB" smtClean="0">
                <a:latin typeface="Arial" charset="0"/>
                <a:cs typeface="Arial" charset="0"/>
              </a:rPr>
            </a:br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8135937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2 – Refined Product Pipeline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Monitoring Data May to August 2015</a:t>
            </a:r>
            <a:endParaRPr lang="en-GB" dirty="0"/>
          </a:p>
        </p:txBody>
      </p:sp>
      <p:sp>
        <p:nvSpPr>
          <p:cNvPr id="38916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73037" y="3338945"/>
            <a:ext cx="8631969" cy="25304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First ER probe corroded in 4 months Dec – Mar.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DC potential reduced to -1.1 ON in May → corrosion rate reduced to 21</a:t>
            </a:r>
            <a:r>
              <a:rPr lang="el-GR" dirty="0" smtClean="0">
                <a:latin typeface="Arial" charset="0"/>
                <a:cs typeface="Arial" charset="0"/>
              </a:rPr>
              <a:t> μ</a:t>
            </a:r>
            <a:r>
              <a:rPr lang="en-GB" dirty="0" smtClean="0">
                <a:latin typeface="Arial" charset="0"/>
                <a:cs typeface="Arial" charset="0"/>
              </a:rPr>
              <a:t>m/yr.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Data complicated by drying out of probe - deeper burial required.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Zinc ribbon mitigation installed start of September discharging 60A ac.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AC current density now  typically 20-40A/m</a:t>
            </a:r>
            <a:r>
              <a:rPr lang="en-GB" baseline="30000" dirty="0" smtClean="0">
                <a:latin typeface="Arial" charset="0"/>
                <a:cs typeface="Arial" charset="0"/>
              </a:rPr>
              <a:t>2.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Area affected by tidal level which impacts dc and ac. AC current densities peak at 70A/m</a:t>
            </a:r>
            <a:r>
              <a:rPr lang="en-GB" baseline="30000" dirty="0" smtClean="0">
                <a:latin typeface="Arial" charset="0"/>
                <a:cs typeface="Arial" charset="0"/>
              </a:rPr>
              <a:t>2.</a:t>
            </a: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1350" y="1362075"/>
          <a:ext cx="816365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50"/>
                <a:gridCol w="942109"/>
                <a:gridCol w="1177636"/>
                <a:gridCol w="1025236"/>
                <a:gridCol w="1011382"/>
                <a:gridCol w="651164"/>
                <a:gridCol w="232078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r>
                        <a:rPr lang="en-GB" baseline="-25000" dirty="0" smtClean="0"/>
                        <a:t>dc</a:t>
                      </a:r>
                      <a:r>
                        <a:rPr lang="en-GB" dirty="0" smtClean="0"/>
                        <a:t> 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r>
                        <a:rPr lang="en-GB" baseline="-25000" dirty="0" smtClean="0"/>
                        <a:t>dc</a:t>
                      </a:r>
                      <a:r>
                        <a:rPr lang="en-GB" baseline="0" dirty="0" smtClean="0"/>
                        <a:t> OFF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</a:t>
                      </a:r>
                      <a:r>
                        <a:rPr lang="en-GB" baseline="-25000" dirty="0" smtClean="0"/>
                        <a:t>dc</a:t>
                      </a:r>
                      <a:r>
                        <a:rPr lang="en-GB" baseline="0" dirty="0" smtClean="0"/>
                        <a:t>A/m</a:t>
                      </a:r>
                      <a:r>
                        <a:rPr lang="en-GB" baseline="30000" dirty="0" smtClean="0"/>
                        <a:t>2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J</a:t>
                      </a:r>
                      <a:r>
                        <a:rPr lang="en-GB" baseline="-25000" dirty="0" err="1" smtClean="0"/>
                        <a:t>ac</a:t>
                      </a:r>
                      <a:r>
                        <a:rPr lang="en-GB" baseline="0" dirty="0" err="1" smtClean="0"/>
                        <a:t>A</a:t>
                      </a:r>
                      <a:r>
                        <a:rPr lang="en-GB" baseline="0" dirty="0" smtClean="0"/>
                        <a:t>/m</a:t>
                      </a:r>
                      <a:r>
                        <a:rPr lang="en-GB" baseline="30000" dirty="0" smtClean="0"/>
                        <a:t>2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Uac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Corrosion 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-1.009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-0.963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-0.044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r>
                        <a:rPr lang="el-GR" dirty="0" smtClean="0"/>
                        <a:t>μ</a:t>
                      </a:r>
                      <a:r>
                        <a:rPr lang="en-GB" dirty="0" smtClean="0"/>
                        <a:t>m/yr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-1.277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-1.167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-6.973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Average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-1.127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-1.055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-1.814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6983412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3: Gas Pipeline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0964" name="Text Placeholder 3"/>
          <p:cNvSpPr>
            <a:spLocks noGrp="1"/>
          </p:cNvSpPr>
          <p:nvPr>
            <p:ph type="body" sz="quarter" idx="16"/>
          </p:nvPr>
        </p:nvSpPr>
        <p:spPr bwMode="auto">
          <a:xfrm>
            <a:off x="3819526" y="5467350"/>
            <a:ext cx="4406900" cy="2365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Pat Lydon</a:t>
            </a:r>
          </a:p>
        </p:txBody>
      </p:sp>
      <p:sp>
        <p:nvSpPr>
          <p:cNvPr id="40965" name="Text Placeholder 4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362075"/>
            <a:ext cx="4260850" cy="47005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Gas Pipeline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CP Potentials -1.3V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Soil resistivity 8 Ohm m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AC Volts (</a:t>
            </a:r>
            <a:r>
              <a:rPr lang="en-GB" dirty="0" err="1" smtClean="0">
                <a:latin typeface="Arial" charset="0"/>
                <a:cs typeface="Arial" charset="0"/>
              </a:rPr>
              <a:t>Uac</a:t>
            </a:r>
            <a:r>
              <a:rPr lang="en-GB" dirty="0" smtClean="0">
                <a:latin typeface="Arial" charset="0"/>
                <a:cs typeface="Arial" charset="0"/>
              </a:rPr>
              <a:t>) ~ 3 to 4V </a:t>
            </a:r>
            <a:r>
              <a:rPr lang="en-GB" dirty="0" err="1" smtClean="0">
                <a:latin typeface="Arial" charset="0"/>
                <a:cs typeface="Arial" charset="0"/>
              </a:rPr>
              <a:t>rms</a:t>
            </a: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AC Current density (</a:t>
            </a:r>
            <a:r>
              <a:rPr lang="en-GB" dirty="0" err="1" smtClean="0">
                <a:latin typeface="Arial" charset="0"/>
                <a:cs typeface="Arial" charset="0"/>
              </a:rPr>
              <a:t>Jac</a:t>
            </a:r>
            <a:r>
              <a:rPr lang="en-GB" dirty="0" smtClean="0">
                <a:latin typeface="Arial" charset="0"/>
                <a:cs typeface="Arial" charset="0"/>
              </a:rPr>
              <a:t>) ~200 to 500A/m</a:t>
            </a:r>
            <a:r>
              <a:rPr lang="en-GB" baseline="30000" dirty="0" smtClean="0">
                <a:latin typeface="Arial" charset="0"/>
                <a:cs typeface="Arial" charset="0"/>
              </a:rPr>
              <a:t>2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8" name="Picture 5" descr="Rasita 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43413" y="1362075"/>
            <a:ext cx="3783013" cy="4105275"/>
          </a:xfrm>
          <a:prstGeom prst="rect">
            <a:avLst/>
          </a:prstGeom>
          <a:noFill/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34963" y="1004888"/>
            <a:ext cx="8788400" cy="357187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 Corrosion c2002 – Salt marsh/reed beds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8135937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Case Study 3: Gas Pipeline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Pipeline / Power Lines Configuration</a:t>
            </a:r>
            <a:endParaRPr lang="en-GB" dirty="0"/>
          </a:p>
        </p:txBody>
      </p:sp>
      <p:pic>
        <p:nvPicPr>
          <p:cNvPr id="41989" name="Picture 2" descr="561-aerp2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943"/>
            <a:ext cx="8970963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132619" y="1599653"/>
            <a:ext cx="609600" cy="963439"/>
          </a:xfrm>
          <a:prstGeom prst="rect">
            <a:avLst/>
          </a:prstGeom>
          <a:solidFill>
            <a:srgbClr val="001A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496291" y="3020291"/>
            <a:ext cx="180109" cy="193964"/>
          </a:xfrm>
          <a:prstGeom prst="ellipse">
            <a:avLst/>
          </a:prstGeom>
          <a:noFill/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555673" y="2978727"/>
            <a:ext cx="180109" cy="193964"/>
          </a:xfrm>
          <a:prstGeom prst="ellipse">
            <a:avLst/>
          </a:prstGeom>
          <a:noFill/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06436" y="321425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AC Corrosion</a:t>
            </a:r>
          </a:p>
        </p:txBody>
      </p:sp>
      <p:cxnSp>
        <p:nvCxnSpPr>
          <p:cNvPr id="12" name="Straight Arrow Connector 11"/>
          <p:cNvCxnSpPr>
            <a:stCxn id="10" idx="1"/>
            <a:endCxn id="7" idx="6"/>
          </p:cNvCxnSpPr>
          <p:nvPr/>
        </p:nvCxnSpPr>
        <p:spPr>
          <a:xfrm flipH="1" flipV="1">
            <a:off x="1676400" y="3117273"/>
            <a:ext cx="1330036" cy="2816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99709" y="3144983"/>
            <a:ext cx="955964" cy="2539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6983412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</a:rPr>
              <a:t>Monitoring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Limitations - Coupons and probes only show what is happening to the coupon or probe.  The risk to the pipeline can be inferred from these data </a:t>
            </a:r>
            <a:r>
              <a:rPr lang="en-GB" u="sng" dirty="0" smtClean="0"/>
              <a:t>if the data is reliable</a:t>
            </a:r>
            <a:endParaRPr lang="en-GB" u="sng" dirty="0"/>
          </a:p>
        </p:txBody>
      </p:sp>
      <p:sp>
        <p:nvSpPr>
          <p:cNvPr id="39941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73038" y="1362075"/>
            <a:ext cx="4260850" cy="44973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Surface area of coupons and ER probes may change with time if corrosion occurs and or scales form. Painted coupons almost certainly will. Plastic or epoxy encased are better.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Position of coupon/probe in relation to pipe is critical if soil strata varies – they can dry out.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If more </a:t>
            </a:r>
            <a:r>
              <a:rPr lang="en-GB" dirty="0" smtClean="0">
                <a:latin typeface="Arial" charset="0"/>
                <a:cs typeface="Arial" charset="0"/>
              </a:rPr>
              <a:t>than </a:t>
            </a:r>
            <a:r>
              <a:rPr lang="en-GB" dirty="0" smtClean="0">
                <a:latin typeface="Arial" charset="0"/>
                <a:cs typeface="Arial" charset="0"/>
              </a:rPr>
              <a:t>one coupon at a location then it has double the area – disconnect the other when taking a reading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IR free or remote potentials need to be considered.  See informative section of BS EN 15280 – 2013.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39942" name="Picture Placeholder 6"/>
          <p:cNvPicPr>
            <a:picLocks noGrp="1"/>
          </p:cNvPicPr>
          <p:nvPr>
            <p:ph type="pic" sz="quarter" idx="15"/>
          </p:nvPr>
        </p:nvPicPr>
        <p:blipFill>
          <a:blip r:embed="rId2"/>
          <a:srcRect l="16057" r="16057"/>
          <a:stretch>
            <a:fillRect/>
          </a:stretch>
        </p:blipFill>
        <p:spPr bwMode="auto">
          <a:xfrm>
            <a:off x="4572000" y="1898650"/>
            <a:ext cx="4398963" cy="41640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Up Arrow 7"/>
          <p:cNvSpPr/>
          <p:nvPr/>
        </p:nvSpPr>
        <p:spPr>
          <a:xfrm rot="20598665">
            <a:off x="5805488" y="2382838"/>
            <a:ext cx="568325" cy="1025525"/>
          </a:xfrm>
          <a:prstGeom prst="upArrow">
            <a:avLst/>
          </a:prstGeom>
          <a:solidFill>
            <a:srgbClr val="001A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Up Arrow 8"/>
          <p:cNvSpPr/>
          <p:nvPr/>
        </p:nvSpPr>
        <p:spPr>
          <a:xfrm rot="9709177">
            <a:off x="5476875" y="3546475"/>
            <a:ext cx="568325" cy="1025525"/>
          </a:xfrm>
          <a:prstGeom prst="upArrow">
            <a:avLst/>
          </a:prstGeom>
          <a:solidFill>
            <a:srgbClr val="001A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043488" y="3033713"/>
            <a:ext cx="2327275" cy="693737"/>
          </a:xfrm>
          <a:prstGeom prst="line">
            <a:avLst/>
          </a:prstGeom>
          <a:ln>
            <a:solidFill>
              <a:srgbClr val="001A2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6" name="TextBox 11"/>
          <p:cNvSpPr txBox="1">
            <a:spLocks noChangeArrowheads="1"/>
          </p:cNvSpPr>
          <p:nvPr/>
        </p:nvSpPr>
        <p:spPr bwMode="auto">
          <a:xfrm rot="-935069">
            <a:off x="6356350" y="2571750"/>
            <a:ext cx="1374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Drier</a:t>
            </a:r>
          </a:p>
        </p:txBody>
      </p:sp>
      <p:sp>
        <p:nvSpPr>
          <p:cNvPr id="39947" name="TextBox 12"/>
          <p:cNvSpPr txBox="1">
            <a:spLocks noChangeArrowheads="1"/>
          </p:cNvSpPr>
          <p:nvPr/>
        </p:nvSpPr>
        <p:spPr bwMode="auto">
          <a:xfrm rot="-935069">
            <a:off x="5972175" y="3449638"/>
            <a:ext cx="137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Wet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8135937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Concluding Thoughts</a:t>
            </a:r>
          </a:p>
        </p:txBody>
      </p:sp>
      <p:sp>
        <p:nvSpPr>
          <p:cNvPr id="43012" name="Text Placeholder 6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179657"/>
            <a:ext cx="8788400" cy="468471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AC corrosion can and does occur on poorly coated pipelines e.g.  coated with aged enamel or tape wrap coatings.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AC voltages by themselves, do not give a good indication of the risk of AC corrosion. Low resistivity + Power Lines = High Risk.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Understanding the risk should start with an assessment of the pipeline power line alignment followed by more detailed monitoring.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Understanding the limitations of the monitoring technique is crucial.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Using more than one monitoring method improves the reliability of the regime. Using more than one criteria is a sensible precaution.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AC corrosion can be controlled by adjusting the output of the CP system - active control. It may be the only option if the </a:t>
            </a:r>
            <a:r>
              <a:rPr lang="en-GB" dirty="0" err="1" smtClean="0">
                <a:latin typeface="Arial" charset="0"/>
                <a:cs typeface="Arial" charset="0"/>
              </a:rPr>
              <a:t>earthing</a:t>
            </a:r>
            <a:r>
              <a:rPr lang="en-GB" dirty="0" smtClean="0">
                <a:latin typeface="Arial" charset="0"/>
                <a:cs typeface="Arial" charset="0"/>
              </a:rPr>
              <a:t> option is restricted by space.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AC current densities can only be reduced using  ribbon </a:t>
            </a:r>
            <a:r>
              <a:rPr lang="en-GB" dirty="0" err="1" smtClean="0">
                <a:latin typeface="Arial" charset="0"/>
                <a:cs typeface="Arial" charset="0"/>
              </a:rPr>
              <a:t>earthing</a:t>
            </a:r>
            <a:r>
              <a:rPr lang="en-GB" dirty="0" smtClean="0">
                <a:latin typeface="Arial" charset="0"/>
                <a:cs typeface="Arial" charset="0"/>
              </a:rPr>
              <a:t> – passive control.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ER probes provide added confidence that the mitigation regime is effective.</a:t>
            </a: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182563" y="2170113"/>
            <a:ext cx="5322887" cy="1016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en-GB" dirty="0" smtClean="0">
                <a:latin typeface="Arial" charset="0"/>
                <a:cs typeface="Arial" charset="0"/>
              </a:rPr>
              <a:t>David Eyre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solidFill>
                  <a:srgbClr val="29C0D2"/>
                </a:solidFill>
                <a:latin typeface="Arial" charset="0"/>
                <a:cs typeface="Arial" charset="0"/>
              </a:rPr>
              <a:t>d</a:t>
            </a:r>
            <a:r>
              <a:rPr lang="en-GB" dirty="0" smtClean="0">
                <a:latin typeface="Arial" charset="0"/>
                <a:cs typeface="Arial" charset="0"/>
                <a:hlinkClick r:id="rId2"/>
              </a:rPr>
              <a:t>.eyre@penspen.com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+44 (0)208 334 2700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3025" y="336550"/>
            <a:ext cx="6165850" cy="9350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GB" dirty="0" smtClean="0">
                <a:latin typeface="Arial" charset="0"/>
                <a:cs typeface="Arial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6983412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latin typeface="Arial" charset="0"/>
              </a:rPr>
              <a:t>AC Corrosion Criteria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/>
              <a:t>DD CEN TS 15280 - 2006</a:t>
            </a:r>
            <a:endParaRPr lang="en-GB" b="1" dirty="0"/>
          </a:p>
        </p:txBody>
      </p:sp>
      <p:sp>
        <p:nvSpPr>
          <p:cNvPr id="23556" name="Conten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362075"/>
            <a:ext cx="4389437" cy="47005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b="1" dirty="0" smtClean="0">
                <a:latin typeface="Arial" charset="0"/>
                <a:cs typeface="Arial" charset="0"/>
              </a:rPr>
              <a:t>Current Density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&lt; 30 A/m</a:t>
            </a:r>
            <a:r>
              <a:rPr lang="en-GB" baseline="30000" dirty="0" smtClean="0">
                <a:latin typeface="Arial" charset="0"/>
                <a:cs typeface="Arial" charset="0"/>
              </a:rPr>
              <a:t>2</a:t>
            </a:r>
            <a:r>
              <a:rPr lang="en-GB" dirty="0" smtClean="0">
                <a:latin typeface="Arial" charset="0"/>
                <a:cs typeface="Arial" charset="0"/>
              </a:rPr>
              <a:t> no or low likelihood.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&gt; 30 &lt;100 A/m</a:t>
            </a:r>
            <a:r>
              <a:rPr lang="en-GB" baseline="30000" dirty="0" smtClean="0">
                <a:latin typeface="Arial" charset="0"/>
                <a:cs typeface="Arial" charset="0"/>
              </a:rPr>
              <a:t>2</a:t>
            </a:r>
            <a:r>
              <a:rPr lang="en-GB" dirty="0" smtClean="0">
                <a:latin typeface="Arial" charset="0"/>
                <a:cs typeface="Arial" charset="0"/>
              </a:rPr>
              <a:t> medium likelihood.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100 A/m</a:t>
            </a:r>
            <a:r>
              <a:rPr lang="en-GB" baseline="30000" dirty="0" smtClean="0">
                <a:latin typeface="Arial" charset="0"/>
                <a:cs typeface="Arial" charset="0"/>
              </a:rPr>
              <a:t>2</a:t>
            </a:r>
            <a:r>
              <a:rPr lang="en-GB" dirty="0" smtClean="0">
                <a:latin typeface="Arial" charset="0"/>
                <a:cs typeface="Arial" charset="0"/>
              </a:rPr>
              <a:t> very high likelihood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b="1" dirty="0" smtClean="0">
                <a:latin typeface="Arial" charset="0"/>
                <a:cs typeface="Arial" charset="0"/>
              </a:rPr>
              <a:t>Current Ratio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err="1" smtClean="0">
                <a:latin typeface="Arial" charset="0"/>
                <a:cs typeface="Arial" charset="0"/>
              </a:rPr>
              <a:t>Iac</a:t>
            </a:r>
            <a:r>
              <a:rPr lang="en-GB" dirty="0" smtClean="0">
                <a:latin typeface="Arial" charset="0"/>
                <a:cs typeface="Arial" charset="0"/>
              </a:rPr>
              <a:t>/</a:t>
            </a:r>
            <a:r>
              <a:rPr lang="en-GB" dirty="0" err="1" smtClean="0">
                <a:latin typeface="Arial" charset="0"/>
                <a:cs typeface="Arial" charset="0"/>
              </a:rPr>
              <a:t>Idc</a:t>
            </a:r>
            <a:r>
              <a:rPr lang="en-GB" dirty="0" smtClean="0">
                <a:latin typeface="Arial" charset="0"/>
                <a:cs typeface="Arial" charset="0"/>
              </a:rPr>
              <a:t>&lt;5  AC corrosion likelihood is low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err="1" smtClean="0">
                <a:latin typeface="Arial" charset="0"/>
                <a:cs typeface="Arial" charset="0"/>
              </a:rPr>
              <a:t>Iac</a:t>
            </a:r>
            <a:r>
              <a:rPr lang="en-GB" dirty="0" smtClean="0">
                <a:latin typeface="Arial" charset="0"/>
                <a:cs typeface="Arial" charset="0"/>
              </a:rPr>
              <a:t>/</a:t>
            </a:r>
            <a:r>
              <a:rPr lang="en-GB" dirty="0" err="1" smtClean="0">
                <a:latin typeface="Arial" charset="0"/>
                <a:cs typeface="Arial" charset="0"/>
              </a:rPr>
              <a:t>Idc</a:t>
            </a:r>
            <a:r>
              <a:rPr lang="en-GB" dirty="0" smtClean="0">
                <a:latin typeface="Arial" charset="0"/>
                <a:cs typeface="Arial" charset="0"/>
              </a:rPr>
              <a:t> between 5 and 10 AC corrosion likelihood can exist further investigation necessary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err="1" smtClean="0">
                <a:latin typeface="Arial" charset="0"/>
                <a:cs typeface="Arial" charset="0"/>
              </a:rPr>
              <a:t>Iac</a:t>
            </a:r>
            <a:r>
              <a:rPr lang="en-GB" dirty="0" smtClean="0">
                <a:latin typeface="Arial" charset="0"/>
                <a:cs typeface="Arial" charset="0"/>
              </a:rPr>
              <a:t>/</a:t>
            </a:r>
            <a:r>
              <a:rPr lang="en-GB" dirty="0" err="1" smtClean="0">
                <a:latin typeface="Arial" charset="0"/>
                <a:cs typeface="Arial" charset="0"/>
              </a:rPr>
              <a:t>Idc</a:t>
            </a:r>
            <a:r>
              <a:rPr lang="en-GB" dirty="0" smtClean="0">
                <a:latin typeface="Arial" charset="0"/>
                <a:cs typeface="Arial" charset="0"/>
              </a:rPr>
              <a:t>&gt;10 AC corrosion likelihood is high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b="1" dirty="0" smtClean="0">
                <a:latin typeface="Arial" charset="0"/>
                <a:cs typeface="Arial" charset="0"/>
              </a:rPr>
              <a:t>AC Voltage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Pipeline AC voltage should not exceed at any time:</a:t>
            </a:r>
          </a:p>
          <a:p>
            <a:pPr lvl="1">
              <a:buFont typeface="Arial" charset="0"/>
              <a:buChar char="•"/>
            </a:pPr>
            <a:r>
              <a:rPr lang="en-GB" sz="1600" dirty="0" smtClean="0">
                <a:latin typeface="Arial" charset="0"/>
                <a:cs typeface="Arial" charset="0"/>
              </a:rPr>
              <a:t>10V over the entire pipeline</a:t>
            </a:r>
          </a:p>
          <a:p>
            <a:pPr lvl="1">
              <a:buFont typeface="Arial" charset="0"/>
              <a:buChar char="•"/>
            </a:pPr>
            <a:r>
              <a:rPr lang="en-GB" sz="1600" dirty="0" smtClean="0">
                <a:latin typeface="Arial" charset="0"/>
                <a:cs typeface="Arial" charset="0"/>
              </a:rPr>
              <a:t>4 V where the soil resistivity is less than 25 Ohm m (2,500 Ohm.c</a:t>
            </a:r>
            <a:r>
              <a:rPr lang="en-GB" dirty="0" smtClean="0">
                <a:latin typeface="Arial" charset="0"/>
                <a:cs typeface="Arial" charset="0"/>
              </a:rPr>
              <a:t>m)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4571999" y="1004888"/>
            <a:ext cx="4572001" cy="357187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BS EN 15280 </a:t>
            </a:r>
            <a:r>
              <a:rPr lang="en-GB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– 2013 / BS ISO 18086-2015</a:t>
            </a:r>
            <a:endParaRPr lang="en-GB" b="1" dirty="0">
              <a:solidFill>
                <a:schemeClr val="accent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558" name="Content Placeholder 5"/>
          <p:cNvSpPr txBox="1">
            <a:spLocks/>
          </p:cNvSpPr>
          <p:nvPr/>
        </p:nvSpPr>
        <p:spPr bwMode="auto">
          <a:xfrm>
            <a:off x="4711700" y="1362075"/>
            <a:ext cx="425926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29C0D2"/>
              </a:buClr>
              <a:buSzPct val="95000"/>
            </a:pPr>
            <a:r>
              <a:rPr lang="en-GB" dirty="0">
                <a:solidFill>
                  <a:srgbClr val="004553"/>
                </a:solidFill>
              </a:rPr>
              <a:t>AC voltage &lt;15V </a:t>
            </a:r>
            <a:r>
              <a:rPr lang="en-GB" dirty="0" err="1">
                <a:solidFill>
                  <a:srgbClr val="004553"/>
                </a:solidFill>
              </a:rPr>
              <a:t>rms</a:t>
            </a:r>
            <a:r>
              <a:rPr lang="en-GB" dirty="0">
                <a:solidFill>
                  <a:srgbClr val="004553"/>
                </a:solidFill>
              </a:rPr>
              <a:t> average</a:t>
            </a:r>
          </a:p>
          <a:p>
            <a:pPr>
              <a:buClr>
                <a:srgbClr val="29C0D2"/>
              </a:buClr>
              <a:buSzPct val="95000"/>
            </a:pPr>
            <a:endParaRPr lang="en-GB" dirty="0">
              <a:solidFill>
                <a:srgbClr val="004553"/>
              </a:solidFill>
            </a:endParaRPr>
          </a:p>
          <a:p>
            <a:pPr>
              <a:buClr>
                <a:srgbClr val="29C0D2"/>
              </a:buClr>
              <a:buSzPct val="95000"/>
            </a:pPr>
            <a:r>
              <a:rPr lang="en-GB" b="1" dirty="0">
                <a:solidFill>
                  <a:srgbClr val="004553"/>
                </a:solidFill>
              </a:rPr>
              <a:t>and</a:t>
            </a:r>
          </a:p>
          <a:p>
            <a:pPr>
              <a:buClr>
                <a:srgbClr val="29C0D2"/>
              </a:buClr>
              <a:buSzPct val="95000"/>
            </a:pPr>
            <a:endParaRPr lang="en-GB" b="1" dirty="0">
              <a:solidFill>
                <a:srgbClr val="004553"/>
              </a:solidFill>
            </a:endParaRPr>
          </a:p>
          <a:p>
            <a:pPr>
              <a:buClr>
                <a:srgbClr val="29C0D2"/>
              </a:buClr>
              <a:buSzPct val="95000"/>
              <a:buFont typeface="Arial" charset="0"/>
              <a:buChar char="•"/>
            </a:pPr>
            <a:r>
              <a:rPr lang="en-GB" dirty="0">
                <a:solidFill>
                  <a:srgbClr val="004553"/>
                </a:solidFill>
              </a:rPr>
              <a:t>AC current density &lt; 30A/m</a:t>
            </a:r>
            <a:r>
              <a:rPr lang="en-GB" baseline="30000" dirty="0">
                <a:solidFill>
                  <a:srgbClr val="004553"/>
                </a:solidFill>
              </a:rPr>
              <a:t>2</a:t>
            </a:r>
            <a:r>
              <a:rPr lang="en-GB" dirty="0">
                <a:solidFill>
                  <a:srgbClr val="004553"/>
                </a:solidFill>
              </a:rPr>
              <a:t> on a 1cm</a:t>
            </a:r>
            <a:r>
              <a:rPr lang="en-GB" baseline="30000" dirty="0">
                <a:solidFill>
                  <a:srgbClr val="004553"/>
                </a:solidFill>
              </a:rPr>
              <a:t>2</a:t>
            </a:r>
            <a:r>
              <a:rPr lang="en-GB" dirty="0">
                <a:solidFill>
                  <a:srgbClr val="004553"/>
                </a:solidFill>
              </a:rPr>
              <a:t> coupon</a:t>
            </a:r>
          </a:p>
          <a:p>
            <a:pPr>
              <a:buClr>
                <a:srgbClr val="29C0D2"/>
              </a:buClr>
              <a:buSzPct val="95000"/>
            </a:pPr>
            <a:endParaRPr lang="en-GB" dirty="0">
              <a:solidFill>
                <a:srgbClr val="004553"/>
              </a:solidFill>
            </a:endParaRPr>
          </a:p>
          <a:p>
            <a:pPr>
              <a:buClr>
                <a:srgbClr val="29C0D2"/>
              </a:buClr>
              <a:buSzPct val="95000"/>
            </a:pPr>
            <a:r>
              <a:rPr lang="en-GB" b="1" dirty="0">
                <a:solidFill>
                  <a:srgbClr val="004553"/>
                </a:solidFill>
              </a:rPr>
              <a:t>or</a:t>
            </a:r>
          </a:p>
          <a:p>
            <a:pPr>
              <a:buClr>
                <a:srgbClr val="29C0D2"/>
              </a:buClr>
              <a:buFont typeface="Arial" charset="0"/>
              <a:buChar char="•"/>
            </a:pPr>
            <a:r>
              <a:rPr lang="en-GB" dirty="0">
                <a:solidFill>
                  <a:srgbClr val="004553"/>
                </a:solidFill>
              </a:rPr>
              <a:t>Average DC current density &lt;1A/m</a:t>
            </a:r>
            <a:r>
              <a:rPr lang="en-GB" baseline="30000" dirty="0">
                <a:solidFill>
                  <a:srgbClr val="004553"/>
                </a:solidFill>
              </a:rPr>
              <a:t>2</a:t>
            </a:r>
            <a:r>
              <a:rPr lang="en-GB" dirty="0">
                <a:solidFill>
                  <a:srgbClr val="004553"/>
                </a:solidFill>
              </a:rPr>
              <a:t> if AC current density is &gt; 30</a:t>
            </a:r>
            <a:r>
              <a:rPr lang="en-GB" dirty="0"/>
              <a:t> A/m</a:t>
            </a:r>
            <a:r>
              <a:rPr lang="en-GB" baseline="30000" dirty="0"/>
              <a:t>2</a:t>
            </a:r>
            <a:r>
              <a:rPr lang="en-GB" dirty="0"/>
              <a:t> </a:t>
            </a:r>
          </a:p>
          <a:p>
            <a:pPr>
              <a:buClr>
                <a:srgbClr val="29C0D2"/>
              </a:buClr>
              <a:buFont typeface="Arial" charset="0"/>
              <a:buChar char="•"/>
            </a:pPr>
            <a:endParaRPr lang="en-GB" dirty="0">
              <a:solidFill>
                <a:srgbClr val="004553"/>
              </a:solidFill>
            </a:endParaRPr>
          </a:p>
          <a:p>
            <a:pPr>
              <a:buClr>
                <a:srgbClr val="29C0D2"/>
              </a:buClr>
            </a:pPr>
            <a:r>
              <a:rPr lang="en-GB" b="1" dirty="0">
                <a:solidFill>
                  <a:srgbClr val="004553"/>
                </a:solidFill>
              </a:rPr>
              <a:t>or</a:t>
            </a:r>
          </a:p>
          <a:p>
            <a:pPr>
              <a:buClr>
                <a:srgbClr val="29C0D2"/>
              </a:buClr>
              <a:buFont typeface="Arial" charset="0"/>
              <a:buChar char="•"/>
            </a:pPr>
            <a:r>
              <a:rPr lang="en-GB" dirty="0">
                <a:solidFill>
                  <a:srgbClr val="004553"/>
                </a:solidFill>
              </a:rPr>
              <a:t>Maintaining ratio of AC/DC current density &lt;5 and preferably &lt;3 over representative 24hr period</a:t>
            </a:r>
          </a:p>
          <a:p>
            <a:pPr>
              <a:buClr>
                <a:srgbClr val="29C0D2"/>
              </a:buClr>
              <a:buFont typeface="Arial" charset="0"/>
              <a:buChar char="•"/>
            </a:pPr>
            <a:endParaRPr lang="en-GB" dirty="0">
              <a:solidFill>
                <a:srgbClr val="004553"/>
              </a:solidFill>
            </a:endParaRPr>
          </a:p>
          <a:p>
            <a:pPr>
              <a:buClr>
                <a:srgbClr val="29C0D2"/>
              </a:buClr>
            </a:pPr>
            <a:endParaRPr lang="en-GB" dirty="0">
              <a:solidFill>
                <a:srgbClr val="004553"/>
              </a:solidFill>
            </a:endParaRPr>
          </a:p>
          <a:p>
            <a:pPr>
              <a:buClr>
                <a:srgbClr val="29C0D2"/>
              </a:buClr>
              <a:buSzPct val="95000"/>
            </a:pPr>
            <a:endParaRPr lang="en-GB" dirty="0">
              <a:solidFill>
                <a:srgbClr val="0045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8135937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</a:rPr>
              <a:t>Key differences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Differences between DD/CEN/TS 15280 and BS EN 15280/BS ISO 18086</a:t>
            </a:r>
            <a:endParaRPr lang="en-GB" dirty="0"/>
          </a:p>
        </p:txBody>
      </p:sp>
      <p:sp>
        <p:nvSpPr>
          <p:cNvPr id="24580" name="Text Placeholder 6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377950"/>
            <a:ext cx="7270750" cy="468471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Voltage criteria for different soil resistivity removed, maximum AC value of 15V </a:t>
            </a:r>
            <a:r>
              <a:rPr lang="en-GB" dirty="0" err="1" smtClean="0">
                <a:latin typeface="Arial" charset="0"/>
                <a:cs typeface="Arial" charset="0"/>
              </a:rPr>
              <a:t>rms</a:t>
            </a:r>
            <a:r>
              <a:rPr lang="en-GB" dirty="0" smtClean="0">
                <a:latin typeface="Arial" charset="0"/>
                <a:cs typeface="Arial" charset="0"/>
              </a:rPr>
              <a:t> stated.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Regions of uncertainty removed.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Recognition that more than one criterion might be required and clearer guidance on how to apply them.</a:t>
            </a: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GB" b="1" dirty="0" smtClean="0">
                <a:latin typeface="Arial" charset="0"/>
                <a:cs typeface="Arial" charset="0"/>
              </a:rPr>
              <a:t>Soil Resistivity</a:t>
            </a:r>
          </a:p>
          <a:p>
            <a:pPr>
              <a:buFont typeface="Arial" charset="0"/>
              <a:buNone/>
            </a:pPr>
            <a:r>
              <a:rPr lang="en-GB" dirty="0" smtClean="0">
                <a:latin typeface="Arial" charset="0"/>
                <a:cs typeface="Arial" charset="0"/>
              </a:rPr>
              <a:t>BS EN 15280 also states that: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Below 25 </a:t>
            </a:r>
            <a:r>
              <a:rPr lang="el-GR" dirty="0" smtClean="0">
                <a:latin typeface="Arial" charset="0"/>
                <a:cs typeface="Arial" charset="0"/>
              </a:rPr>
              <a:t>Ω</a:t>
            </a:r>
            <a:r>
              <a:rPr lang="en-GB" dirty="0" smtClean="0">
                <a:latin typeface="Arial" charset="0"/>
                <a:cs typeface="Arial" charset="0"/>
              </a:rPr>
              <a:t>.m : very high risk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Between 25 and 100</a:t>
            </a:r>
            <a:r>
              <a:rPr lang="el-GR" dirty="0" smtClean="0">
                <a:latin typeface="Arial" charset="0"/>
                <a:cs typeface="Arial" charset="0"/>
              </a:rPr>
              <a:t> Ω</a:t>
            </a:r>
            <a:r>
              <a:rPr lang="en-GB" dirty="0" smtClean="0">
                <a:latin typeface="Arial" charset="0"/>
                <a:cs typeface="Arial" charset="0"/>
              </a:rPr>
              <a:t>.m : high risk,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Between 100 and 300 </a:t>
            </a:r>
            <a:r>
              <a:rPr lang="el-GR" dirty="0" smtClean="0">
                <a:latin typeface="Arial" charset="0"/>
                <a:cs typeface="Arial" charset="0"/>
              </a:rPr>
              <a:t>Ω</a:t>
            </a:r>
            <a:r>
              <a:rPr lang="en-GB" dirty="0" smtClean="0">
                <a:latin typeface="Arial" charset="0"/>
                <a:cs typeface="Arial" charset="0"/>
              </a:rPr>
              <a:t>.m : medium risk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Above 300 </a:t>
            </a:r>
            <a:r>
              <a:rPr lang="el-GR" dirty="0" smtClean="0">
                <a:latin typeface="Arial" charset="0"/>
                <a:cs typeface="Arial" charset="0"/>
              </a:rPr>
              <a:t>Ω</a:t>
            </a:r>
            <a:r>
              <a:rPr lang="en-GB" dirty="0" smtClean="0">
                <a:latin typeface="Arial" charset="0"/>
                <a:cs typeface="Arial" charset="0"/>
              </a:rPr>
              <a:t>.m low risk</a:t>
            </a:r>
          </a:p>
          <a:p>
            <a:pPr>
              <a:buFont typeface="Arial" charset="0"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334000" y="3727028"/>
            <a:ext cx="636588" cy="18700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970588" y="4045683"/>
            <a:ext cx="31734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4553"/>
                </a:solidFill>
              </a:rPr>
              <a:t>Very important</a:t>
            </a:r>
            <a:r>
              <a:rPr lang="en-GB" dirty="0">
                <a:solidFill>
                  <a:srgbClr val="004553"/>
                </a:solidFill>
              </a:rPr>
              <a:t>:</a:t>
            </a:r>
          </a:p>
          <a:p>
            <a:r>
              <a:rPr lang="en-GB" dirty="0">
                <a:solidFill>
                  <a:srgbClr val="004553"/>
                </a:solidFill>
              </a:rPr>
              <a:t>Most incidences of AC corrosion in the UK have been in low resistivity </a:t>
            </a:r>
            <a:r>
              <a:rPr lang="en-GB" dirty="0" smtClean="0">
                <a:solidFill>
                  <a:srgbClr val="004553"/>
                </a:solidFill>
              </a:rPr>
              <a:t> wet soils</a:t>
            </a:r>
            <a:endParaRPr lang="en-GB" dirty="0">
              <a:solidFill>
                <a:srgbClr val="0045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1362075"/>
            <a:ext cx="610552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6983412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BS EN 15280 / BS ISO 18086 criteria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Graphical Presentation of Criteria</a:t>
            </a:r>
            <a:endParaRPr lang="en-GB" dirty="0"/>
          </a:p>
        </p:txBody>
      </p:sp>
      <p:sp>
        <p:nvSpPr>
          <p:cNvPr id="25605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2230438"/>
            <a:ext cx="3794125" cy="38322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AC corrosion is the result of a complex interaction between the ac and the cathodic protection: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The anodic half cycle creates a passive film which is converted into a non passive film by cathodic reduction during the cathodic half cycle . Corrosion therefore proceeds instead of slowing down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 It follows that AC corrosion can be controlled at high or low CP current densities.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5607" name="Text Placeholder 10"/>
          <p:cNvSpPr>
            <a:spLocks noGrp="1"/>
          </p:cNvSpPr>
          <p:nvPr>
            <p:ph type="body" sz="quarter" idx="16"/>
          </p:nvPr>
        </p:nvSpPr>
        <p:spPr bwMode="auto">
          <a:xfrm>
            <a:off x="4564063" y="6383338"/>
            <a:ext cx="4406900" cy="2349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From BS EN 15280-2013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 Corrosion Mechanism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Graphical Representation of the Process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BS EN 15280</a:t>
            </a:r>
            <a:endParaRPr lang="en-GB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471613"/>
            <a:ext cx="82200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6983412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Published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Measured Corrosion Rates Compared to Criteria</a:t>
            </a:r>
            <a:endParaRPr lang="en-GB" dirty="0"/>
          </a:p>
        </p:txBody>
      </p:sp>
      <p:sp>
        <p:nvSpPr>
          <p:cNvPr id="26628" name="Text Placeholder 3"/>
          <p:cNvSpPr>
            <a:spLocks noGrp="1"/>
          </p:cNvSpPr>
          <p:nvPr>
            <p:ph type="body" sz="quarter" idx="16"/>
          </p:nvPr>
        </p:nvSpPr>
        <p:spPr bwMode="auto">
          <a:xfrm>
            <a:off x="4572000" y="6062663"/>
            <a:ext cx="4406900" cy="2365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Nielson LV, AC influenced Corrosion in Pipelines: Cost Effective Assessments</a:t>
            </a:r>
          </a:p>
        </p:txBody>
      </p:sp>
      <p:sp>
        <p:nvSpPr>
          <p:cNvPr id="26629" name="Text Placeholder 4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362075"/>
            <a:ext cx="3544887" cy="47005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 Generally good agreement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 Some high corrosion rates in the “safe areas”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26630" name="Picture Placeholder 8"/>
          <p:cNvPicPr>
            <a:picLocks noGrp="1"/>
          </p:cNvPicPr>
          <p:nvPr>
            <p:ph type="pic" sz="quarter" idx="15"/>
          </p:nvPr>
        </p:nvPicPr>
        <p:blipFill>
          <a:blip r:embed="rId2"/>
          <a:srcRect l="4494" r="4494"/>
          <a:stretch>
            <a:fillRect/>
          </a:stretch>
        </p:blipFill>
        <p:spPr bwMode="auto">
          <a:xfrm>
            <a:off x="3727450" y="1362075"/>
            <a:ext cx="5243513" cy="470058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8528050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BS EN 15280 /BS ISO 18086 Informative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Alternative Criteria Based on Voltage</a:t>
            </a:r>
            <a:endParaRPr lang="en-GB" dirty="0"/>
          </a:p>
        </p:txBody>
      </p:sp>
      <p:sp>
        <p:nvSpPr>
          <p:cNvPr id="27652" name="Text Placeholder 10"/>
          <p:cNvSpPr>
            <a:spLocks noGrp="1"/>
          </p:cNvSpPr>
          <p:nvPr>
            <p:ph type="body" sz="quarter" idx="16"/>
          </p:nvPr>
        </p:nvSpPr>
        <p:spPr bwMode="auto">
          <a:xfrm>
            <a:off x="4572000" y="6062663"/>
            <a:ext cx="4406900" cy="2365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From BS EN 15280-2013</a:t>
            </a:r>
          </a:p>
        </p:txBody>
      </p:sp>
      <p:sp>
        <p:nvSpPr>
          <p:cNvPr id="27653" name="Text Placeholder 7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362075"/>
            <a:ext cx="3017837" cy="47005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Current density is related to potential so it follows that voltage criteria can be used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Informative only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Note :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1)  CP Potential is ON potential and the standard recommends remote potentials are used.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2) AC corrosion can occur at very low AC voltages in low resistivity soil</a:t>
            </a:r>
          </a:p>
        </p:txBody>
      </p:sp>
      <p:pic>
        <p:nvPicPr>
          <p:cNvPr id="27654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/>
          <a:srcRect l="1698" r="1698"/>
          <a:stretch>
            <a:fillRect/>
          </a:stretch>
        </p:blipFill>
        <p:spPr bwMode="auto">
          <a:xfrm>
            <a:off x="3200400" y="1362075"/>
            <a:ext cx="5770563" cy="470058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173038" y="206375"/>
            <a:ext cx="6983412" cy="7985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Published 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563" y="1004888"/>
            <a:ext cx="8788400" cy="357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Based on laboratory and field tests</a:t>
            </a:r>
            <a:endParaRPr lang="en-GB" dirty="0"/>
          </a:p>
        </p:txBody>
      </p:sp>
      <p:sp>
        <p:nvSpPr>
          <p:cNvPr id="28676" name="Text Placeholder 3"/>
          <p:cNvSpPr>
            <a:spLocks noGrp="1"/>
          </p:cNvSpPr>
          <p:nvPr>
            <p:ph type="body" sz="quarter" idx="16"/>
          </p:nvPr>
        </p:nvSpPr>
        <p:spPr bwMode="auto">
          <a:xfrm>
            <a:off x="4572000" y="5965825"/>
            <a:ext cx="4406900" cy="2365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2  Nielson LV, AC influenced Corrosion in Pipelines: Cost Effective Assessments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28677" name="Picture Placeholder 6"/>
          <p:cNvPicPr>
            <a:picLocks noGrp="1"/>
          </p:cNvPicPr>
          <p:nvPr>
            <p:ph type="pic" sz="quarter" idx="15"/>
          </p:nvPr>
        </p:nvPicPr>
        <p:blipFill>
          <a:blip r:embed="rId2"/>
          <a:srcRect l="5673" r="5673"/>
          <a:stretch>
            <a:fillRect/>
          </a:stretch>
        </p:blipFill>
        <p:spPr bwMode="auto">
          <a:xfrm>
            <a:off x="4973782" y="2195513"/>
            <a:ext cx="3997181" cy="3692525"/>
          </a:xfrm>
          <a:noFill/>
          <a:ln>
            <a:miter lim="800000"/>
            <a:headEnd/>
            <a:tailEnd/>
          </a:ln>
        </p:spPr>
      </p:pic>
      <p:pic>
        <p:nvPicPr>
          <p:cNvPr id="286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646" y="2195513"/>
            <a:ext cx="4027681" cy="35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Placeholder 3"/>
          <p:cNvSpPr>
            <a:spLocks noGrp="1"/>
          </p:cNvSpPr>
          <p:nvPr>
            <p:ph type="body" sz="quarter" idx="16"/>
          </p:nvPr>
        </p:nvSpPr>
        <p:spPr bwMode="auto">
          <a:xfrm>
            <a:off x="182563" y="5980113"/>
            <a:ext cx="4406900" cy="2349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1 B</a:t>
            </a:r>
            <a:r>
              <a:rPr lang="hu-HU" smtClean="0">
                <a:latin typeface="Arial" charset="0"/>
                <a:cs typeface="Arial" charset="0"/>
              </a:rPr>
              <a:t>ű</a:t>
            </a:r>
            <a:r>
              <a:rPr lang="en-GB" smtClean="0">
                <a:latin typeface="Arial" charset="0"/>
                <a:cs typeface="Arial" charset="0"/>
              </a:rPr>
              <a:t>chler M, Determining the ac risk of pipelines based on coupon measurements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 bwMode="auto">
          <a:xfrm>
            <a:off x="182563" y="1362075"/>
            <a:ext cx="8796337" cy="8334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The extent of the “safe” zones varies with soil resistivity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Corrosion occurs at low ac volts and less negative CP potentials possibly due to rectification of the AC caused by the corrosion product film </a:t>
            </a:r>
            <a:r>
              <a:rPr lang="en-GB" baseline="30000" dirty="0" smtClean="0"/>
              <a:t>[1]</a:t>
            </a:r>
            <a:r>
              <a:rPr lang="en-GB" dirty="0" smtClean="0"/>
              <a:t>.</a:t>
            </a: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4553"/>
      </a:dk1>
      <a:lt1>
        <a:srgbClr val="FAF9F8"/>
      </a:lt1>
      <a:dk2>
        <a:srgbClr val="FFFFFF"/>
      </a:dk2>
      <a:lt2>
        <a:srgbClr val="FFFFFF"/>
      </a:lt2>
      <a:accent1>
        <a:srgbClr val="004553"/>
      </a:accent1>
      <a:accent2>
        <a:srgbClr val="CAC8C8"/>
      </a:accent2>
      <a:accent3>
        <a:srgbClr val="939598"/>
      </a:accent3>
      <a:accent4>
        <a:srgbClr val="001A29"/>
      </a:accent4>
      <a:accent5>
        <a:srgbClr val="41B3DC"/>
      </a:accent5>
      <a:accent6>
        <a:srgbClr val="F79646"/>
      </a:accent6>
      <a:hlink>
        <a:srgbClr val="41B3DC"/>
      </a:hlink>
      <a:folHlink>
        <a:srgbClr val="CAC8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455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7">
    <a:dk1>
      <a:srgbClr val="004553"/>
    </a:dk1>
    <a:lt1>
      <a:srgbClr val="FAF9F8"/>
    </a:lt1>
    <a:dk2>
      <a:srgbClr val="FFFFFF"/>
    </a:dk2>
    <a:lt2>
      <a:srgbClr val="FFFFFF"/>
    </a:lt2>
    <a:accent1>
      <a:srgbClr val="004553"/>
    </a:accent1>
    <a:accent2>
      <a:srgbClr val="CAC8C8"/>
    </a:accent2>
    <a:accent3>
      <a:srgbClr val="939598"/>
    </a:accent3>
    <a:accent4>
      <a:srgbClr val="001A29"/>
    </a:accent4>
    <a:accent5>
      <a:srgbClr val="41B3DC"/>
    </a:accent5>
    <a:accent6>
      <a:srgbClr val="F79646"/>
    </a:accent6>
    <a:hlink>
      <a:srgbClr val="41B3DC"/>
    </a:hlink>
    <a:folHlink>
      <a:srgbClr val="CAC8C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CB177EBD092458161DA001A735089" ma:contentTypeVersion="0" ma:contentTypeDescription="Create a new document." ma:contentTypeScope="" ma:versionID="270e6b59419a15cf1d9ebb80b99baa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957af3f9c07d0358322a57020564ff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1621-558A-494E-9B11-C9EEB9909664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C07FB3B-DEE9-461A-B42F-EBAB36D9E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C3C51B-9F90-4CF3-AAED-9E70E5028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5870</TotalTime>
  <Words>1351</Words>
  <Application>Microsoft Office PowerPoint</Application>
  <PresentationFormat>On-screen Show (4:3)</PresentationFormat>
  <Paragraphs>211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Document</vt:lpstr>
      <vt:lpstr>PowerPoint Presentation</vt:lpstr>
      <vt:lpstr>AC Corrosion - an Update by David Eyre </vt:lpstr>
      <vt:lpstr>AC Corrosion Criteria</vt:lpstr>
      <vt:lpstr>Key differences</vt:lpstr>
      <vt:lpstr>BS EN 15280 / BS ISO 18086 criteria</vt:lpstr>
      <vt:lpstr>AC Corrosion Mechanism</vt:lpstr>
      <vt:lpstr>Published Data</vt:lpstr>
      <vt:lpstr>BS EN 15280 /BS ISO 18086 Informative </vt:lpstr>
      <vt:lpstr>Published  Data</vt:lpstr>
      <vt:lpstr>Case Study 1: Aviation Fuel Pipeline</vt:lpstr>
      <vt:lpstr>Case Study 1: Aviation Fuel Pipeline</vt:lpstr>
      <vt:lpstr>Case Study 1: Aviation Fuel Pipeline</vt:lpstr>
      <vt:lpstr>Case Study 1</vt:lpstr>
      <vt:lpstr>Case Study 1: Aviation Fuel Pipeline</vt:lpstr>
      <vt:lpstr>Case Study 1: Aviation Fuel Pipeline</vt:lpstr>
      <vt:lpstr>Case Study 1: Aviation Fuel Pipeline</vt:lpstr>
      <vt:lpstr>Case Study 2 – Refined Product Pipeline</vt:lpstr>
      <vt:lpstr>Case Study 2 – Refined Product Pipeline</vt:lpstr>
      <vt:lpstr>Case Study 2 – Refined Product Pipeline</vt:lpstr>
      <vt:lpstr>Case Study 2 – Refined Product Pipeline</vt:lpstr>
      <vt:lpstr>Case Study 3: Gas Pipeline</vt:lpstr>
      <vt:lpstr>Case Study 3: Gas Pipeline</vt:lpstr>
      <vt:lpstr>Monitoring Issues</vt:lpstr>
      <vt:lpstr>Concluding Thoughts</vt:lpstr>
      <vt:lpstr>David Eyre d.eyre@penspen.com +44 (0)208 334 2700</vt:lpstr>
    </vt:vector>
  </TitlesOfParts>
  <Company>Thompson Brand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Sarah Walsh</dc:creator>
  <cp:lastModifiedBy>Stephen Humphrey</cp:lastModifiedBy>
  <cp:revision>312</cp:revision>
  <cp:lastPrinted>2015-04-20T10:01:47Z</cp:lastPrinted>
  <dcterms:created xsi:type="dcterms:W3CDTF">2014-09-08T13:03:40Z</dcterms:created>
  <dcterms:modified xsi:type="dcterms:W3CDTF">2016-05-03T08:49:37Z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0x010100C1ACB177EBD092458161DA001A735089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Order">
    <vt:r8>3800</vt:r8>
  </property>
</Properties>
</file>