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1" r:id="rId3"/>
  </p:sldMasterIdLst>
  <p:notesMasterIdLst>
    <p:notesMasterId r:id="rId16"/>
  </p:notesMasterIdLst>
  <p:handoutMasterIdLst>
    <p:handoutMasterId r:id="rId17"/>
  </p:handoutMasterIdLst>
  <p:sldIdLst>
    <p:sldId id="256" r:id="rId4"/>
    <p:sldId id="520" r:id="rId5"/>
    <p:sldId id="507" r:id="rId6"/>
    <p:sldId id="513" r:id="rId7"/>
    <p:sldId id="512" r:id="rId8"/>
    <p:sldId id="508" r:id="rId9"/>
    <p:sldId id="509" r:id="rId10"/>
    <p:sldId id="514" r:id="rId11"/>
    <p:sldId id="519" r:id="rId12"/>
    <p:sldId id="515" r:id="rId13"/>
    <p:sldId id="516" r:id="rId14"/>
    <p:sldId id="518" r:id="rId1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FF33CC"/>
    <a:srgbClr val="66FF66"/>
    <a:srgbClr val="FF9900"/>
    <a:srgbClr val="FFFF99"/>
    <a:srgbClr val="FFFFCC"/>
    <a:srgbClr val="336699"/>
    <a:srgbClr val="008080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99" autoAdjust="0"/>
    <p:restoredTop sz="94674" autoAdjust="0"/>
  </p:normalViewPr>
  <p:slideViewPr>
    <p:cSldViewPr>
      <p:cViewPr varScale="1">
        <p:scale>
          <a:sx n="124" d="100"/>
          <a:sy n="124" d="100"/>
        </p:scale>
        <p:origin x="1808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139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22" Type="http://schemas.microsoft.com/office/2015/10/relationships/revisionInfo" Target="revisionInfo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6040DAF-1E22-4BD8-8109-AA66229BAA5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1284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923354A-9AF9-402E-8B0D-81025D77B4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7300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0513" y="765175"/>
            <a:ext cx="2057400" cy="5461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765175"/>
            <a:ext cx="6019800" cy="5461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E9B96-92E5-472A-99C4-7D1DB516A3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027333" y="6381750"/>
            <a:ext cx="2133600" cy="339725"/>
          </a:xfrm>
          <a:ln/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E22C610A-8C62-4C5B-92E3-DA09D40C844E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xfrm>
            <a:off x="0" y="6245225"/>
            <a:ext cx="2133600" cy="476250"/>
          </a:xfrm>
          <a:ln/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GB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89E40-8D06-4396-AD39-047B4556B2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7002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7002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73CD7-AAF4-446B-8437-BEB4C54CBA3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53CED-5AE4-447D-9335-93EE0CB539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169A62-C666-49E1-BFD0-7CFD805D47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A969E-FDD4-4EB8-869C-786A52F633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AB8D8-8147-4ABE-B95C-1CA55BCFD3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4D438-B224-4EFF-BC3E-E8FF3403CC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B06FF-FECD-4D35-B311-1292F03F4DE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620713"/>
            <a:ext cx="2058988" cy="56054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20713"/>
            <a:ext cx="6029325" cy="56054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FAD00-5F4A-43A5-8766-1ADDBD74A7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713"/>
            <a:ext cx="6275388" cy="581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68313" y="1700213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700213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FEA67-38CC-4B40-A1A6-AEB1B127A1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713"/>
            <a:ext cx="6275388" cy="581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68313" y="1700213"/>
            <a:ext cx="8229600" cy="4525962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638F2-8750-4D26-B15D-9F66994176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7002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7002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3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2" Type="http://schemas.openxmlformats.org/officeDocument/2006/relationships/slideLayout" Target="../slideLayouts/slideLayout4.xml"/><Relationship Id="rId3" Type="http://schemas.openxmlformats.org/officeDocument/2006/relationships/slideLayout" Target="../slideLayouts/slideLayout5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slideLayout" Target="../slideLayouts/slideLayout8.xml"/><Relationship Id="rId7" Type="http://schemas.openxmlformats.org/officeDocument/2006/relationships/slideLayout" Target="../slideLayouts/slideLayout9.xml"/><Relationship Id="rId8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26.xml"/><Relationship Id="rId14" Type="http://schemas.openxmlformats.org/officeDocument/2006/relationships/theme" Target="../theme/theme3.xml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3" name="Rectangle 39"/>
          <p:cNvSpPr>
            <a:spLocks noChangeArrowheads="1"/>
          </p:cNvSpPr>
          <p:nvPr userDrawn="1"/>
        </p:nvSpPr>
        <p:spPr bwMode="auto">
          <a:xfrm>
            <a:off x="0" y="981075"/>
            <a:ext cx="9144000" cy="5876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628775"/>
            <a:ext cx="50419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 Slide</a:t>
            </a:r>
          </a:p>
        </p:txBody>
      </p:sp>
      <p:grpSp>
        <p:nvGrpSpPr>
          <p:cNvPr id="1028" name="Group 48"/>
          <p:cNvGrpSpPr>
            <a:grpSpLocks/>
          </p:cNvGrpSpPr>
          <p:nvPr userDrawn="1"/>
        </p:nvGrpSpPr>
        <p:grpSpPr bwMode="auto">
          <a:xfrm>
            <a:off x="0" y="0"/>
            <a:ext cx="9144000" cy="981075"/>
            <a:chOff x="903" y="1114"/>
            <a:chExt cx="10384" cy="1566"/>
          </a:xfrm>
        </p:grpSpPr>
        <p:sp>
          <p:nvSpPr>
            <p:cNvPr id="1073" name="Text Box 49"/>
            <p:cNvSpPr txBox="1">
              <a:spLocks noChangeAspect="1" noChangeArrowheads="1"/>
            </p:cNvSpPr>
            <p:nvPr/>
          </p:nvSpPr>
          <p:spPr bwMode="auto">
            <a:xfrm>
              <a:off x="903" y="1114"/>
              <a:ext cx="10370" cy="1566"/>
            </a:xfrm>
            <a:prstGeom prst="rect">
              <a:avLst/>
            </a:prstGeom>
            <a:solidFill>
              <a:srgbClr val="00679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en-GB" sz="2600" b="1">
                  <a:solidFill>
                    <a:srgbClr val="FFFFFF"/>
                  </a:solidFill>
                  <a:latin typeface="Arial Rounded MT Bold" pitchFamily="34" charset="0"/>
                  <a:cs typeface="Mangal" pitchFamily="2" charset="0"/>
                </a:rPr>
                <a:t>UKOPA</a:t>
              </a:r>
            </a:p>
            <a:p>
              <a:pPr>
                <a:defRPr/>
              </a:pPr>
              <a:endParaRPr lang="en-GB" sz="1200">
                <a:cs typeface="Mangal" pitchFamily="2" charset="0"/>
              </a:endParaRPr>
            </a:p>
            <a:p>
              <a:pPr>
                <a:defRPr/>
              </a:pPr>
              <a:r>
                <a:rPr lang="en-GB" sz="1700" b="1">
                  <a:solidFill>
                    <a:srgbClr val="FFFFFF"/>
                  </a:solidFill>
                  <a:latin typeface="Arial Rounded MT Bold" pitchFamily="34" charset="0"/>
                  <a:cs typeface="Mangal" pitchFamily="2" charset="0"/>
                </a:rPr>
                <a:t>United Kingdom Onshore Pipeline Operators'</a:t>
              </a:r>
              <a:r>
                <a:rPr lang="en-GB" sz="1700" b="1">
                  <a:latin typeface="Arial Rounded MT Bold" pitchFamily="34" charset="0"/>
                  <a:cs typeface="Mangal" pitchFamily="2" charset="0"/>
                </a:rPr>
                <a:t> </a:t>
              </a:r>
              <a:r>
                <a:rPr lang="en-GB" sz="1700" b="1">
                  <a:solidFill>
                    <a:srgbClr val="FFFFFF"/>
                  </a:solidFill>
                  <a:latin typeface="Arial Rounded MT Bold" pitchFamily="34" charset="0"/>
                  <a:cs typeface="Mangal" pitchFamily="2" charset="0"/>
                </a:rPr>
                <a:t>Association</a:t>
              </a:r>
              <a:endParaRPr lang="en-GB"/>
            </a:p>
          </p:txBody>
        </p:sp>
        <p:sp>
          <p:nvSpPr>
            <p:cNvPr id="1074" name="Line 50"/>
            <p:cNvSpPr>
              <a:spLocks noChangeAspect="1" noChangeShapeType="1"/>
            </p:cNvSpPr>
            <p:nvPr/>
          </p:nvSpPr>
          <p:spPr bwMode="auto">
            <a:xfrm>
              <a:off x="917" y="1907"/>
              <a:ext cx="10370" cy="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grpSp>
        <p:nvGrpSpPr>
          <p:cNvPr id="1029" name="Group 51"/>
          <p:cNvGrpSpPr>
            <a:grpSpLocks/>
          </p:cNvGrpSpPr>
          <p:nvPr userDrawn="1"/>
        </p:nvGrpSpPr>
        <p:grpSpPr bwMode="auto">
          <a:xfrm>
            <a:off x="0" y="981075"/>
            <a:ext cx="3995738" cy="5876925"/>
            <a:chOff x="720" y="1440"/>
            <a:chExt cx="10367" cy="14945"/>
          </a:xfrm>
        </p:grpSpPr>
        <p:pic>
          <p:nvPicPr>
            <p:cNvPr id="1030" name="Picture 52" descr="pipeline1 (2)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1440"/>
              <a:ext cx="10367" cy="149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1" name="WordArt 53"/>
            <p:cNvSpPr>
              <a:spLocks noChangeArrowheads="1" noChangeShapeType="1" noTextEdit="1"/>
            </p:cNvSpPr>
            <p:nvPr/>
          </p:nvSpPr>
          <p:spPr bwMode="auto">
            <a:xfrm rot="-5400000">
              <a:off x="3607" y="8415"/>
              <a:ext cx="11880" cy="253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GB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1C4A5A">
                      <a:alpha val="45097"/>
                    </a:srgbClr>
                  </a:solidFill>
                  <a:latin typeface="Arial Rounded MT Bold"/>
                </a:rPr>
                <a:t>UKOPA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56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0"/>
          <p:cNvGrpSpPr>
            <a:grpSpLocks/>
          </p:cNvGrpSpPr>
          <p:nvPr userDrawn="1"/>
        </p:nvGrpSpPr>
        <p:grpSpPr bwMode="auto">
          <a:xfrm>
            <a:off x="0" y="6616700"/>
            <a:ext cx="9144000" cy="260350"/>
            <a:chOff x="0" y="4156"/>
            <a:chExt cx="5760" cy="164"/>
          </a:xfrm>
        </p:grpSpPr>
        <p:sp>
          <p:nvSpPr>
            <p:cNvPr id="6161" name="Rectangle 17"/>
            <p:cNvSpPr>
              <a:spLocks noChangeArrowheads="1"/>
            </p:cNvSpPr>
            <p:nvPr userDrawn="1"/>
          </p:nvSpPr>
          <p:spPr bwMode="auto">
            <a:xfrm>
              <a:off x="0" y="4156"/>
              <a:ext cx="5760" cy="164"/>
            </a:xfrm>
            <a:prstGeom prst="rect">
              <a:avLst/>
            </a:prstGeom>
            <a:solidFill>
              <a:srgbClr val="0066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anchor="ctr" anchorCtr="1"/>
            <a:lstStyle/>
            <a:p>
              <a:pPr algn="ctr">
                <a:defRPr/>
              </a:pPr>
              <a:r>
                <a:rPr lang="en-GB" sz="1500" b="1" dirty="0">
                  <a:solidFill>
                    <a:schemeClr val="bg1"/>
                  </a:solidFill>
                </a:rPr>
                <a:t>UKOPA  </a:t>
              </a:r>
              <a:r>
                <a:rPr lang="en-GB" sz="1200" b="1" dirty="0">
                  <a:solidFill>
                    <a:schemeClr val="bg1"/>
                  </a:solidFill>
                </a:rPr>
                <a:t>United Kingdom Onshore Pipeline Operators’ Association</a:t>
              </a:r>
              <a:r>
                <a:rPr lang="en-GB" sz="1200" dirty="0">
                  <a:solidFill>
                    <a:schemeClr val="bg1"/>
                  </a:solidFill>
                </a:rPr>
                <a:t>           </a:t>
              </a:r>
              <a:r>
                <a:rPr lang="en-GB" sz="1500" dirty="0">
                  <a:solidFill>
                    <a:schemeClr val="bg1"/>
                  </a:solidFill>
                </a:rPr>
                <a:t>                                    </a:t>
              </a:r>
              <a:r>
                <a:rPr lang="en-GB" sz="1500" b="1" dirty="0">
                  <a:solidFill>
                    <a:schemeClr val="bg1"/>
                  </a:solidFill>
                </a:rPr>
                <a:t>www.ukopa.co.uk</a:t>
              </a:r>
            </a:p>
          </p:txBody>
        </p:sp>
        <p:sp>
          <p:nvSpPr>
            <p:cNvPr id="6163" name="Line 19"/>
            <p:cNvSpPr>
              <a:spLocks noChangeShapeType="1"/>
            </p:cNvSpPr>
            <p:nvPr userDrawn="1"/>
          </p:nvSpPr>
          <p:spPr bwMode="auto">
            <a:xfrm>
              <a:off x="539" y="4183"/>
              <a:ext cx="0" cy="119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765175"/>
            <a:ext cx="6275387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Add title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700213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First Level 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3"/>
            <a:endParaRPr lang="en-GB"/>
          </a:p>
        </p:txBody>
      </p:sp>
      <p:sp>
        <p:nvSpPr>
          <p:cNvPr id="6155" name="Line 11"/>
          <p:cNvSpPr>
            <a:spLocks noChangeShapeType="1"/>
          </p:cNvSpPr>
          <p:nvPr userDrawn="1"/>
        </p:nvSpPr>
        <p:spPr bwMode="auto">
          <a:xfrm>
            <a:off x="423863" y="1417638"/>
            <a:ext cx="8424862" cy="0"/>
          </a:xfrm>
          <a:prstGeom prst="line">
            <a:avLst/>
          </a:prstGeom>
          <a:noFill/>
          <a:ln w="38100">
            <a:solidFill>
              <a:srgbClr val="006699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pic>
        <p:nvPicPr>
          <p:cNvPr id="2054" name="Picture 18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57150"/>
            <a:ext cx="253047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18FBD0A-826B-4B26-9E60-090902037A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34682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B2423-1E24-40D4-A90F-14A345F284DF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5315AD7-D9D7-4DE7-B561-F2B4731A53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28779B4-7094-4E0F-A45E-98F9B14E69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59365" y="635634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05340-28B4-4531-9F99-75128DD186E2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Wingdings" pitchFamily="2" charset="2"/>
        <a:buChar char="q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Wingdings" pitchFamily="2" charset="2"/>
        <a:buChar char="q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Wingdings" pitchFamily="2" charset="2"/>
        <a:buChar char="q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20713"/>
            <a:ext cx="62753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Add title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700213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First Level 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3"/>
            <a:endParaRPr lang="en-GB"/>
          </a:p>
        </p:txBody>
      </p:sp>
      <p:sp>
        <p:nvSpPr>
          <p:cNvPr id="194564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1750"/>
            <a:ext cx="21336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15F90A42-6138-432B-B8B7-F87CF50CE6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94570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571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575" name="Line 15"/>
          <p:cNvSpPr>
            <a:spLocks noChangeShapeType="1"/>
          </p:cNvSpPr>
          <p:nvPr userDrawn="1"/>
        </p:nvSpPr>
        <p:spPr bwMode="auto">
          <a:xfrm>
            <a:off x="423863" y="1417638"/>
            <a:ext cx="8424862" cy="0"/>
          </a:xfrm>
          <a:prstGeom prst="line">
            <a:avLst/>
          </a:prstGeom>
          <a:noFill/>
          <a:ln w="38100">
            <a:solidFill>
              <a:srgbClr val="006699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pic>
        <p:nvPicPr>
          <p:cNvPr id="4104" name="Picture 17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47625"/>
            <a:ext cx="253047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105" name="Group 25"/>
          <p:cNvGrpSpPr>
            <a:grpSpLocks/>
          </p:cNvGrpSpPr>
          <p:nvPr userDrawn="1"/>
        </p:nvGrpSpPr>
        <p:grpSpPr bwMode="auto">
          <a:xfrm>
            <a:off x="0" y="6616700"/>
            <a:ext cx="9144000" cy="260350"/>
            <a:chOff x="0" y="4156"/>
            <a:chExt cx="5760" cy="164"/>
          </a:xfrm>
        </p:grpSpPr>
        <p:sp>
          <p:nvSpPr>
            <p:cNvPr id="194586" name="Rectangle 26"/>
            <p:cNvSpPr>
              <a:spLocks noChangeArrowheads="1"/>
            </p:cNvSpPr>
            <p:nvPr userDrawn="1"/>
          </p:nvSpPr>
          <p:spPr bwMode="auto">
            <a:xfrm>
              <a:off x="0" y="4156"/>
              <a:ext cx="5760" cy="164"/>
            </a:xfrm>
            <a:prstGeom prst="rect">
              <a:avLst/>
            </a:prstGeom>
            <a:solidFill>
              <a:srgbClr val="0066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anchor="ctr" anchorCtr="1"/>
            <a:lstStyle/>
            <a:p>
              <a:pPr algn="ctr">
                <a:defRPr/>
              </a:pPr>
              <a:r>
                <a:rPr lang="en-GB" sz="1500" b="1">
                  <a:solidFill>
                    <a:schemeClr val="bg1"/>
                  </a:solidFill>
                </a:rPr>
                <a:t>UKOPA  </a:t>
              </a:r>
              <a:r>
                <a:rPr lang="en-GB" sz="1200" b="1">
                  <a:solidFill>
                    <a:schemeClr val="bg1"/>
                  </a:solidFill>
                </a:rPr>
                <a:t>United Kingdom Onshore Pipeline Operators’ Association</a:t>
              </a:r>
              <a:r>
                <a:rPr lang="en-GB" sz="1200">
                  <a:solidFill>
                    <a:schemeClr val="bg1"/>
                  </a:solidFill>
                </a:rPr>
                <a:t>           </a:t>
              </a:r>
              <a:r>
                <a:rPr lang="en-GB" sz="1500">
                  <a:solidFill>
                    <a:schemeClr val="bg1"/>
                  </a:solidFill>
                </a:rPr>
                <a:t>                                    </a:t>
              </a:r>
              <a:r>
                <a:rPr lang="en-GB" sz="1500" b="1">
                  <a:solidFill>
                    <a:schemeClr val="bg1"/>
                  </a:solidFill>
                </a:rPr>
                <a:t>www.ukopa.co.uk</a:t>
              </a:r>
            </a:p>
          </p:txBody>
        </p:sp>
        <p:sp>
          <p:nvSpPr>
            <p:cNvPr id="194587" name="Line 27"/>
            <p:cNvSpPr>
              <a:spLocks noChangeShapeType="1"/>
            </p:cNvSpPr>
            <p:nvPr userDrawn="1"/>
          </p:nvSpPr>
          <p:spPr bwMode="auto">
            <a:xfrm>
              <a:off x="539" y="4183"/>
              <a:ext cx="0" cy="119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6" r:id="rId2"/>
    <p:sldLayoutId id="2147483695" r:id="rId3"/>
    <p:sldLayoutId id="2147483694" r:id="rId4"/>
    <p:sldLayoutId id="2147483693" r:id="rId5"/>
    <p:sldLayoutId id="2147483692" r:id="rId6"/>
    <p:sldLayoutId id="2147483691" r:id="rId7"/>
    <p:sldLayoutId id="2147483690" r:id="rId8"/>
    <p:sldLayoutId id="2147483689" r:id="rId9"/>
    <p:sldLayoutId id="2147483688" r:id="rId10"/>
    <p:sldLayoutId id="2147483687" r:id="rId11"/>
    <p:sldLayoutId id="2147483686" r:id="rId12"/>
    <p:sldLayoutId id="2147483685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Wingdings" pitchFamily="2" charset="2"/>
        <a:buChar char="q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Wingdings" pitchFamily="2" charset="2"/>
        <a:buChar char="q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Wingdings" pitchFamily="2" charset="2"/>
        <a:buChar char="q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67175" y="2276475"/>
            <a:ext cx="4968875" cy="750888"/>
          </a:xfrm>
        </p:spPr>
        <p:txBody>
          <a:bodyPr/>
          <a:lstStyle/>
          <a:p>
            <a:pPr algn="ctr" eaLnBrk="1" hangingPunct="1"/>
            <a:r>
              <a:rPr lang="en-GB" b="1" dirty="0"/>
              <a:t/>
            </a:r>
            <a:br>
              <a:rPr lang="en-GB" b="1" dirty="0"/>
            </a:br>
            <a:r>
              <a:rPr lang="en-GB" b="1" dirty="0"/>
              <a:t>UKOPA Databases Update</a:t>
            </a:r>
            <a:br>
              <a:rPr lang="en-GB" b="1" dirty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September 2017</a:t>
            </a:r>
            <a:r>
              <a:rPr lang="en-GB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en-GB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endParaRPr lang="en-GB" sz="2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5F0FD9-7829-42E6-AA6B-638B5D4D4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Land Use Planning Database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968EE6F-8097-4F8A-93C7-AF30B0BF0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A database of land use planning cases has been actioned</a:t>
            </a:r>
          </a:p>
          <a:p>
            <a:r>
              <a:rPr lang="en-GB"/>
              <a:t>It is proposed the database should include: </a:t>
            </a:r>
          </a:p>
          <a:p>
            <a:pPr lvl="1"/>
            <a:r>
              <a:rPr lang="en-GB"/>
              <a:t>Location and development details</a:t>
            </a:r>
          </a:p>
          <a:p>
            <a:pPr lvl="1"/>
            <a:r>
              <a:rPr lang="en-GB"/>
              <a:t>Local pipeline details and LUP inner, middle and outer zones</a:t>
            </a:r>
          </a:p>
          <a:p>
            <a:pPr lvl="1"/>
            <a:r>
              <a:rPr lang="en-GB"/>
              <a:t>Advice provided by the HSL LUP Pre-planning advice service</a:t>
            </a:r>
          </a:p>
          <a:p>
            <a:pPr lvl="1"/>
            <a:r>
              <a:rPr lang="en-GB"/>
              <a:t>Additional QRA details</a:t>
            </a:r>
          </a:p>
          <a:p>
            <a:pPr lvl="1"/>
            <a:r>
              <a:rPr lang="en-GB"/>
              <a:t>Further advice from HSE</a:t>
            </a:r>
          </a:p>
          <a:p>
            <a:pPr lvl="1"/>
            <a:r>
              <a:rPr lang="en-GB"/>
              <a:t>With FARWG approval, a request for details of recent planning enquiries  will be issued to UKOPA members by the FARWG Chairman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3679157-6F41-4A2A-BDF3-4B052AFB20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C610A-8C62-4C5B-92E3-DA09D40C844E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941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467256-240F-493C-991E-BF6F351D5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Weld Quality Database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47B18E-77FA-40EC-9FB4-7F144513E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The PIWG is completing the UKOPA Weld Quality Project which has involved:</a:t>
            </a:r>
          </a:p>
          <a:p>
            <a:pPr lvl="1"/>
            <a:r>
              <a:rPr lang="en-GB" dirty="0"/>
              <a:t>Inspection of pipe weld samples from operators taken from pipelines constructed in 1970s and earlier</a:t>
            </a:r>
          </a:p>
          <a:p>
            <a:pPr lvl="1"/>
            <a:r>
              <a:rPr lang="en-GB" dirty="0"/>
              <a:t>Confirming weld quality against </a:t>
            </a:r>
            <a:r>
              <a:rPr lang="en-GB" dirty="0" err="1"/>
              <a:t>i</a:t>
            </a:r>
            <a:r>
              <a:rPr lang="en-GB" dirty="0"/>
              <a:t>) weld standard in place at time of construction and ii) current standard (BS 4515) </a:t>
            </a:r>
          </a:p>
          <a:p>
            <a:pPr lvl="1"/>
            <a:r>
              <a:rPr lang="en-GB" dirty="0"/>
              <a:t>Destructive material tests on small scale samples to obtain weld material properties</a:t>
            </a:r>
          </a:p>
          <a:p>
            <a:r>
              <a:rPr lang="en-GB" dirty="0"/>
              <a:t>The PIWG considers that the addition of weld quality records to the UKOPA database would significantly enhance the value of this project</a:t>
            </a:r>
          </a:p>
          <a:p>
            <a:r>
              <a:rPr lang="en-GB" dirty="0"/>
              <a:t>To commence this addition to the UKOPA database, it is proposed that gas network operators provide P18 pipeline inspection records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2369DAC-9A9F-4C9D-A5A2-DF6EF28214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C610A-8C62-4C5B-92E3-DA09D40C844E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787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P18 Weld Quality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P18 Pipeline inspection reports:</a:t>
            </a:r>
          </a:p>
          <a:p>
            <a:pPr lvl="1"/>
            <a:r>
              <a:rPr lang="en-GB" dirty="0"/>
              <a:t>The gas networks applies the P18 procedure when working on pipelines with girth welds of unknown quality</a:t>
            </a:r>
          </a:p>
          <a:p>
            <a:pPr lvl="1"/>
            <a:r>
              <a:rPr lang="en-GB" dirty="0"/>
              <a:t>This procedure requires that girth welds are inspected, and if necessary repaired before any work on a pipeline is carried out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It is proposed that the FARWG Chairman issues the following request for pipeline weld quality data to UKOPA members :</a:t>
            </a:r>
          </a:p>
          <a:p>
            <a:pPr lvl="2"/>
            <a:r>
              <a:rPr lang="en-GB" dirty="0"/>
              <a:t>Gas network operators – P18 weld inspection reports</a:t>
            </a:r>
          </a:p>
          <a:p>
            <a:pPr lvl="2"/>
            <a:r>
              <a:rPr lang="en-GB" dirty="0"/>
              <a:t>Non gas operators – weld inspection reports for operating pipelines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C610A-8C62-4C5B-92E3-DA09D40C844E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612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2229CBFC-167D-4FF4-A146-D5DBAD488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97F9DB52-0528-4FF3-82CA-2F1C03FB1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Product Loss &amp; Fault Database</a:t>
            </a:r>
          </a:p>
          <a:p>
            <a:r>
              <a:rPr lang="en-GB" dirty="0"/>
              <a:t>Liquid Hydrocarbon Database</a:t>
            </a:r>
          </a:p>
          <a:p>
            <a:r>
              <a:rPr lang="en-GB" dirty="0"/>
              <a:t>LUP Database</a:t>
            </a:r>
          </a:p>
          <a:p>
            <a:endParaRPr lang="en-GB" dirty="0"/>
          </a:p>
          <a:p>
            <a:r>
              <a:rPr lang="en-GB" dirty="0"/>
              <a:t>PIWG Weld Quality Database</a:t>
            </a:r>
          </a:p>
        </p:txBody>
      </p:sp>
    </p:spTree>
    <p:extLst>
      <p:ext uri="{BB962C8B-B14F-4D97-AF65-F5344CB8AC3E}">
        <p14:creationId xmlns:p14="http://schemas.microsoft.com/office/powerpoint/2010/main" val="1797381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2016 Product Loss &amp; Fault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Data received from</a:t>
            </a:r>
          </a:p>
          <a:p>
            <a:pPr lvl="1"/>
            <a:r>
              <a:rPr lang="en-GB" dirty="0"/>
              <a:t>NG, Cadent, NGN, WWU, SGN (Southern), </a:t>
            </a:r>
            <a:r>
              <a:rPr lang="en-GB" dirty="0" err="1"/>
              <a:t>Ineos</a:t>
            </a:r>
            <a:r>
              <a:rPr lang="en-GB" dirty="0"/>
              <a:t>, Shell, BPA</a:t>
            </a:r>
          </a:p>
          <a:p>
            <a:r>
              <a:rPr lang="en-GB" dirty="0"/>
              <a:t>Final reminders for 2016 data have been issued</a:t>
            </a:r>
          </a:p>
          <a:p>
            <a:pPr lvl="1"/>
            <a:r>
              <a:rPr lang="en-GB" dirty="0"/>
              <a:t>Essar, </a:t>
            </a:r>
            <a:r>
              <a:rPr lang="en-GB" dirty="0" err="1"/>
              <a:t>Sabic</a:t>
            </a:r>
            <a:r>
              <a:rPr lang="en-GB" dirty="0"/>
              <a:t>, BP, SGN (Scotland)</a:t>
            </a:r>
          </a:p>
          <a:p>
            <a:endParaRPr lang="en-GB" dirty="0"/>
          </a:p>
          <a:p>
            <a:r>
              <a:rPr lang="en-GB" dirty="0"/>
              <a:t>82 faults recorded in 2016 </a:t>
            </a:r>
          </a:p>
          <a:p>
            <a:r>
              <a:rPr lang="en-GB" dirty="0"/>
              <a:t>1 product loss incident (Other – non welded joint)</a:t>
            </a:r>
          </a:p>
          <a:p>
            <a:r>
              <a:rPr lang="en-GB" dirty="0"/>
              <a:t>Pipeline population data updates are in progress </a:t>
            </a:r>
          </a:p>
          <a:p>
            <a:endParaRPr lang="en-GB" dirty="0"/>
          </a:p>
          <a:p>
            <a:r>
              <a:rPr lang="en-GB" dirty="0"/>
              <a:t>UKOPA Pipeline Fault Database Report will be prepared for FARWG approval by 30th November 2017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81750"/>
            <a:ext cx="2133600" cy="339725"/>
          </a:xfrm>
        </p:spPr>
        <p:txBody>
          <a:bodyPr/>
          <a:lstStyle/>
          <a:p>
            <a:fld id="{E22C610A-8C62-4C5B-92E3-DA09D40C844E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864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2016 Fault Data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5753845"/>
              </p:ext>
            </p:extLst>
          </p:nvPr>
        </p:nvGraphicFramePr>
        <p:xfrm>
          <a:off x="1475656" y="1700808"/>
          <a:ext cx="6207854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21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539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417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Fault</a:t>
                      </a:r>
                    </a:p>
                  </a:txBody>
                  <a:tcPr marL="151156" marR="1511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2016</a:t>
                      </a:r>
                    </a:p>
                  </a:txBody>
                  <a:tcPr marL="151156" marR="1511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2015</a:t>
                      </a:r>
                    </a:p>
                  </a:txBody>
                  <a:tcPr marL="151156" marR="151156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Ext corrosion</a:t>
                      </a:r>
                    </a:p>
                  </a:txBody>
                  <a:tcPr marL="151156" marR="1511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52</a:t>
                      </a:r>
                    </a:p>
                  </a:txBody>
                  <a:tcPr marL="151156" marR="1511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49</a:t>
                      </a:r>
                    </a:p>
                  </a:txBody>
                  <a:tcPr marL="151156" marR="151156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Ext interference</a:t>
                      </a:r>
                    </a:p>
                  </a:txBody>
                  <a:tcPr marL="151156" marR="1511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</a:t>
                      </a:r>
                    </a:p>
                  </a:txBody>
                  <a:tcPr marL="151156" marR="1511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</a:t>
                      </a:r>
                    </a:p>
                  </a:txBody>
                  <a:tcPr marL="151156" marR="151156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Girth weld defect</a:t>
                      </a:r>
                    </a:p>
                  </a:txBody>
                  <a:tcPr marL="151156" marR="1511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 marL="151156" marR="1511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</a:t>
                      </a:r>
                    </a:p>
                  </a:txBody>
                  <a:tcPr marL="151156" marR="151156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Original construction</a:t>
                      </a:r>
                    </a:p>
                  </a:txBody>
                  <a:tcPr marL="151156" marR="1511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 marL="151156" marR="1511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12</a:t>
                      </a:r>
                    </a:p>
                  </a:txBody>
                  <a:tcPr marL="151156" marR="151156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Material (pipe</a:t>
                      </a:r>
                      <a:r>
                        <a:rPr lang="en-GB" baseline="0" dirty="0"/>
                        <a:t> defect)</a:t>
                      </a:r>
                      <a:endParaRPr lang="en-GB" dirty="0"/>
                    </a:p>
                  </a:txBody>
                  <a:tcPr marL="151156" marR="1511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</a:t>
                      </a:r>
                    </a:p>
                  </a:txBody>
                  <a:tcPr marL="151156" marR="1511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</a:t>
                      </a:r>
                    </a:p>
                  </a:txBody>
                  <a:tcPr marL="151156" marR="151156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Dents</a:t>
                      </a:r>
                    </a:p>
                  </a:txBody>
                  <a:tcPr marL="151156" marR="1511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 marL="151156" marR="1511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21</a:t>
                      </a:r>
                    </a:p>
                  </a:txBody>
                  <a:tcPr marL="151156" marR="151156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Ground movement</a:t>
                      </a:r>
                    </a:p>
                  </a:txBody>
                  <a:tcPr marL="151156" marR="1511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 marL="151156" marR="1511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 marL="151156" marR="151156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Other/unknown</a:t>
                      </a:r>
                    </a:p>
                  </a:txBody>
                  <a:tcPr marL="151156" marR="1511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</a:t>
                      </a:r>
                    </a:p>
                  </a:txBody>
                  <a:tcPr marL="151156" marR="1511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14</a:t>
                      </a:r>
                    </a:p>
                  </a:txBody>
                  <a:tcPr marL="151156" marR="151156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 fault</a:t>
                      </a:r>
                    </a:p>
                  </a:txBody>
                  <a:tcPr marL="151156" marR="1511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</a:t>
                      </a:r>
                    </a:p>
                  </a:txBody>
                  <a:tcPr marL="151156" marR="1511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</a:t>
                      </a:r>
                    </a:p>
                  </a:txBody>
                  <a:tcPr marL="151156" marR="151156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/>
                        <a:t>Total</a:t>
                      </a:r>
                    </a:p>
                  </a:txBody>
                  <a:tcPr marL="151156" marR="1511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82</a:t>
                      </a:r>
                    </a:p>
                  </a:txBody>
                  <a:tcPr marL="151156" marR="1511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117</a:t>
                      </a:r>
                    </a:p>
                  </a:txBody>
                  <a:tcPr marL="151156" marR="151156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C610A-8C62-4C5B-92E3-DA09D40C844E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761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2016 Faults were Discovered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647C7D02-1D70-43E6-B389-E783748EE2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1188914"/>
              </p:ext>
            </p:extLst>
          </p:nvPr>
        </p:nvGraphicFramePr>
        <p:xfrm>
          <a:off x="468313" y="1700213"/>
          <a:ext cx="8230636" cy="3333996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5134709">
                  <a:extLst>
                    <a:ext uri="{9D8B030D-6E8A-4147-A177-3AD203B41FA5}">
                      <a16:colId xmlns:a16="http://schemas.microsoft.com/office/drawing/2014/main" xmlns="" val="1028228066"/>
                    </a:ext>
                  </a:extLst>
                </a:gridCol>
                <a:gridCol w="1305252">
                  <a:extLst>
                    <a:ext uri="{9D8B030D-6E8A-4147-A177-3AD203B41FA5}">
                      <a16:colId xmlns:a16="http://schemas.microsoft.com/office/drawing/2014/main" xmlns="" val="379943498"/>
                    </a:ext>
                  </a:extLst>
                </a:gridCol>
                <a:gridCol w="1790675">
                  <a:extLst>
                    <a:ext uri="{9D8B030D-6E8A-4147-A177-3AD203B41FA5}">
                      <a16:colId xmlns:a16="http://schemas.microsoft.com/office/drawing/2014/main" xmlns="" val="1270590708"/>
                    </a:ext>
                  </a:extLst>
                </a:gridCol>
              </a:tblGrid>
              <a:tr h="370444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Method</a:t>
                      </a:r>
                    </a:p>
                  </a:txBody>
                  <a:tcPr marL="187214" marR="1872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No.</a:t>
                      </a:r>
                    </a:p>
                  </a:txBody>
                  <a:tcPr marL="187214" marR="1872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%age</a:t>
                      </a:r>
                    </a:p>
                  </a:txBody>
                  <a:tcPr marL="187214" marR="187214"/>
                </a:tc>
                <a:extLst>
                  <a:ext uri="{0D108BD9-81ED-4DB2-BD59-A6C34878D82A}">
                    <a16:rowId xmlns:a16="http://schemas.microsoft.com/office/drawing/2014/main" xmlns="" val="3663357799"/>
                  </a:ext>
                </a:extLst>
              </a:tr>
              <a:tr h="370444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ILI</a:t>
                      </a:r>
                    </a:p>
                  </a:txBody>
                  <a:tcPr marL="187214" marR="1872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60</a:t>
                      </a:r>
                    </a:p>
                  </a:txBody>
                  <a:tcPr marL="187214" marR="1872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74.1</a:t>
                      </a:r>
                    </a:p>
                  </a:txBody>
                  <a:tcPr marL="187214" marR="187214"/>
                </a:tc>
                <a:extLst>
                  <a:ext uri="{0D108BD9-81ED-4DB2-BD59-A6C34878D82A}">
                    <a16:rowId xmlns:a16="http://schemas.microsoft.com/office/drawing/2014/main" xmlns="" val="666674269"/>
                  </a:ext>
                </a:extLst>
              </a:tr>
              <a:tr h="370444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CIPS/Pearson/DCVG</a:t>
                      </a:r>
                    </a:p>
                  </a:txBody>
                  <a:tcPr marL="187214" marR="1872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15</a:t>
                      </a:r>
                    </a:p>
                  </a:txBody>
                  <a:tcPr marL="187214" marR="1872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18.3</a:t>
                      </a:r>
                      <a:endParaRPr lang="en-GB" dirty="0"/>
                    </a:p>
                  </a:txBody>
                  <a:tcPr marL="187214" marR="187214"/>
                </a:tc>
                <a:extLst>
                  <a:ext uri="{0D108BD9-81ED-4DB2-BD59-A6C34878D82A}">
                    <a16:rowId xmlns:a16="http://schemas.microsoft.com/office/drawing/2014/main" xmlns="" val="520553595"/>
                  </a:ext>
                </a:extLst>
              </a:tr>
              <a:tr h="370444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Ground Patrol</a:t>
                      </a:r>
                    </a:p>
                  </a:txBody>
                  <a:tcPr marL="187214" marR="1872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</a:t>
                      </a:r>
                    </a:p>
                  </a:txBody>
                  <a:tcPr marL="187214" marR="1872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2.5</a:t>
                      </a:r>
                    </a:p>
                  </a:txBody>
                  <a:tcPr marL="187214" marR="187214"/>
                </a:tc>
                <a:extLst>
                  <a:ext uri="{0D108BD9-81ED-4DB2-BD59-A6C34878D82A}">
                    <a16:rowId xmlns:a16="http://schemas.microsoft.com/office/drawing/2014/main" xmlns="" val="2452199867"/>
                  </a:ext>
                </a:extLst>
              </a:tr>
              <a:tr h="370444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Air Patrol</a:t>
                      </a:r>
                    </a:p>
                  </a:txBody>
                  <a:tcPr marL="187214" marR="1872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 marL="187214" marR="1872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1.2</a:t>
                      </a:r>
                    </a:p>
                  </a:txBody>
                  <a:tcPr marL="187214" marR="187214"/>
                </a:tc>
                <a:extLst>
                  <a:ext uri="{0D108BD9-81ED-4DB2-BD59-A6C34878D82A}">
                    <a16:rowId xmlns:a16="http://schemas.microsoft.com/office/drawing/2014/main" xmlns="" val="3763709939"/>
                  </a:ext>
                </a:extLst>
              </a:tr>
              <a:tr h="370444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Public</a:t>
                      </a:r>
                    </a:p>
                  </a:txBody>
                  <a:tcPr marL="187214" marR="1872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 marL="187214" marR="1872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1.2</a:t>
                      </a:r>
                    </a:p>
                  </a:txBody>
                  <a:tcPr marL="187214" marR="187214"/>
                </a:tc>
                <a:extLst>
                  <a:ext uri="{0D108BD9-81ED-4DB2-BD59-A6C34878D82A}">
                    <a16:rowId xmlns:a16="http://schemas.microsoft.com/office/drawing/2014/main" xmlns="" val="259982018"/>
                  </a:ext>
                </a:extLst>
              </a:tr>
              <a:tr h="370444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Site Contractor</a:t>
                      </a:r>
                    </a:p>
                  </a:txBody>
                  <a:tcPr marL="187214" marR="1872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 marL="187214" marR="1872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1.2</a:t>
                      </a:r>
                    </a:p>
                  </a:txBody>
                  <a:tcPr marL="187214" marR="187214"/>
                </a:tc>
                <a:extLst>
                  <a:ext uri="{0D108BD9-81ED-4DB2-BD59-A6C34878D82A}">
                    <a16:rowId xmlns:a16="http://schemas.microsoft.com/office/drawing/2014/main" xmlns="" val="2674460222"/>
                  </a:ext>
                </a:extLst>
              </a:tr>
              <a:tr h="370444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Other/Unknown</a:t>
                      </a:r>
                    </a:p>
                  </a:txBody>
                  <a:tcPr marL="187214" marR="1872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</a:t>
                      </a:r>
                    </a:p>
                  </a:txBody>
                  <a:tcPr marL="187214" marR="1872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2.5</a:t>
                      </a:r>
                    </a:p>
                  </a:txBody>
                  <a:tcPr marL="187214" marR="187214"/>
                </a:tc>
                <a:extLst>
                  <a:ext uri="{0D108BD9-81ED-4DB2-BD59-A6C34878D82A}">
                    <a16:rowId xmlns:a16="http://schemas.microsoft.com/office/drawing/2014/main" xmlns="" val="4017291743"/>
                  </a:ext>
                </a:extLst>
              </a:tr>
              <a:tr h="370444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TOTAL</a:t>
                      </a:r>
                    </a:p>
                  </a:txBody>
                  <a:tcPr marL="187214" marR="1872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82</a:t>
                      </a:r>
                    </a:p>
                  </a:txBody>
                  <a:tcPr marL="187214" marR="1872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100</a:t>
                      </a:r>
                    </a:p>
                  </a:txBody>
                  <a:tcPr marL="187214" marR="187214"/>
                </a:tc>
                <a:extLst>
                  <a:ext uri="{0D108BD9-81ED-4DB2-BD59-A6C34878D82A}">
                    <a16:rowId xmlns:a16="http://schemas.microsoft.com/office/drawing/2014/main" xmlns="" val="215048841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C610A-8C62-4C5B-92E3-DA09D40C844E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8205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Fault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Database now contains 3788 faults</a:t>
            </a:r>
          </a:p>
          <a:p>
            <a:r>
              <a:rPr lang="en-GB" dirty="0"/>
              <a:t>Key data:</a:t>
            </a:r>
          </a:p>
          <a:p>
            <a:pPr lvl="1"/>
            <a:r>
              <a:rPr lang="en-GB" dirty="0"/>
              <a:t>External corrosion – 1313</a:t>
            </a:r>
          </a:p>
          <a:p>
            <a:pPr lvl="1"/>
            <a:r>
              <a:rPr lang="en-GB" dirty="0"/>
              <a:t>Internal corrosion – 29</a:t>
            </a:r>
          </a:p>
          <a:p>
            <a:pPr lvl="1"/>
            <a:r>
              <a:rPr lang="en-GB" dirty="0"/>
              <a:t>External interference – 720</a:t>
            </a:r>
          </a:p>
          <a:p>
            <a:pPr lvl="1"/>
            <a:r>
              <a:rPr lang="en-GB" dirty="0"/>
              <a:t>Original construction damage – 302</a:t>
            </a:r>
          </a:p>
          <a:p>
            <a:pPr lvl="1"/>
            <a:r>
              <a:rPr lang="en-GB" dirty="0"/>
              <a:t>Material defect (pipe, mill damage, seam weld) – 440</a:t>
            </a:r>
          </a:p>
          <a:p>
            <a:pPr lvl="1"/>
            <a:r>
              <a:rPr lang="en-GB" dirty="0"/>
              <a:t>Girth weld defect - 217</a:t>
            </a:r>
          </a:p>
          <a:p>
            <a:pPr lvl="1"/>
            <a:r>
              <a:rPr lang="en-GB" dirty="0"/>
              <a:t>Ground movement – 40</a:t>
            </a:r>
          </a:p>
          <a:p>
            <a:pPr lvl="1"/>
            <a:r>
              <a:rPr lang="en-GB" dirty="0"/>
              <a:t>No fault - 47</a:t>
            </a:r>
          </a:p>
          <a:p>
            <a:pPr lvl="1"/>
            <a:r>
              <a:rPr lang="en-GB" dirty="0"/>
              <a:t>Other/unknown – 606</a:t>
            </a:r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C610A-8C62-4C5B-92E3-DA09D40C844E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2314861" y="6041509"/>
            <a:ext cx="4536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Above represents 98% of data</a:t>
            </a:r>
          </a:p>
        </p:txBody>
      </p:sp>
    </p:spTree>
    <p:extLst>
      <p:ext uri="{BB962C8B-B14F-4D97-AF65-F5344CB8AC3E}">
        <p14:creationId xmlns:p14="http://schemas.microsoft.com/office/powerpoint/2010/main" val="2152418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Product Loss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Database contains 197 product loss incidents:</a:t>
            </a:r>
          </a:p>
          <a:p>
            <a:pPr lvl="1"/>
            <a:r>
              <a:rPr lang="en-GB" dirty="0"/>
              <a:t>External corrosion – 42</a:t>
            </a:r>
          </a:p>
          <a:p>
            <a:pPr lvl="1"/>
            <a:r>
              <a:rPr lang="en-GB" dirty="0"/>
              <a:t>Internal corrosion – 2</a:t>
            </a:r>
          </a:p>
          <a:p>
            <a:pPr lvl="1"/>
            <a:r>
              <a:rPr lang="en-GB" dirty="0"/>
              <a:t>External interference – 43</a:t>
            </a:r>
          </a:p>
          <a:p>
            <a:pPr lvl="1"/>
            <a:r>
              <a:rPr lang="en-GB" dirty="0"/>
              <a:t>Material defect (pipe, seam weld) – 16</a:t>
            </a:r>
          </a:p>
          <a:p>
            <a:pPr lvl="1"/>
            <a:r>
              <a:rPr lang="en-GB" dirty="0"/>
              <a:t>Weld defect - 36</a:t>
            </a:r>
          </a:p>
          <a:p>
            <a:pPr lvl="1"/>
            <a:r>
              <a:rPr lang="en-GB" dirty="0"/>
              <a:t>Ground movement – 7</a:t>
            </a:r>
          </a:p>
          <a:p>
            <a:pPr lvl="1"/>
            <a:r>
              <a:rPr lang="en-GB" dirty="0"/>
              <a:t>Unknown - 7</a:t>
            </a:r>
          </a:p>
          <a:p>
            <a:pPr lvl="1"/>
            <a:r>
              <a:rPr lang="en-GB" dirty="0"/>
              <a:t>Other – 44</a:t>
            </a:r>
          </a:p>
          <a:p>
            <a:pPr lvl="2"/>
            <a:r>
              <a:rPr lang="en-GB" dirty="0"/>
              <a:t>Towns Gas SCC – 30</a:t>
            </a:r>
          </a:p>
          <a:p>
            <a:pPr lvl="2"/>
            <a:r>
              <a:rPr lang="en-GB" dirty="0"/>
              <a:t>Pipe fitting welds – 4</a:t>
            </a:r>
          </a:p>
          <a:p>
            <a:pPr lvl="2"/>
            <a:r>
              <a:rPr lang="en-GB" dirty="0"/>
              <a:t>Leaking clamps – 3</a:t>
            </a:r>
          </a:p>
          <a:p>
            <a:pPr lvl="2"/>
            <a:r>
              <a:rPr lang="en-GB" dirty="0"/>
              <a:t>Lightning – 1</a:t>
            </a:r>
          </a:p>
          <a:p>
            <a:pPr lvl="2"/>
            <a:r>
              <a:rPr lang="en-GB" dirty="0"/>
              <a:t>Soil stress – 1</a:t>
            </a:r>
          </a:p>
          <a:p>
            <a:pPr lvl="2"/>
            <a:r>
              <a:rPr lang="en-GB" dirty="0"/>
              <a:t>Non welded joint – 2</a:t>
            </a:r>
          </a:p>
          <a:p>
            <a:pPr lvl="2"/>
            <a:r>
              <a:rPr lang="en-GB" dirty="0"/>
              <a:t>Electric cable arc strike - 1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C610A-8C62-4C5B-92E3-DA09D40C844E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316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925D68-FBB3-4E92-96F4-82BE5CAEE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Database Developments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CFA8698-737F-43B0-AD66-4471BBA763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Operator pipeline data is becoming more complex and difficult to check and update</a:t>
            </a:r>
          </a:p>
          <a:p>
            <a:r>
              <a:rPr lang="en-GB"/>
              <a:t>Pipeline data is supplied in Excel format and has been transferred to Access</a:t>
            </a:r>
          </a:p>
          <a:p>
            <a:r>
              <a:rPr lang="en-GB"/>
              <a:t>Access queries are being used to extract the data required for the UKOPA product loss incidents and faults report calculations</a:t>
            </a:r>
          </a:p>
          <a:p>
            <a:r>
              <a:rPr lang="en-GB"/>
              <a:t>This allows operators to supply their current data in in-house Excel format </a:t>
            </a:r>
          </a:p>
          <a:p>
            <a:r>
              <a:rPr lang="en-GB"/>
              <a:t>An expenditure approval request for the additional costs of £2,500 for this development is being drafted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6507E8F-EE20-43C2-8B36-8D1A84AF83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C610A-8C62-4C5B-92E3-DA09D40C844E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598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6620E1-08A0-4C6A-81E2-4847EAB86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Liquids Hydrocarbon database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82BD5D7-2ABA-41D0-9F5A-F06A7E2668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Some data received</a:t>
            </a:r>
          </a:p>
          <a:p>
            <a:pPr lvl="1"/>
            <a:r>
              <a:rPr lang="en-GB"/>
              <a:t>BPA</a:t>
            </a:r>
          </a:p>
          <a:p>
            <a:pPr lvl="1"/>
            <a:endParaRPr lang="en-GB"/>
          </a:p>
          <a:p>
            <a:r>
              <a:rPr lang="en-GB"/>
              <a:t>Outstanding data required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A3CE9DF-9FA7-40BC-AB7B-788004183E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C610A-8C62-4C5B-92E3-DA09D40C844E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02579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4251</TotalTime>
  <Words>688</Words>
  <Application>Microsoft Macintosh PowerPoint</Application>
  <PresentationFormat>On-screen Show (4:3)</PresentationFormat>
  <Paragraphs>156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Arial Rounded MT Bold</vt:lpstr>
      <vt:lpstr>Mangal</vt:lpstr>
      <vt:lpstr>Wingdings</vt:lpstr>
      <vt:lpstr>Default Design</vt:lpstr>
      <vt:lpstr>Custom Design</vt:lpstr>
      <vt:lpstr>2_Custom Design</vt:lpstr>
      <vt:lpstr> UKOPA Databases Update  September 2017 </vt:lpstr>
      <vt:lpstr>Contents</vt:lpstr>
      <vt:lpstr>2016 Product Loss &amp; Fault Data</vt:lpstr>
      <vt:lpstr>2016 Fault Data</vt:lpstr>
      <vt:lpstr>How 2016 Faults were Discovered</vt:lpstr>
      <vt:lpstr>Fault Data</vt:lpstr>
      <vt:lpstr>Product Loss Data</vt:lpstr>
      <vt:lpstr>Database Developments</vt:lpstr>
      <vt:lpstr>Liquids Hydrocarbon database</vt:lpstr>
      <vt:lpstr>Land Use Planning Database</vt:lpstr>
      <vt:lpstr>Weld Quality Database</vt:lpstr>
      <vt:lpstr>P18 Weld Quality Records</vt:lpstr>
    </vt:vector>
  </TitlesOfParts>
  <Company>National Grid</Company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vikas.garg</dc:creator>
  <cp:lastModifiedBy>Nikki Barker</cp:lastModifiedBy>
  <cp:revision>262</cp:revision>
  <dcterms:created xsi:type="dcterms:W3CDTF">2010-12-03T09:05:49Z</dcterms:created>
  <dcterms:modified xsi:type="dcterms:W3CDTF">2017-09-13T10:37:44Z</dcterms:modified>
</cp:coreProperties>
</file>