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Lst>
  <p:notesMasterIdLst>
    <p:notesMasterId r:id="rId14"/>
  </p:notesMasterIdLst>
  <p:handoutMasterIdLst>
    <p:handoutMasterId r:id="rId15"/>
  </p:handoutMasterIdLst>
  <p:sldIdLst>
    <p:sldId id="256" r:id="rId5"/>
    <p:sldId id="277" r:id="rId6"/>
    <p:sldId id="278" r:id="rId7"/>
    <p:sldId id="279" r:id="rId8"/>
    <p:sldId id="280" r:id="rId9"/>
    <p:sldId id="281" r:id="rId10"/>
    <p:sldId id="282" r:id="rId11"/>
    <p:sldId id="283" r:id="rId12"/>
    <p:sldId id="284" r:id="rId1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9900"/>
    <a:srgbClr val="FFFF99"/>
    <a:srgbClr val="FFFFCC"/>
    <a:srgbClr val="006699"/>
    <a:srgbClr val="336699"/>
    <a:srgbClr val="00808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83" autoAdjust="0"/>
  </p:normalViewPr>
  <p:slideViewPr>
    <p:cSldViewPr showGuides="1">
      <p:cViewPr varScale="1">
        <p:scale>
          <a:sx n="80" d="100"/>
          <a:sy n="80" d="100"/>
        </p:scale>
        <p:origin x="25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4" d="100"/>
          <a:sy n="84" d="100"/>
        </p:scale>
        <p:origin x="-139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GB"/>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GB"/>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GB"/>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1ED00A7-EB3F-471A-8BB3-3ABFF0AAFB1F}" type="slidenum">
              <a:rPr lang="en-GB" altLang="en-US"/>
              <a:pPr/>
              <a:t>‹#›</a:t>
            </a:fld>
            <a:endParaRPr lang="en-GB" altLang="en-US"/>
          </a:p>
        </p:txBody>
      </p:sp>
    </p:spTree>
    <p:extLst>
      <p:ext uri="{BB962C8B-B14F-4D97-AF65-F5344CB8AC3E}">
        <p14:creationId xmlns:p14="http://schemas.microsoft.com/office/powerpoint/2010/main" val="2895546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E38CA30-FC16-4B34-A9B6-D1B5E9A55FAF}" type="slidenum">
              <a:rPr lang="en-GB" altLang="en-US"/>
              <a:pPr/>
              <a:t>‹#›</a:t>
            </a:fld>
            <a:endParaRPr lang="en-GB" altLang="en-US"/>
          </a:p>
        </p:txBody>
      </p:sp>
    </p:spTree>
    <p:extLst>
      <p:ext uri="{BB962C8B-B14F-4D97-AF65-F5344CB8AC3E}">
        <p14:creationId xmlns:p14="http://schemas.microsoft.com/office/powerpoint/2010/main" val="2077340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smtClean="0">
                <a:ea typeface="Times New Roman" panose="02020603050405020304" pitchFamily="18" charset="0"/>
                <a:cs typeface="Arial" panose="020B0604020202020204" pitchFamily="34" charset="0"/>
              </a:rPr>
              <a:t>The audience were divided into 5 groups and asked to discuss a series of topics based on a number of specific questions</a:t>
            </a:r>
            <a:endParaRPr kumimoji="0" lang="en-GB" altLang="en-US" sz="120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smtClean="0">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Group 1 - Website / Communication / LinkedIn and UKOPA New Pipeline Engineers Group.</a:t>
            </a:r>
            <a:endParaRPr kumimoji="0" lang="en-GB" altLang="en-US"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en-GB" altLang="en-US"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Group 2 – Competency Framework / Standards / Training Support</a:t>
            </a:r>
            <a:endParaRPr kumimoji="0" lang="en-GB" altLang="en-US"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0" dirty="0" smtClean="0">
              <a:latin typeface="Symbol" panose="05050102010706020507" pitchFamily="18" charset="2"/>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Group 3 - Engineering Governance / </a:t>
            </a:r>
            <a:r>
              <a:rPr kumimoji="0" lang="en-GB" altLang="en-US" sz="1200" b="1"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Input into Standards Good Practice / R&amp;D Collaborations / Specialist support</a:t>
            </a:r>
            <a:endParaRPr kumimoji="0" lang="en-GB" altLang="en-US" sz="7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en-GB" altLang="en-US"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Group 4 - Non-</a:t>
            </a:r>
            <a:r>
              <a:rPr kumimoji="0" lang="en-GB" altLang="en-US" sz="1200" b="1" i="0" u="none" strike="noStrike" cap="none" normalizeH="0" baseline="0" dirty="0" err="1"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Pigable</a:t>
            </a:r>
            <a:r>
              <a:rPr kumimoji="0" lang="en-GB" altLang="en-US" sz="1200" b="1"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pipelines / End of Life pipelines / ILI - state of the art / Repairs</a:t>
            </a:r>
            <a:endParaRPr kumimoji="0" lang="en-GB" altLang="en-US"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Group 5 - Local Authority Planners Proactive Liaison (including defence when planning process fails)</a:t>
            </a:r>
            <a:endParaRPr kumimoji="0" lang="en-GB" altLang="en-US" sz="700" b="0" i="0" u="none" strike="noStrike" cap="none" normalizeH="0" baseline="0" dirty="0" smtClean="0">
              <a:ln>
                <a:noFill/>
              </a:ln>
              <a:solidFill>
                <a:schemeClr val="tx1"/>
              </a:solidFill>
              <a:effectLst/>
            </a:endParaRPr>
          </a:p>
          <a:p>
            <a:endParaRPr lang="en-GB" dirty="0"/>
          </a:p>
        </p:txBody>
      </p:sp>
      <p:sp>
        <p:nvSpPr>
          <p:cNvPr id="4" name="Slide Number Placeholder 3"/>
          <p:cNvSpPr>
            <a:spLocks noGrp="1"/>
          </p:cNvSpPr>
          <p:nvPr>
            <p:ph type="sldNum" sz="quarter" idx="10"/>
          </p:nvPr>
        </p:nvSpPr>
        <p:spPr/>
        <p:txBody>
          <a:bodyPr/>
          <a:lstStyle/>
          <a:p>
            <a:fld id="{0E38CA30-FC16-4B34-A9B6-D1B5E9A55FAF}" type="slidenum">
              <a:rPr lang="en-GB" altLang="en-US" smtClean="0"/>
              <a:pPr/>
              <a:t>2</a:t>
            </a:fld>
            <a:endParaRPr lang="en-GB" altLang="en-US"/>
          </a:p>
        </p:txBody>
      </p:sp>
    </p:spTree>
    <p:extLst>
      <p:ext uri="{BB962C8B-B14F-4D97-AF65-F5344CB8AC3E}">
        <p14:creationId xmlns:p14="http://schemas.microsoft.com/office/powerpoint/2010/main" val="333519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apparent from the feedback –</a:t>
            </a:r>
          </a:p>
          <a:p>
            <a:r>
              <a:rPr lang="en-GB" dirty="0" smtClean="0"/>
              <a:t>Terminology – different people mean different things for the same word</a:t>
            </a:r>
          </a:p>
          <a:p>
            <a:r>
              <a:rPr lang="en-GB" dirty="0" smtClean="0"/>
              <a:t>Life cycle aspects</a:t>
            </a:r>
          </a:p>
          <a:p>
            <a:r>
              <a:rPr lang="en-GB" dirty="0" smtClean="0"/>
              <a:t>At a high level, asset management strategy – ISO55000</a:t>
            </a:r>
            <a:endParaRPr lang="en-GB" dirty="0"/>
          </a:p>
        </p:txBody>
      </p:sp>
      <p:sp>
        <p:nvSpPr>
          <p:cNvPr id="4" name="Slide Number Placeholder 3"/>
          <p:cNvSpPr>
            <a:spLocks noGrp="1"/>
          </p:cNvSpPr>
          <p:nvPr>
            <p:ph type="sldNum" sz="quarter" idx="10"/>
          </p:nvPr>
        </p:nvSpPr>
        <p:spPr/>
        <p:txBody>
          <a:bodyPr/>
          <a:lstStyle/>
          <a:p>
            <a:fld id="{0E38CA30-FC16-4B34-A9B6-D1B5E9A55FAF}" type="slidenum">
              <a:rPr lang="en-GB" altLang="en-US" smtClean="0"/>
              <a:pPr/>
              <a:t>3</a:t>
            </a:fld>
            <a:endParaRPr lang="en-GB" altLang="en-US"/>
          </a:p>
        </p:txBody>
      </p:sp>
    </p:spTree>
    <p:extLst>
      <p:ext uri="{BB962C8B-B14F-4D97-AF65-F5344CB8AC3E}">
        <p14:creationId xmlns:p14="http://schemas.microsoft.com/office/powerpoint/2010/main" val="424095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 nothing in here about repairs!!</a:t>
            </a:r>
          </a:p>
          <a:p>
            <a:endParaRPr lang="en-GB" dirty="0" smtClean="0"/>
          </a:p>
          <a:p>
            <a:r>
              <a:rPr lang="en-GB" dirty="0" smtClean="0"/>
              <a:t>If we can frame the </a:t>
            </a:r>
            <a:r>
              <a:rPr lang="en-GB" dirty="0" err="1" smtClean="0"/>
              <a:t>ToR</a:t>
            </a:r>
            <a:r>
              <a:rPr lang="en-GB" baseline="0" dirty="0" smtClean="0"/>
              <a:t> in the context of a common strategy which everyone has access to then we can start to talk a common language</a:t>
            </a:r>
            <a:endParaRPr lang="en-GB" dirty="0"/>
          </a:p>
        </p:txBody>
      </p:sp>
      <p:sp>
        <p:nvSpPr>
          <p:cNvPr id="4" name="Slide Number Placeholder 3"/>
          <p:cNvSpPr>
            <a:spLocks noGrp="1"/>
          </p:cNvSpPr>
          <p:nvPr>
            <p:ph type="sldNum" sz="quarter" idx="10"/>
          </p:nvPr>
        </p:nvSpPr>
        <p:spPr/>
        <p:txBody>
          <a:bodyPr/>
          <a:lstStyle/>
          <a:p>
            <a:fld id="{0E38CA30-FC16-4B34-A9B6-D1B5E9A55FAF}" type="slidenum">
              <a:rPr lang="en-GB" altLang="en-US" smtClean="0"/>
              <a:pPr/>
              <a:t>4</a:t>
            </a:fld>
            <a:endParaRPr lang="en-GB" altLang="en-US"/>
          </a:p>
        </p:txBody>
      </p:sp>
    </p:spTree>
    <p:extLst>
      <p:ext uri="{BB962C8B-B14F-4D97-AF65-F5344CB8AC3E}">
        <p14:creationId xmlns:p14="http://schemas.microsoft.com/office/powerpoint/2010/main" val="297816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to use what</a:t>
            </a:r>
            <a:r>
              <a:rPr lang="en-GB" baseline="0" dirty="0" smtClean="0"/>
              <a:t> is available and build on it.</a:t>
            </a:r>
          </a:p>
          <a:p>
            <a:endParaRPr lang="en-GB" baseline="0" dirty="0" smtClean="0"/>
          </a:p>
          <a:p>
            <a:r>
              <a:rPr lang="en-GB" baseline="0" dirty="0" smtClean="0"/>
              <a:t>The highlighted areas are things that the PIWG is focussed on.</a:t>
            </a:r>
          </a:p>
          <a:p>
            <a:endParaRPr lang="en-GB" baseline="0" dirty="0" smtClean="0"/>
          </a:p>
          <a:p>
            <a:r>
              <a:rPr lang="en-GB" baseline="0" dirty="0" smtClean="0"/>
              <a:t>A high level briefing document outlining where the group will focus in the context of this (or any other) asset management strategy will help us to:</a:t>
            </a:r>
          </a:p>
          <a:p>
            <a:pPr marL="228600" indent="-228600">
              <a:buAutoNum type="alphaLcParenR"/>
            </a:pPr>
            <a:r>
              <a:rPr lang="en-GB" baseline="0" dirty="0" smtClean="0"/>
              <a:t>Remain focusses on the key areas of interest</a:t>
            </a:r>
          </a:p>
          <a:p>
            <a:pPr marL="228600" indent="-228600">
              <a:buAutoNum type="alphaLcParenR"/>
            </a:pPr>
            <a:r>
              <a:rPr lang="en-GB" baseline="0" dirty="0" smtClean="0"/>
              <a:t>Define areas for further work on a proactive basis</a:t>
            </a:r>
          </a:p>
          <a:p>
            <a:pPr marL="228600" indent="-228600">
              <a:buAutoNum type="alphaLcParenR"/>
            </a:pPr>
            <a:r>
              <a:rPr lang="en-GB" baseline="0" dirty="0" smtClean="0"/>
              <a:t>Categorise all of the feedback from the strategy sessions</a:t>
            </a:r>
            <a:endParaRPr lang="en-GB" dirty="0"/>
          </a:p>
        </p:txBody>
      </p:sp>
      <p:sp>
        <p:nvSpPr>
          <p:cNvPr id="4" name="Slide Number Placeholder 3"/>
          <p:cNvSpPr>
            <a:spLocks noGrp="1"/>
          </p:cNvSpPr>
          <p:nvPr>
            <p:ph type="sldNum" sz="quarter" idx="10"/>
          </p:nvPr>
        </p:nvSpPr>
        <p:spPr/>
        <p:txBody>
          <a:bodyPr/>
          <a:lstStyle/>
          <a:p>
            <a:fld id="{0E38CA30-FC16-4B34-A9B6-D1B5E9A55FAF}" type="slidenum">
              <a:rPr lang="en-GB" altLang="en-US" smtClean="0"/>
              <a:pPr/>
              <a:t>5</a:t>
            </a:fld>
            <a:endParaRPr lang="en-GB" altLang="en-US"/>
          </a:p>
        </p:txBody>
      </p:sp>
    </p:spTree>
    <p:extLst>
      <p:ext uri="{BB962C8B-B14F-4D97-AF65-F5344CB8AC3E}">
        <p14:creationId xmlns:p14="http://schemas.microsoft.com/office/powerpoint/2010/main" val="297245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Keepin</a:t>
            </a:r>
            <a:r>
              <a:rPr lang="en-GB" baseline="0" dirty="0" smtClean="0"/>
              <a:t>g these documents up-to-date as live documents will have a number of positives:</a:t>
            </a:r>
          </a:p>
          <a:p>
            <a:endParaRPr lang="en-GB" baseline="0" dirty="0" smtClean="0"/>
          </a:p>
          <a:p>
            <a:pPr marL="228600" indent="-228600">
              <a:buAutoNum type="arabicPeriod"/>
            </a:pPr>
            <a:r>
              <a:rPr lang="en-GB" baseline="0" dirty="0" smtClean="0"/>
              <a:t>For threats, it will be a live document which can be augmented as new threats come to light (e.g. solar farms, DC cable crossings etc. etc.). The list can be used to define priorities going forward both new and proactive.</a:t>
            </a:r>
          </a:p>
          <a:p>
            <a:pPr marL="228600" indent="-228600">
              <a:buAutoNum type="arabicPeriod"/>
            </a:pPr>
            <a:r>
              <a:rPr lang="en-GB" baseline="0" dirty="0" smtClean="0"/>
              <a:t>For Defect assessment, it can be used to highlight gaps and give general advice as new techniques are assessed.</a:t>
            </a:r>
          </a:p>
          <a:p>
            <a:pPr marL="228600" indent="-228600">
              <a:buAutoNum type="arabicPeriod"/>
            </a:pPr>
            <a:r>
              <a:rPr lang="en-GB" baseline="0" dirty="0" smtClean="0"/>
              <a:t>This will cover most of the relevant aspects of asset management strategy at a high level. More detailed documents will sit underneath these.</a:t>
            </a:r>
            <a:endParaRPr lang="en-GB" dirty="0"/>
          </a:p>
        </p:txBody>
      </p:sp>
      <p:sp>
        <p:nvSpPr>
          <p:cNvPr id="4" name="Slide Number Placeholder 3"/>
          <p:cNvSpPr>
            <a:spLocks noGrp="1"/>
          </p:cNvSpPr>
          <p:nvPr>
            <p:ph type="sldNum" sz="quarter" idx="10"/>
          </p:nvPr>
        </p:nvSpPr>
        <p:spPr/>
        <p:txBody>
          <a:bodyPr/>
          <a:lstStyle/>
          <a:p>
            <a:fld id="{0E38CA30-FC16-4B34-A9B6-D1B5E9A55FAF}" type="slidenum">
              <a:rPr lang="en-GB" altLang="en-US" smtClean="0"/>
              <a:pPr/>
              <a:t>7</a:t>
            </a:fld>
            <a:endParaRPr lang="en-GB" altLang="en-US"/>
          </a:p>
        </p:txBody>
      </p:sp>
    </p:spTree>
    <p:extLst>
      <p:ext uri="{BB962C8B-B14F-4D97-AF65-F5344CB8AC3E}">
        <p14:creationId xmlns:p14="http://schemas.microsoft.com/office/powerpoint/2010/main" val="363325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to come to some conclusion so that we can show some forward planning back to the members.</a:t>
            </a:r>
          </a:p>
          <a:p>
            <a:endParaRPr lang="en-GB" dirty="0" smtClean="0"/>
          </a:p>
          <a:p>
            <a:r>
              <a:rPr lang="en-GB" dirty="0" smtClean="0"/>
              <a:t>Note, the ‘most popular’ topics of Non-</a:t>
            </a:r>
            <a:r>
              <a:rPr lang="en-GB" dirty="0" err="1" smtClean="0"/>
              <a:t>piggable</a:t>
            </a:r>
            <a:r>
              <a:rPr lang="en-GB" dirty="0" smtClean="0"/>
              <a:t>, End of Life and repairs need</a:t>
            </a:r>
            <a:r>
              <a:rPr lang="en-GB" baseline="0" dirty="0" smtClean="0"/>
              <a:t> to be included in any plans.</a:t>
            </a:r>
          </a:p>
          <a:p>
            <a:endParaRPr lang="en-GB" baseline="0" dirty="0" smtClean="0"/>
          </a:p>
          <a:p>
            <a:r>
              <a:rPr lang="en-GB" baseline="0" dirty="0" smtClean="0"/>
              <a:t>There are detailed work programmes in PRIC and EPRG which may inform what we are doing – how do we access these?</a:t>
            </a:r>
          </a:p>
          <a:p>
            <a:r>
              <a:rPr lang="en-GB" baseline="0" dirty="0" smtClean="0"/>
              <a:t>How do we leverage other resource – e.g. a State of the Art review of above ground techniques may be a reasonable dissertation topic </a:t>
            </a:r>
            <a:r>
              <a:rPr lang="en-GB" baseline="0" smtClean="0"/>
              <a:t>for a Masters Student?</a:t>
            </a:r>
            <a:endParaRPr lang="en-GB" dirty="0"/>
          </a:p>
        </p:txBody>
      </p:sp>
      <p:sp>
        <p:nvSpPr>
          <p:cNvPr id="4" name="Slide Number Placeholder 3"/>
          <p:cNvSpPr>
            <a:spLocks noGrp="1"/>
          </p:cNvSpPr>
          <p:nvPr>
            <p:ph type="sldNum" sz="quarter" idx="10"/>
          </p:nvPr>
        </p:nvSpPr>
        <p:spPr/>
        <p:txBody>
          <a:bodyPr/>
          <a:lstStyle/>
          <a:p>
            <a:fld id="{0E38CA30-FC16-4B34-A9B6-D1B5E9A55FAF}" type="slidenum">
              <a:rPr lang="en-GB" altLang="en-US" smtClean="0"/>
              <a:pPr/>
              <a:t>9</a:t>
            </a:fld>
            <a:endParaRPr lang="en-GB" altLang="en-US"/>
          </a:p>
        </p:txBody>
      </p:sp>
    </p:spTree>
    <p:extLst>
      <p:ext uri="{BB962C8B-B14F-4D97-AF65-F5344CB8AC3E}">
        <p14:creationId xmlns:p14="http://schemas.microsoft.com/office/powerpoint/2010/main" val="409143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89184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29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1600200"/>
            <a:ext cx="2108200" cy="4525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1600200"/>
            <a:ext cx="617537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169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161517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7384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253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9074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59383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2492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23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621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2687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768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0214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65175"/>
            <a:ext cx="2057400" cy="5461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765175"/>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5313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fld id="{A0E78C33-89BB-4DFA-98E7-4AD70AC951D1}"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749045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fld id="{04B90C6D-CAE9-422E-BCD7-C75F9264F36A}"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6247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29EBBC65-16CA-4770-AD6D-A531E1B19D74}"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02382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fld id="{447F88CC-4805-4412-B834-5429B06FBA43}" type="slidenum">
              <a:rPr lang="en-GB" altLang="en-US"/>
              <a:pPr/>
              <a:t>‹#›</a:t>
            </a:fld>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endParaRPr lang="en-GB"/>
          </a:p>
        </p:txBody>
      </p:sp>
      <p:sp>
        <p:nvSpPr>
          <p:cNvPr id="7"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695039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fld id="{549EA823-8A9F-4AAB-8FE1-69DBF8A6D312}" type="slidenum">
              <a:rPr lang="en-GB" altLang="en-US"/>
              <a:pPr/>
              <a:t>‹#›</a:t>
            </a:fld>
            <a:endParaRPr lang="en-GB" altLang="en-US"/>
          </a:p>
        </p:txBody>
      </p:sp>
      <p:sp>
        <p:nvSpPr>
          <p:cNvPr id="8" name="Rectangle 10"/>
          <p:cNvSpPr>
            <a:spLocks noGrp="1" noChangeArrowheads="1"/>
          </p:cNvSpPr>
          <p:nvPr>
            <p:ph type="dt" sz="half" idx="11"/>
          </p:nvPr>
        </p:nvSpPr>
        <p:spPr>
          <a:ln/>
        </p:spPr>
        <p:txBody>
          <a:bodyPr/>
          <a:lstStyle>
            <a:lvl1pPr>
              <a:defRPr/>
            </a:lvl1pPr>
          </a:lstStyle>
          <a:p>
            <a:pPr>
              <a:defRPr/>
            </a:pPr>
            <a:endParaRPr lang="en-GB"/>
          </a:p>
        </p:txBody>
      </p:sp>
      <p:sp>
        <p:nvSpPr>
          <p:cNvPr id="9"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9564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fld id="{38E6EB1E-AC2E-4D59-AECD-4DDBA1E0EA3C}" type="slidenum">
              <a:rPr lang="en-GB" altLang="en-US"/>
              <a:pPr/>
              <a:t>‹#›</a:t>
            </a:fld>
            <a:endParaRPr lang="en-GB" altLang="en-US"/>
          </a:p>
        </p:txBody>
      </p:sp>
      <p:sp>
        <p:nvSpPr>
          <p:cNvPr id="4" name="Rectangle 10"/>
          <p:cNvSpPr>
            <a:spLocks noGrp="1" noChangeArrowheads="1"/>
          </p:cNvSpPr>
          <p:nvPr>
            <p:ph type="dt" sz="half" idx="11"/>
          </p:nvPr>
        </p:nvSpPr>
        <p:spPr>
          <a:ln/>
        </p:spPr>
        <p:txBody>
          <a:bodyPr/>
          <a:lstStyle>
            <a:lvl1pPr>
              <a:defRPr/>
            </a:lvl1pPr>
          </a:lstStyle>
          <a:p>
            <a:pPr>
              <a:defRPr/>
            </a:pPr>
            <a:endParaRPr lang="en-GB"/>
          </a:p>
        </p:txBody>
      </p:sp>
      <p:sp>
        <p:nvSpPr>
          <p:cNvPr id="5"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29892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58394425-C0B6-48B3-ADFE-17F35335BBE4}" type="slidenum">
              <a:rPr lang="en-GB" altLang="en-US"/>
              <a:pPr/>
              <a:t>‹#›</a:t>
            </a:fld>
            <a:endParaRPr lang="en-GB" altLang="en-US"/>
          </a:p>
        </p:txBody>
      </p:sp>
      <p:sp>
        <p:nvSpPr>
          <p:cNvPr id="3" name="Rectangle 10"/>
          <p:cNvSpPr>
            <a:spLocks noGrp="1" noChangeArrowheads="1"/>
          </p:cNvSpPr>
          <p:nvPr>
            <p:ph type="dt" sz="half" idx="11"/>
          </p:nvPr>
        </p:nvSpPr>
        <p:spPr>
          <a:ln/>
        </p:spPr>
        <p:txBody>
          <a:bodyPr/>
          <a:lstStyle>
            <a:lvl1pPr>
              <a:defRPr/>
            </a:lvl1pPr>
          </a:lstStyle>
          <a:p>
            <a:pPr>
              <a:defRPr/>
            </a:pPr>
            <a:endParaRPr lang="en-GB"/>
          </a:p>
        </p:txBody>
      </p:sp>
      <p:sp>
        <p:nvSpPr>
          <p:cNvPr id="4"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720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9506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F298C72B-AA54-420A-9683-E20E2DCFEFAF}" type="slidenum">
              <a:rPr lang="en-GB" altLang="en-US"/>
              <a:pPr/>
              <a:t>‹#›</a:t>
            </a:fld>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endParaRPr lang="en-GB"/>
          </a:p>
        </p:txBody>
      </p:sp>
      <p:sp>
        <p:nvSpPr>
          <p:cNvPr id="7"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140422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1364D8CA-4724-4E08-A3BB-15B21D685EAA}" type="slidenum">
              <a:rPr lang="en-GB" altLang="en-US"/>
              <a:pPr/>
              <a:t>‹#›</a:t>
            </a:fld>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endParaRPr lang="en-GB"/>
          </a:p>
        </p:txBody>
      </p:sp>
      <p:sp>
        <p:nvSpPr>
          <p:cNvPr id="7"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228941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fld id="{939FAAEF-3920-4550-A839-5A9011BCF360}"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17110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03263"/>
            <a:ext cx="2058988" cy="55229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703263"/>
            <a:ext cx="6029325" cy="5522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fld id="{17DED194-BC8F-4A1C-97A1-295B73116934}"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540031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fld id="{759090C9-F1ED-4559-8BF9-06A1DBA1AE05}"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162596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xfrm>
            <a:off x="7020272" y="6381750"/>
            <a:ext cx="2133600" cy="339725"/>
          </a:xfrm>
          <a:ln/>
        </p:spPr>
        <p:txBody>
          <a:bodyPr/>
          <a:lstStyle>
            <a:lvl1pPr>
              <a:defRPr/>
            </a:lvl1pPr>
          </a:lstStyle>
          <a:p>
            <a:fld id="{67E972DA-6D16-42CC-B230-A337A1B71828}"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514078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DFB7778B-74D3-4027-B008-CCD4CBD89DB1}"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148966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fld id="{5C8E29E0-3E8A-4EFD-96CA-7537E44CDE08}" type="slidenum">
              <a:rPr lang="en-GB" altLang="en-US"/>
              <a:pPr/>
              <a:t>‹#›</a:t>
            </a:fld>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endParaRPr lang="en-GB"/>
          </a:p>
        </p:txBody>
      </p:sp>
      <p:sp>
        <p:nvSpPr>
          <p:cNvPr id="7"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85378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fld id="{7548F9CF-3B3E-4EE4-8BA3-198440B2A331}" type="slidenum">
              <a:rPr lang="en-GB" altLang="en-US"/>
              <a:pPr/>
              <a:t>‹#›</a:t>
            </a:fld>
            <a:endParaRPr lang="en-GB" altLang="en-US"/>
          </a:p>
        </p:txBody>
      </p:sp>
      <p:sp>
        <p:nvSpPr>
          <p:cNvPr id="8" name="Rectangle 10"/>
          <p:cNvSpPr>
            <a:spLocks noGrp="1" noChangeArrowheads="1"/>
          </p:cNvSpPr>
          <p:nvPr>
            <p:ph type="dt" sz="half" idx="11"/>
          </p:nvPr>
        </p:nvSpPr>
        <p:spPr>
          <a:ln/>
        </p:spPr>
        <p:txBody>
          <a:bodyPr/>
          <a:lstStyle>
            <a:lvl1pPr>
              <a:defRPr/>
            </a:lvl1pPr>
          </a:lstStyle>
          <a:p>
            <a:pPr>
              <a:defRPr/>
            </a:pPr>
            <a:endParaRPr lang="en-GB"/>
          </a:p>
        </p:txBody>
      </p:sp>
      <p:sp>
        <p:nvSpPr>
          <p:cNvPr id="9"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20230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fld id="{54FA17A2-1403-4A2D-B7F1-6FEC9AB9EE4E}" type="slidenum">
              <a:rPr lang="en-GB" altLang="en-US"/>
              <a:pPr/>
              <a:t>‹#›</a:t>
            </a:fld>
            <a:endParaRPr lang="en-GB" altLang="en-US"/>
          </a:p>
        </p:txBody>
      </p:sp>
      <p:sp>
        <p:nvSpPr>
          <p:cNvPr id="4" name="Rectangle 10"/>
          <p:cNvSpPr>
            <a:spLocks noGrp="1" noChangeArrowheads="1"/>
          </p:cNvSpPr>
          <p:nvPr>
            <p:ph type="dt" sz="half" idx="11"/>
          </p:nvPr>
        </p:nvSpPr>
        <p:spPr>
          <a:ln/>
        </p:spPr>
        <p:txBody>
          <a:bodyPr/>
          <a:lstStyle>
            <a:lvl1pPr>
              <a:defRPr/>
            </a:lvl1pPr>
          </a:lstStyle>
          <a:p>
            <a:pPr>
              <a:defRPr/>
            </a:pPr>
            <a:endParaRPr lang="en-GB"/>
          </a:p>
        </p:txBody>
      </p:sp>
      <p:sp>
        <p:nvSpPr>
          <p:cNvPr id="5"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39749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5769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BDC5632D-06EA-4F21-8CB3-8F3000B4E0FD}" type="slidenum">
              <a:rPr lang="en-GB" altLang="en-US"/>
              <a:pPr/>
              <a:t>‹#›</a:t>
            </a:fld>
            <a:endParaRPr lang="en-GB" altLang="en-US"/>
          </a:p>
        </p:txBody>
      </p:sp>
      <p:sp>
        <p:nvSpPr>
          <p:cNvPr id="3" name="Rectangle 10"/>
          <p:cNvSpPr>
            <a:spLocks noGrp="1" noChangeArrowheads="1"/>
          </p:cNvSpPr>
          <p:nvPr>
            <p:ph type="dt" sz="half" idx="11"/>
          </p:nvPr>
        </p:nvSpPr>
        <p:spPr>
          <a:ln/>
        </p:spPr>
        <p:txBody>
          <a:bodyPr/>
          <a:lstStyle>
            <a:lvl1pPr>
              <a:defRPr/>
            </a:lvl1pPr>
          </a:lstStyle>
          <a:p>
            <a:pPr>
              <a:defRPr/>
            </a:pPr>
            <a:endParaRPr lang="en-GB"/>
          </a:p>
        </p:txBody>
      </p:sp>
      <p:sp>
        <p:nvSpPr>
          <p:cNvPr id="4"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481315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4EA73F6C-FF90-4420-A189-1405F7136A94}" type="slidenum">
              <a:rPr lang="en-GB" altLang="en-US"/>
              <a:pPr/>
              <a:t>‹#›</a:t>
            </a:fld>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endParaRPr lang="en-GB"/>
          </a:p>
        </p:txBody>
      </p:sp>
      <p:sp>
        <p:nvSpPr>
          <p:cNvPr id="7"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01443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4B584164-532D-4D47-9A53-6C665A60DC78}" type="slidenum">
              <a:rPr lang="en-GB" altLang="en-US"/>
              <a:pPr/>
              <a:t>‹#›</a:t>
            </a:fld>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endParaRPr lang="en-GB"/>
          </a:p>
        </p:txBody>
      </p:sp>
      <p:sp>
        <p:nvSpPr>
          <p:cNvPr id="7"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068913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fld id="{7DBBA94D-5AD3-42D3-86C7-3A1B013CFF3B}"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60609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620713"/>
            <a:ext cx="2058988"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20713"/>
            <a:ext cx="6029325"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fld id="{21B08B54-53FA-4536-BBBB-5A11DB4F0BDF}"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711851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6275388" cy="581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7002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7002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fld id="{B291CFCC-A90B-4D90-8017-D7321877FF3E}" type="slidenum">
              <a:rPr lang="en-GB" altLang="en-US"/>
              <a:pPr/>
              <a:t>‹#›</a:t>
            </a:fld>
            <a:endParaRPr lang="en-GB" altLang="en-US"/>
          </a:p>
        </p:txBody>
      </p:sp>
      <p:sp>
        <p:nvSpPr>
          <p:cNvPr id="6" name="Rectangle 10"/>
          <p:cNvSpPr>
            <a:spLocks noGrp="1" noChangeArrowheads="1"/>
          </p:cNvSpPr>
          <p:nvPr>
            <p:ph type="dt" sz="half" idx="11"/>
          </p:nvPr>
        </p:nvSpPr>
        <p:spPr>
          <a:ln/>
        </p:spPr>
        <p:txBody>
          <a:bodyPr/>
          <a:lstStyle>
            <a:lvl1pPr>
              <a:defRPr/>
            </a:lvl1pPr>
          </a:lstStyle>
          <a:p>
            <a:pPr>
              <a:defRPr/>
            </a:pPr>
            <a:endParaRPr lang="en-GB"/>
          </a:p>
        </p:txBody>
      </p:sp>
      <p:sp>
        <p:nvSpPr>
          <p:cNvPr id="7"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111040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6275388" cy="5810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68313" y="1700213"/>
            <a:ext cx="8229600" cy="4525962"/>
          </a:xfrm>
        </p:spPr>
        <p:txBody>
          <a:bodyPr/>
          <a:lstStyle/>
          <a:p>
            <a:pPr lvl="0"/>
            <a:endParaRPr lang="en-GB" noProof="0" smtClean="0"/>
          </a:p>
        </p:txBody>
      </p:sp>
      <p:sp>
        <p:nvSpPr>
          <p:cNvPr id="4" name="Rectangle 4"/>
          <p:cNvSpPr>
            <a:spLocks noGrp="1" noChangeArrowheads="1"/>
          </p:cNvSpPr>
          <p:nvPr>
            <p:ph type="sldNum" sz="quarter" idx="10"/>
          </p:nvPr>
        </p:nvSpPr>
        <p:spPr>
          <a:ln/>
        </p:spPr>
        <p:txBody>
          <a:bodyPr/>
          <a:lstStyle>
            <a:lvl1pPr>
              <a:defRPr/>
            </a:lvl1pPr>
          </a:lstStyle>
          <a:p>
            <a:fld id="{CE14EA65-1E76-4749-927E-07E659BD8521}" type="slidenum">
              <a:rPr lang="en-GB" altLang="en-US"/>
              <a:pPr/>
              <a:t>‹#›</a:t>
            </a:fld>
            <a:endParaRPr lang="en-GB" altLang="en-US"/>
          </a:p>
        </p:txBody>
      </p:sp>
      <p:sp>
        <p:nvSpPr>
          <p:cNvPr id="5" name="Rectangle 10"/>
          <p:cNvSpPr>
            <a:spLocks noGrp="1" noChangeArrowheads="1"/>
          </p:cNvSpPr>
          <p:nvPr>
            <p:ph type="dt" sz="half" idx="11"/>
          </p:nvPr>
        </p:nvSpPr>
        <p:spPr>
          <a:ln/>
        </p:spPr>
        <p:txBody>
          <a:bodyPr/>
          <a:lstStyle>
            <a:lvl1pPr>
              <a:defRPr/>
            </a:lvl1pPr>
          </a:lstStyle>
          <a:p>
            <a:pPr>
              <a:defRPr/>
            </a:pPr>
            <a:endParaRPr lang="en-GB"/>
          </a:p>
        </p:txBody>
      </p:sp>
      <p:sp>
        <p:nvSpPr>
          <p:cNvPr id="6" name="Rectangle 11"/>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71987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679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4768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573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183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284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1026" name="Rectangle 39"/>
          <p:cNvSpPr>
            <a:spLocks noChangeArrowheads="1"/>
          </p:cNvSpPr>
          <p:nvPr userDrawn="1"/>
        </p:nvSpPr>
        <p:spPr bwMode="auto">
          <a:xfrm>
            <a:off x="0" y="981075"/>
            <a:ext cx="9144000" cy="587692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smtClean="0"/>
          </a:p>
        </p:txBody>
      </p:sp>
      <p:sp>
        <p:nvSpPr>
          <p:cNvPr id="1027" name="Rectangle 2"/>
          <p:cNvSpPr>
            <a:spLocks noGrp="1" noChangeArrowheads="1"/>
          </p:cNvSpPr>
          <p:nvPr>
            <p:ph type="title"/>
          </p:nvPr>
        </p:nvSpPr>
        <p:spPr bwMode="auto">
          <a:xfrm>
            <a:off x="250825" y="1628775"/>
            <a:ext cx="5041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Slide</a:t>
            </a:r>
          </a:p>
        </p:txBody>
      </p:sp>
      <p:grpSp>
        <p:nvGrpSpPr>
          <p:cNvPr id="1028" name="Group 48"/>
          <p:cNvGrpSpPr>
            <a:grpSpLocks/>
          </p:cNvGrpSpPr>
          <p:nvPr userDrawn="1"/>
        </p:nvGrpSpPr>
        <p:grpSpPr bwMode="auto">
          <a:xfrm>
            <a:off x="0" y="0"/>
            <a:ext cx="9144000" cy="981075"/>
            <a:chOff x="903" y="1114"/>
            <a:chExt cx="10384" cy="1566"/>
          </a:xfrm>
        </p:grpSpPr>
        <p:sp>
          <p:nvSpPr>
            <p:cNvPr id="1032" name="Text Box 49"/>
            <p:cNvSpPr txBox="1">
              <a:spLocks noChangeAspect="1" noChangeArrowheads="1"/>
            </p:cNvSpPr>
            <p:nvPr/>
          </p:nvSpPr>
          <p:spPr bwMode="auto">
            <a:xfrm>
              <a:off x="903" y="1114"/>
              <a:ext cx="10370" cy="1566"/>
            </a:xfrm>
            <a:prstGeom prst="rect">
              <a:avLst/>
            </a:prstGeom>
            <a:solidFill>
              <a:srgbClr val="0067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GB" altLang="en-US" sz="2600" b="1" smtClean="0">
                  <a:solidFill>
                    <a:srgbClr val="FFFFFF"/>
                  </a:solidFill>
                  <a:latin typeface="Arial Rounded MT Bold" panose="020F0704030504030204" pitchFamily="34" charset="0"/>
                </a:rPr>
                <a:t>UKOPA</a:t>
              </a:r>
            </a:p>
            <a:p>
              <a:pPr eaLnBrk="1" hangingPunct="1">
                <a:defRPr/>
              </a:pPr>
              <a:endParaRPr lang="en-GB" altLang="en-US" sz="1200" smtClean="0"/>
            </a:p>
            <a:p>
              <a:pPr eaLnBrk="1" hangingPunct="1">
                <a:defRPr/>
              </a:pPr>
              <a:r>
                <a:rPr lang="en-GB" altLang="en-US" sz="1700" b="1" smtClean="0">
                  <a:solidFill>
                    <a:srgbClr val="FFFFFF"/>
                  </a:solidFill>
                  <a:latin typeface="Arial Rounded MT Bold" panose="020F0704030504030204" pitchFamily="34" charset="0"/>
                </a:rPr>
                <a:t>United Kingdom Onshore Pipeline Operators'</a:t>
              </a:r>
              <a:r>
                <a:rPr lang="en-GB" altLang="en-US" sz="1700" b="1" smtClean="0">
                  <a:latin typeface="Arial Rounded MT Bold" panose="020F0704030504030204" pitchFamily="34" charset="0"/>
                </a:rPr>
                <a:t> </a:t>
              </a:r>
              <a:r>
                <a:rPr lang="en-GB" altLang="en-US" sz="1700" b="1" smtClean="0">
                  <a:solidFill>
                    <a:srgbClr val="FFFFFF"/>
                  </a:solidFill>
                  <a:latin typeface="Arial Rounded MT Bold" panose="020F0704030504030204" pitchFamily="34" charset="0"/>
                </a:rPr>
                <a:t>Association</a:t>
              </a:r>
              <a:endParaRPr lang="en-GB" altLang="en-US" sz="1800" smtClean="0"/>
            </a:p>
          </p:txBody>
        </p:sp>
        <p:sp>
          <p:nvSpPr>
            <p:cNvPr id="1033" name="Line 50"/>
            <p:cNvSpPr>
              <a:spLocks noChangeAspect="1" noChangeShapeType="1"/>
            </p:cNvSpPr>
            <p:nvPr/>
          </p:nvSpPr>
          <p:spPr bwMode="auto">
            <a:xfrm>
              <a:off x="917" y="1907"/>
              <a:ext cx="10370" cy="0"/>
            </a:xfrm>
            <a:prstGeom prst="line">
              <a:avLst/>
            </a:prstGeom>
            <a:noFill/>
            <a:ln w="5715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29" name="Group 51"/>
          <p:cNvGrpSpPr>
            <a:grpSpLocks/>
          </p:cNvGrpSpPr>
          <p:nvPr userDrawn="1"/>
        </p:nvGrpSpPr>
        <p:grpSpPr bwMode="auto">
          <a:xfrm>
            <a:off x="0" y="981075"/>
            <a:ext cx="3995738" cy="5876925"/>
            <a:chOff x="720" y="1440"/>
            <a:chExt cx="10367" cy="14945"/>
          </a:xfrm>
        </p:grpSpPr>
        <p:pic>
          <p:nvPicPr>
            <p:cNvPr id="1030" name="Picture 52" descr="pipeline1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0" y="1440"/>
              <a:ext cx="10367" cy="1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WordArt 53"/>
            <p:cNvSpPr>
              <a:spLocks noChangeArrowheads="1" noChangeShapeType="1" noTextEdit="1"/>
            </p:cNvSpPr>
            <p:nvPr/>
          </p:nvSpPr>
          <p:spPr bwMode="auto">
            <a:xfrm rot="-5400000">
              <a:off x="3607" y="8415"/>
              <a:ext cx="11880" cy="2534"/>
            </a:xfrm>
            <a:prstGeom prst="rect">
              <a:avLst/>
            </a:prstGeom>
          </p:spPr>
          <p:txBody>
            <a:bodyPr wrap="none" fromWordArt="1">
              <a:prstTxWarp prst="textPlain">
                <a:avLst>
                  <a:gd name="adj" fmla="val 50000"/>
                </a:avLst>
              </a:prstTxWarp>
            </a:bodyPr>
            <a:lstStyle/>
            <a:p>
              <a:r>
                <a:rPr lang="en-GB" sz="3600" kern="10">
                  <a:ln w="9525">
                    <a:solidFill>
                      <a:srgbClr val="000000"/>
                    </a:solidFill>
                    <a:round/>
                    <a:headEnd/>
                    <a:tailEnd/>
                  </a:ln>
                  <a:solidFill>
                    <a:srgbClr val="1C4A5A">
                      <a:alpha val="45097"/>
                    </a:srgbClr>
                  </a:solidFill>
                  <a:latin typeface="Arial Rounded MT Bold"/>
                </a:rPr>
                <a:t>UKOPA</a:t>
              </a:r>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0"/>
          <p:cNvGrpSpPr>
            <a:grpSpLocks/>
          </p:cNvGrpSpPr>
          <p:nvPr userDrawn="1"/>
        </p:nvGrpSpPr>
        <p:grpSpPr bwMode="auto">
          <a:xfrm>
            <a:off x="0" y="6616700"/>
            <a:ext cx="9144000" cy="260350"/>
            <a:chOff x="0" y="4156"/>
            <a:chExt cx="5760" cy="164"/>
          </a:xfrm>
        </p:grpSpPr>
        <p:sp>
          <p:nvSpPr>
            <p:cNvPr id="2055" name="Rectangle 17"/>
            <p:cNvSpPr>
              <a:spLocks noChangeArrowheads="1"/>
            </p:cNvSpPr>
            <p:nvPr userDrawn="1"/>
          </p:nvSpPr>
          <p:spPr bwMode="auto">
            <a:xfrm>
              <a:off x="0" y="4156"/>
              <a:ext cx="5760" cy="164"/>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GB" altLang="en-US" sz="1500" b="1" smtClean="0">
                  <a:solidFill>
                    <a:schemeClr val="bg1"/>
                  </a:solidFill>
                </a:rPr>
                <a:t>UKOPA  </a:t>
              </a:r>
              <a:r>
                <a:rPr lang="en-GB" altLang="en-US" sz="1200" b="1" smtClean="0">
                  <a:solidFill>
                    <a:schemeClr val="bg1"/>
                  </a:solidFill>
                </a:rPr>
                <a:t>United Kingdom Onshore Pipeline Operators</a:t>
              </a:r>
              <a:r>
                <a:rPr lang="ja-JP" altLang="en-GB" sz="1200" b="1" smtClean="0">
                  <a:solidFill>
                    <a:schemeClr val="bg1"/>
                  </a:solidFill>
                </a:rPr>
                <a:t>’</a:t>
              </a:r>
              <a:r>
                <a:rPr lang="en-GB" altLang="ja-JP" sz="1200" b="1" smtClean="0">
                  <a:solidFill>
                    <a:schemeClr val="bg1"/>
                  </a:solidFill>
                </a:rPr>
                <a:t> Association</a:t>
              </a:r>
              <a:r>
                <a:rPr lang="en-GB" altLang="ja-JP" sz="1200" smtClean="0">
                  <a:solidFill>
                    <a:schemeClr val="bg1"/>
                  </a:solidFill>
                </a:rPr>
                <a:t>           </a:t>
              </a:r>
              <a:r>
                <a:rPr lang="en-GB" altLang="ja-JP" sz="1500" smtClean="0">
                  <a:solidFill>
                    <a:schemeClr val="bg1"/>
                  </a:solidFill>
                </a:rPr>
                <a:t>                                    </a:t>
              </a:r>
              <a:r>
                <a:rPr lang="en-GB" altLang="ja-JP" sz="1500" b="1" smtClean="0">
                  <a:solidFill>
                    <a:schemeClr val="bg1"/>
                  </a:solidFill>
                </a:rPr>
                <a:t>www.ukopa.co.uk</a:t>
              </a:r>
              <a:endParaRPr lang="en-GB" altLang="en-US" sz="1500" b="1" smtClean="0">
                <a:solidFill>
                  <a:schemeClr val="bg1"/>
                </a:solidFill>
              </a:endParaRPr>
            </a:p>
          </p:txBody>
        </p:sp>
        <p:sp>
          <p:nvSpPr>
            <p:cNvPr id="2056" name="Line 19"/>
            <p:cNvSpPr>
              <a:spLocks noChangeShapeType="1"/>
            </p:cNvSpPr>
            <p:nvPr userDrawn="1"/>
          </p:nvSpPr>
          <p:spPr bwMode="auto">
            <a:xfrm>
              <a:off x="539" y="4183"/>
              <a:ext cx="0" cy="11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51" name="Rectangle 2"/>
          <p:cNvSpPr>
            <a:spLocks noGrp="1" noChangeArrowheads="1"/>
          </p:cNvSpPr>
          <p:nvPr>
            <p:ph type="title"/>
          </p:nvPr>
        </p:nvSpPr>
        <p:spPr bwMode="auto">
          <a:xfrm>
            <a:off x="468313" y="765175"/>
            <a:ext cx="62753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Add title</a:t>
            </a:r>
          </a:p>
        </p:txBody>
      </p:sp>
      <p:sp>
        <p:nvSpPr>
          <p:cNvPr id="2052" name="Rectangle 3"/>
          <p:cNvSpPr>
            <a:spLocks noGrp="1" noChangeArrowheads="1"/>
          </p:cNvSpPr>
          <p:nvPr>
            <p:ph type="body" idx="1"/>
          </p:nvPr>
        </p:nvSpPr>
        <p:spPr bwMode="auto">
          <a:xfrm>
            <a:off x="468313" y="17002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 </a:t>
            </a:r>
          </a:p>
          <a:p>
            <a:pPr lvl="1"/>
            <a:r>
              <a:rPr lang="en-GB" altLang="en-US" smtClean="0"/>
              <a:t>Second level</a:t>
            </a:r>
          </a:p>
          <a:p>
            <a:pPr lvl="2"/>
            <a:r>
              <a:rPr lang="en-GB" altLang="en-US" smtClean="0"/>
              <a:t>Third level</a:t>
            </a:r>
          </a:p>
          <a:p>
            <a:pPr lvl="3"/>
            <a:r>
              <a:rPr lang="en-GB" altLang="en-US" smtClean="0"/>
              <a:t>Fourth level</a:t>
            </a:r>
          </a:p>
          <a:p>
            <a:pPr lvl="3"/>
            <a:endParaRPr lang="en-GB" altLang="en-US" smtClean="0"/>
          </a:p>
        </p:txBody>
      </p:sp>
      <p:sp>
        <p:nvSpPr>
          <p:cNvPr id="2053" name="Line 11"/>
          <p:cNvSpPr>
            <a:spLocks noChangeShapeType="1"/>
          </p:cNvSpPr>
          <p:nvPr userDrawn="1"/>
        </p:nvSpPr>
        <p:spPr bwMode="auto">
          <a:xfrm>
            <a:off x="423863" y="1417638"/>
            <a:ext cx="8424862" cy="0"/>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054"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88125" y="57150"/>
            <a:ext cx="25304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006699"/>
        </a:buClr>
        <a:buFont typeface="Wingdings" pitchFamily="2" charset="2"/>
        <a:buChar char="q"/>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006699"/>
        </a:buClr>
        <a:buFont typeface="Wingdings" pitchFamily="2" charset="2"/>
        <a:buChar char="q"/>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006699"/>
        </a:buClr>
        <a:buFont typeface="Wingdings" pitchFamily="2" charset="2"/>
        <a:buChar char="q"/>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006699"/>
        </a:buClr>
        <a:buFont typeface="Wingdings" pitchFamily="2" charset="2"/>
        <a:buChar char="q"/>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703263"/>
            <a:ext cx="6275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Add title</a:t>
            </a:r>
          </a:p>
        </p:txBody>
      </p:sp>
      <p:sp>
        <p:nvSpPr>
          <p:cNvPr id="3075" name="Rectangle 3"/>
          <p:cNvSpPr>
            <a:spLocks noGrp="1" noChangeArrowheads="1"/>
          </p:cNvSpPr>
          <p:nvPr>
            <p:ph type="body" idx="1"/>
          </p:nvPr>
        </p:nvSpPr>
        <p:spPr bwMode="auto">
          <a:xfrm>
            <a:off x="468313" y="17002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 </a:t>
            </a:r>
          </a:p>
          <a:p>
            <a:pPr lvl="1"/>
            <a:r>
              <a:rPr lang="en-GB" altLang="en-US" smtClean="0"/>
              <a:t>Second level</a:t>
            </a:r>
          </a:p>
          <a:p>
            <a:pPr lvl="2"/>
            <a:r>
              <a:rPr lang="en-GB" altLang="en-US" smtClean="0"/>
              <a:t>Third level</a:t>
            </a:r>
          </a:p>
          <a:p>
            <a:pPr lvl="3"/>
            <a:r>
              <a:rPr lang="en-GB" altLang="en-US" smtClean="0"/>
              <a:t>Fourth level</a:t>
            </a:r>
          </a:p>
          <a:p>
            <a:pPr lvl="3"/>
            <a:endParaRPr lang="en-GB" altLang="en-US" smtClean="0"/>
          </a:p>
        </p:txBody>
      </p:sp>
      <p:sp>
        <p:nvSpPr>
          <p:cNvPr id="192516" name="Rectangle 4"/>
          <p:cNvSpPr>
            <a:spLocks noGrp="1" noChangeArrowheads="1"/>
          </p:cNvSpPr>
          <p:nvPr>
            <p:ph type="sldNum" sz="quarter" idx="4"/>
          </p:nvPr>
        </p:nvSpPr>
        <p:spPr bwMode="auto">
          <a:xfrm>
            <a:off x="6553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4AA03AE-ACAB-4DDE-BE48-35A3AF986874}" type="slidenum">
              <a:rPr lang="en-GB" altLang="en-US"/>
              <a:pPr/>
              <a:t>‹#›</a:t>
            </a:fld>
            <a:endParaRPr lang="en-GB" altLang="en-US"/>
          </a:p>
        </p:txBody>
      </p:sp>
      <p:sp>
        <p:nvSpPr>
          <p:cNvPr id="192522"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GB"/>
          </a:p>
        </p:txBody>
      </p:sp>
      <p:sp>
        <p:nvSpPr>
          <p:cNvPr id="192523"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GB"/>
          </a:p>
        </p:txBody>
      </p:sp>
      <p:sp>
        <p:nvSpPr>
          <p:cNvPr id="3079" name="Line 15"/>
          <p:cNvSpPr>
            <a:spLocks noChangeShapeType="1"/>
          </p:cNvSpPr>
          <p:nvPr userDrawn="1"/>
        </p:nvSpPr>
        <p:spPr bwMode="auto">
          <a:xfrm>
            <a:off x="423863" y="1427163"/>
            <a:ext cx="8424862" cy="0"/>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080"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88125" y="47625"/>
            <a:ext cx="25304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Group 29"/>
          <p:cNvGrpSpPr>
            <a:grpSpLocks/>
          </p:cNvGrpSpPr>
          <p:nvPr userDrawn="1"/>
        </p:nvGrpSpPr>
        <p:grpSpPr bwMode="auto">
          <a:xfrm>
            <a:off x="0" y="6616700"/>
            <a:ext cx="9144000" cy="260350"/>
            <a:chOff x="0" y="4156"/>
            <a:chExt cx="5760" cy="164"/>
          </a:xfrm>
        </p:grpSpPr>
        <p:sp>
          <p:nvSpPr>
            <p:cNvPr id="3082" name="Rectangle 30"/>
            <p:cNvSpPr>
              <a:spLocks noChangeArrowheads="1"/>
            </p:cNvSpPr>
            <p:nvPr userDrawn="1"/>
          </p:nvSpPr>
          <p:spPr bwMode="auto">
            <a:xfrm>
              <a:off x="0" y="4156"/>
              <a:ext cx="5760" cy="164"/>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GB" altLang="en-US" sz="1500" b="1" smtClean="0">
                  <a:solidFill>
                    <a:schemeClr val="bg1"/>
                  </a:solidFill>
                </a:rPr>
                <a:t>UKOPA  </a:t>
              </a:r>
              <a:r>
                <a:rPr lang="en-GB" altLang="en-US" sz="1200" b="1" smtClean="0">
                  <a:solidFill>
                    <a:schemeClr val="bg1"/>
                  </a:solidFill>
                </a:rPr>
                <a:t>United Kingdom Onshore Pipeline Operators</a:t>
              </a:r>
              <a:r>
                <a:rPr lang="ja-JP" altLang="en-GB" sz="1200" b="1" smtClean="0">
                  <a:solidFill>
                    <a:schemeClr val="bg1"/>
                  </a:solidFill>
                </a:rPr>
                <a:t>’</a:t>
              </a:r>
              <a:r>
                <a:rPr lang="en-GB" altLang="ja-JP" sz="1200" b="1" smtClean="0">
                  <a:solidFill>
                    <a:schemeClr val="bg1"/>
                  </a:solidFill>
                </a:rPr>
                <a:t> Association</a:t>
              </a:r>
              <a:r>
                <a:rPr lang="en-GB" altLang="ja-JP" sz="1200" smtClean="0">
                  <a:solidFill>
                    <a:schemeClr val="bg1"/>
                  </a:solidFill>
                </a:rPr>
                <a:t>           </a:t>
              </a:r>
              <a:r>
                <a:rPr lang="en-GB" altLang="ja-JP" sz="1500" smtClean="0">
                  <a:solidFill>
                    <a:schemeClr val="bg1"/>
                  </a:solidFill>
                </a:rPr>
                <a:t>                                    </a:t>
              </a:r>
              <a:r>
                <a:rPr lang="en-GB" altLang="ja-JP" sz="1500" b="1" smtClean="0">
                  <a:solidFill>
                    <a:schemeClr val="bg1"/>
                  </a:solidFill>
                </a:rPr>
                <a:t>www.ukopa.co.uk</a:t>
              </a:r>
              <a:endParaRPr lang="en-GB" altLang="en-US" sz="1500" b="1" smtClean="0">
                <a:solidFill>
                  <a:schemeClr val="bg1"/>
                </a:solidFill>
              </a:endParaRPr>
            </a:p>
          </p:txBody>
        </p:sp>
        <p:sp>
          <p:nvSpPr>
            <p:cNvPr id="3083" name="Line 31"/>
            <p:cNvSpPr>
              <a:spLocks noChangeShapeType="1"/>
            </p:cNvSpPr>
            <p:nvPr userDrawn="1"/>
          </p:nvSpPr>
          <p:spPr bwMode="auto">
            <a:xfrm>
              <a:off x="539" y="4183"/>
              <a:ext cx="0" cy="11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006699"/>
        </a:buClr>
        <a:buFont typeface="Wingdings" pitchFamily="2" charset="2"/>
        <a:buChar char="q"/>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006699"/>
        </a:buClr>
        <a:buFont typeface="Wingdings" pitchFamily="2" charset="2"/>
        <a:buChar char="q"/>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006699"/>
        </a:buClr>
        <a:buFont typeface="Wingdings" pitchFamily="2" charset="2"/>
        <a:buChar char="q"/>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006699"/>
        </a:buClr>
        <a:buFont typeface="Wingdings" pitchFamily="2" charset="2"/>
        <a:buChar char="q"/>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620713"/>
            <a:ext cx="6275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Add title</a:t>
            </a:r>
          </a:p>
        </p:txBody>
      </p:sp>
      <p:sp>
        <p:nvSpPr>
          <p:cNvPr id="4099" name="Rectangle 3"/>
          <p:cNvSpPr>
            <a:spLocks noGrp="1" noChangeArrowheads="1"/>
          </p:cNvSpPr>
          <p:nvPr>
            <p:ph type="body" idx="1"/>
          </p:nvPr>
        </p:nvSpPr>
        <p:spPr bwMode="auto">
          <a:xfrm>
            <a:off x="468313" y="17002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 </a:t>
            </a:r>
          </a:p>
          <a:p>
            <a:pPr lvl="1"/>
            <a:r>
              <a:rPr lang="en-GB" altLang="en-US" smtClean="0"/>
              <a:t>Second level</a:t>
            </a:r>
          </a:p>
          <a:p>
            <a:pPr lvl="2"/>
            <a:r>
              <a:rPr lang="en-GB" altLang="en-US" smtClean="0"/>
              <a:t>Third level</a:t>
            </a:r>
          </a:p>
          <a:p>
            <a:pPr lvl="3"/>
            <a:r>
              <a:rPr lang="en-GB" altLang="en-US" smtClean="0"/>
              <a:t>Fourth level</a:t>
            </a:r>
          </a:p>
          <a:p>
            <a:pPr lvl="3"/>
            <a:endParaRPr lang="en-GB" altLang="en-US" smtClean="0"/>
          </a:p>
        </p:txBody>
      </p:sp>
      <p:sp>
        <p:nvSpPr>
          <p:cNvPr id="194564" name="Rectangle 4"/>
          <p:cNvSpPr>
            <a:spLocks noGrp="1" noChangeArrowheads="1"/>
          </p:cNvSpPr>
          <p:nvPr>
            <p:ph type="sldNum" sz="quarter" idx="4"/>
          </p:nvPr>
        </p:nvSpPr>
        <p:spPr bwMode="auto">
          <a:xfrm>
            <a:off x="6553200" y="6381750"/>
            <a:ext cx="2133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87B824D-BF37-4923-A6DC-9808476F703D}" type="slidenum">
              <a:rPr lang="en-GB" altLang="en-US"/>
              <a:pPr/>
              <a:t>‹#›</a:t>
            </a:fld>
            <a:endParaRPr lang="en-GB" altLang="en-US"/>
          </a:p>
        </p:txBody>
      </p:sp>
      <p:sp>
        <p:nvSpPr>
          <p:cNvPr id="194570"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GB"/>
          </a:p>
        </p:txBody>
      </p:sp>
      <p:sp>
        <p:nvSpPr>
          <p:cNvPr id="194571"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GB"/>
          </a:p>
        </p:txBody>
      </p:sp>
      <p:sp>
        <p:nvSpPr>
          <p:cNvPr id="4103" name="Line 15"/>
          <p:cNvSpPr>
            <a:spLocks noChangeShapeType="1"/>
          </p:cNvSpPr>
          <p:nvPr userDrawn="1"/>
        </p:nvSpPr>
        <p:spPr bwMode="auto">
          <a:xfrm>
            <a:off x="423863" y="1417638"/>
            <a:ext cx="8424862" cy="0"/>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4104" name="Picture 1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88125" y="47625"/>
            <a:ext cx="25304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Group 25"/>
          <p:cNvGrpSpPr>
            <a:grpSpLocks/>
          </p:cNvGrpSpPr>
          <p:nvPr userDrawn="1"/>
        </p:nvGrpSpPr>
        <p:grpSpPr bwMode="auto">
          <a:xfrm>
            <a:off x="0" y="6616700"/>
            <a:ext cx="9144000" cy="260350"/>
            <a:chOff x="0" y="4156"/>
            <a:chExt cx="5760" cy="164"/>
          </a:xfrm>
        </p:grpSpPr>
        <p:sp>
          <p:nvSpPr>
            <p:cNvPr id="15370" name="Rectangle 26"/>
            <p:cNvSpPr>
              <a:spLocks noChangeArrowheads="1"/>
            </p:cNvSpPr>
            <p:nvPr userDrawn="1"/>
          </p:nvSpPr>
          <p:spPr bwMode="auto">
            <a:xfrm>
              <a:off x="0" y="4156"/>
              <a:ext cx="5760" cy="164"/>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GB" altLang="en-US" sz="1500" b="1" smtClean="0">
                  <a:solidFill>
                    <a:schemeClr val="bg1"/>
                  </a:solidFill>
                </a:rPr>
                <a:t>UKOPA  </a:t>
              </a:r>
              <a:r>
                <a:rPr lang="en-GB" altLang="en-US" sz="1200" b="1" smtClean="0">
                  <a:solidFill>
                    <a:schemeClr val="bg1"/>
                  </a:solidFill>
                </a:rPr>
                <a:t>United Kingdom Onshore Pipeline Operators</a:t>
              </a:r>
              <a:r>
                <a:rPr lang="ja-JP" altLang="en-GB" sz="1200" b="1" smtClean="0">
                  <a:solidFill>
                    <a:schemeClr val="bg1"/>
                  </a:solidFill>
                </a:rPr>
                <a:t>’</a:t>
              </a:r>
              <a:r>
                <a:rPr lang="en-GB" altLang="ja-JP" sz="1200" b="1" smtClean="0">
                  <a:solidFill>
                    <a:schemeClr val="bg1"/>
                  </a:solidFill>
                </a:rPr>
                <a:t> Association</a:t>
              </a:r>
              <a:r>
                <a:rPr lang="en-GB" altLang="ja-JP" sz="1200" smtClean="0">
                  <a:solidFill>
                    <a:schemeClr val="bg1"/>
                  </a:solidFill>
                </a:rPr>
                <a:t>           </a:t>
              </a:r>
              <a:r>
                <a:rPr lang="en-GB" altLang="ja-JP" sz="1500" smtClean="0">
                  <a:solidFill>
                    <a:schemeClr val="bg1"/>
                  </a:solidFill>
                </a:rPr>
                <a:t>                                    </a:t>
              </a:r>
              <a:r>
                <a:rPr lang="en-GB" altLang="ja-JP" sz="1500" b="1" smtClean="0">
                  <a:solidFill>
                    <a:schemeClr val="bg1"/>
                  </a:solidFill>
                </a:rPr>
                <a:t>www.ukopa.co.uk</a:t>
              </a:r>
              <a:endParaRPr lang="en-GB" altLang="en-US" sz="1500" b="1" smtClean="0">
                <a:solidFill>
                  <a:schemeClr val="bg1"/>
                </a:solidFill>
              </a:endParaRPr>
            </a:p>
          </p:txBody>
        </p:sp>
        <p:sp>
          <p:nvSpPr>
            <p:cNvPr id="4107" name="Line 27"/>
            <p:cNvSpPr>
              <a:spLocks noChangeShapeType="1"/>
            </p:cNvSpPr>
            <p:nvPr userDrawn="1"/>
          </p:nvSpPr>
          <p:spPr bwMode="auto">
            <a:xfrm>
              <a:off x="539" y="4183"/>
              <a:ext cx="0" cy="11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800">
          <a:solidFill>
            <a:schemeClr val="tx2"/>
          </a:solidFill>
          <a:latin typeface="Arial" charset="0"/>
          <a:ea typeface="MS PGothic" panose="020B0600070205080204" pitchFamily="34" charset="-128"/>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006699"/>
        </a:buClr>
        <a:buFont typeface="Wingdings" pitchFamily="2" charset="2"/>
        <a:buChar char="q"/>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006699"/>
        </a:buClr>
        <a:buFont typeface="Wingdings" pitchFamily="2" charset="2"/>
        <a:buChar char="q"/>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006699"/>
        </a:buClr>
        <a:buFont typeface="Wingdings" pitchFamily="2" charset="2"/>
        <a:buChar char="q"/>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006699"/>
        </a:buClr>
        <a:buFont typeface="Wingdings" pitchFamily="2" charset="2"/>
        <a:buChar char="q"/>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067175" y="2276475"/>
            <a:ext cx="4968875" cy="750888"/>
          </a:xfrm>
        </p:spPr>
        <p:txBody>
          <a:bodyPr/>
          <a:lstStyle/>
          <a:p>
            <a:pPr eaLnBrk="1" hangingPunct="1"/>
            <a:r>
              <a:rPr lang="en-GB" altLang="en-US" dirty="0" smtClean="0"/>
              <a:t>PIWG – Feedback From Strategy Workshop</a:t>
            </a:r>
            <a:br>
              <a:rPr lang="en-GB" altLang="en-US" dirty="0" smtClean="0"/>
            </a:br>
            <a:endParaRPr lang="en-GB" altLang="en-US" dirty="0" smtClean="0"/>
          </a:p>
        </p:txBody>
      </p:sp>
      <p:sp>
        <p:nvSpPr>
          <p:cNvPr id="7171" name="Rectangle 6"/>
          <p:cNvSpPr>
            <a:spLocks noChangeArrowheads="1"/>
          </p:cNvSpPr>
          <p:nvPr/>
        </p:nvSpPr>
        <p:spPr bwMode="auto">
          <a:xfrm>
            <a:off x="4140200" y="4941888"/>
            <a:ext cx="4824413" cy="86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GB" altLang="en-US" sz="2800" dirty="0" smtClean="0">
                <a:solidFill>
                  <a:schemeClr val="tx2"/>
                </a:solidFill>
              </a:rPr>
              <a:t>Graeme </a:t>
            </a:r>
            <a:r>
              <a:rPr lang="en-GB" altLang="en-US" sz="2800" dirty="0" err="1" smtClean="0">
                <a:solidFill>
                  <a:schemeClr val="tx2"/>
                </a:solidFill>
              </a:rPr>
              <a:t>Pailor</a:t>
            </a:r>
            <a:endParaRPr lang="en-GB" altLang="en-US" sz="2800" dirty="0">
              <a:solidFill>
                <a:schemeClr val="tx2"/>
              </a:solidFill>
            </a:endParaRPr>
          </a:p>
          <a:p>
            <a:pPr eaLnBrk="1" hangingPunct="1"/>
            <a:r>
              <a:rPr lang="en-GB" altLang="en-US" sz="2800" dirty="0" smtClean="0">
                <a:solidFill>
                  <a:schemeClr val="tx2"/>
                </a:solidFill>
              </a:rPr>
              <a:t>PIWG </a:t>
            </a:r>
            <a:r>
              <a:rPr lang="en-GB" altLang="en-US" sz="2800" dirty="0">
                <a:solidFill>
                  <a:schemeClr val="tx2"/>
                </a:solidFill>
              </a:rPr>
              <a:t>Chairman </a:t>
            </a:r>
          </a:p>
        </p:txBody>
      </p:sp>
      <p:sp>
        <p:nvSpPr>
          <p:cNvPr id="2" name="TextBox 1"/>
          <p:cNvSpPr txBox="1"/>
          <p:nvPr/>
        </p:nvSpPr>
        <p:spPr>
          <a:xfrm>
            <a:off x="6876256" y="1484784"/>
            <a:ext cx="1569660" cy="369332"/>
          </a:xfrm>
          <a:prstGeom prst="rect">
            <a:avLst/>
          </a:prstGeom>
          <a:noFill/>
        </p:spPr>
        <p:txBody>
          <a:bodyPr wrap="none" rtlCol="0">
            <a:spAutoFit/>
          </a:bodyPr>
          <a:lstStyle/>
          <a:p>
            <a:r>
              <a:rPr lang="en-GB" dirty="0" smtClean="0"/>
              <a:t>PIWG 15 008</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400" dirty="0" smtClean="0"/>
              <a:t>What did we do?</a:t>
            </a:r>
            <a:endParaRPr lang="en-GB" sz="2400" dirty="0"/>
          </a:p>
        </p:txBody>
      </p:sp>
      <p:sp>
        <p:nvSpPr>
          <p:cNvPr id="5" name="Slide Number Placeholder 4"/>
          <p:cNvSpPr>
            <a:spLocks noGrp="1"/>
          </p:cNvSpPr>
          <p:nvPr>
            <p:ph type="sldNum" sz="quarter" idx="10"/>
          </p:nvPr>
        </p:nvSpPr>
        <p:spPr/>
        <p:txBody>
          <a:bodyPr/>
          <a:lstStyle/>
          <a:p>
            <a:fld id="{B291CFCC-A90B-4D90-8017-D7321877FF3E}" type="slidenum">
              <a:rPr lang="en-GB" altLang="en-US" smtClean="0"/>
              <a:pPr/>
              <a:t>2</a:t>
            </a:fld>
            <a:endParaRPr lang="en-GB" altLang="en-US"/>
          </a:p>
        </p:txBody>
      </p:sp>
      <p:sp>
        <p:nvSpPr>
          <p:cNvPr id="7" name="TextBox 6"/>
          <p:cNvSpPr txBox="1"/>
          <p:nvPr/>
        </p:nvSpPr>
        <p:spPr>
          <a:xfrm>
            <a:off x="4932040" y="2060848"/>
            <a:ext cx="3157239" cy="646331"/>
          </a:xfrm>
          <a:prstGeom prst="rect">
            <a:avLst/>
          </a:prstGeom>
          <a:noFill/>
        </p:spPr>
        <p:txBody>
          <a:bodyPr wrap="square" rtlCol="0">
            <a:spAutoFit/>
          </a:bodyPr>
          <a:lstStyle/>
          <a:p>
            <a:r>
              <a:rPr lang="en-GB" dirty="0" smtClean="0"/>
              <a:t>Classification of Pipeline Damage</a:t>
            </a:r>
            <a:endParaRPr lang="en-GB" dirty="0"/>
          </a:p>
        </p:txBody>
      </p:sp>
      <p:sp>
        <p:nvSpPr>
          <p:cNvPr id="9" name="TextBox 8"/>
          <p:cNvSpPr txBox="1"/>
          <p:nvPr/>
        </p:nvSpPr>
        <p:spPr>
          <a:xfrm>
            <a:off x="457200" y="2348880"/>
            <a:ext cx="2674640" cy="646331"/>
          </a:xfrm>
          <a:prstGeom prst="rect">
            <a:avLst/>
          </a:prstGeom>
          <a:noFill/>
        </p:spPr>
        <p:txBody>
          <a:bodyPr wrap="square" rtlCol="0">
            <a:spAutoFit/>
          </a:bodyPr>
          <a:lstStyle/>
          <a:p>
            <a:r>
              <a:rPr lang="en-GB" dirty="0" smtClean="0"/>
              <a:t>Inherent threats / pipeline damage</a:t>
            </a:r>
            <a:endParaRPr lang="en-GB" dirty="0"/>
          </a:p>
        </p:txBody>
      </p:sp>
      <p:sp>
        <p:nvSpPr>
          <p:cNvPr id="10" name="TextBox 9"/>
          <p:cNvSpPr txBox="1"/>
          <p:nvPr/>
        </p:nvSpPr>
        <p:spPr>
          <a:xfrm>
            <a:off x="3635896" y="3933056"/>
            <a:ext cx="2448272" cy="646331"/>
          </a:xfrm>
          <a:prstGeom prst="rect">
            <a:avLst/>
          </a:prstGeom>
          <a:noFill/>
        </p:spPr>
        <p:txBody>
          <a:bodyPr wrap="square" rtlCol="0">
            <a:spAutoFit/>
          </a:bodyPr>
          <a:lstStyle/>
          <a:p>
            <a:r>
              <a:rPr lang="en-GB" dirty="0" smtClean="0"/>
              <a:t>New threats / failure modes</a:t>
            </a:r>
            <a:endParaRPr lang="en-GB" dirty="0"/>
          </a:p>
        </p:txBody>
      </p:sp>
      <p:sp>
        <p:nvSpPr>
          <p:cNvPr id="11" name="TextBox 10"/>
          <p:cNvSpPr txBox="1"/>
          <p:nvPr/>
        </p:nvSpPr>
        <p:spPr>
          <a:xfrm>
            <a:off x="899592" y="3933056"/>
            <a:ext cx="1728192" cy="646331"/>
          </a:xfrm>
          <a:prstGeom prst="rect">
            <a:avLst/>
          </a:prstGeom>
          <a:noFill/>
        </p:spPr>
        <p:txBody>
          <a:bodyPr wrap="square" rtlCol="0">
            <a:spAutoFit/>
          </a:bodyPr>
          <a:lstStyle/>
          <a:p>
            <a:r>
              <a:rPr lang="en-GB" dirty="0" smtClean="0"/>
              <a:t>New repair methods</a:t>
            </a:r>
            <a:endParaRPr lang="en-GB" dirty="0"/>
          </a:p>
        </p:txBody>
      </p:sp>
      <p:sp>
        <p:nvSpPr>
          <p:cNvPr id="12" name="TextBox 11"/>
          <p:cNvSpPr txBox="1"/>
          <p:nvPr/>
        </p:nvSpPr>
        <p:spPr>
          <a:xfrm>
            <a:off x="6732588" y="3140968"/>
            <a:ext cx="2231900" cy="369332"/>
          </a:xfrm>
          <a:prstGeom prst="rect">
            <a:avLst/>
          </a:prstGeom>
          <a:noFill/>
        </p:spPr>
        <p:txBody>
          <a:bodyPr wrap="square" rtlCol="0">
            <a:spAutoFit/>
          </a:bodyPr>
          <a:lstStyle/>
          <a:p>
            <a:r>
              <a:rPr lang="en-GB" dirty="0" smtClean="0"/>
              <a:t>Pipeline revalidation</a:t>
            </a:r>
            <a:endParaRPr lang="en-GB" dirty="0"/>
          </a:p>
        </p:txBody>
      </p:sp>
      <p:sp>
        <p:nvSpPr>
          <p:cNvPr id="13" name="TextBox 12"/>
          <p:cNvSpPr txBox="1"/>
          <p:nvPr/>
        </p:nvSpPr>
        <p:spPr>
          <a:xfrm>
            <a:off x="2267744" y="1700808"/>
            <a:ext cx="2664296" cy="369332"/>
          </a:xfrm>
          <a:prstGeom prst="rect">
            <a:avLst/>
          </a:prstGeom>
          <a:noFill/>
        </p:spPr>
        <p:txBody>
          <a:bodyPr wrap="square" rtlCol="0">
            <a:spAutoFit/>
          </a:bodyPr>
          <a:lstStyle/>
          <a:p>
            <a:r>
              <a:rPr lang="en-GB" dirty="0" smtClean="0"/>
              <a:t>Decision support tools</a:t>
            </a:r>
            <a:endParaRPr lang="en-GB" dirty="0"/>
          </a:p>
        </p:txBody>
      </p:sp>
      <p:sp>
        <p:nvSpPr>
          <p:cNvPr id="14" name="TextBox 13"/>
          <p:cNvSpPr txBox="1"/>
          <p:nvPr/>
        </p:nvSpPr>
        <p:spPr>
          <a:xfrm>
            <a:off x="6084168" y="5373216"/>
            <a:ext cx="2520280" cy="923330"/>
          </a:xfrm>
          <a:prstGeom prst="rect">
            <a:avLst/>
          </a:prstGeom>
          <a:noFill/>
        </p:spPr>
        <p:txBody>
          <a:bodyPr wrap="square" rtlCol="0">
            <a:spAutoFit/>
          </a:bodyPr>
          <a:lstStyle/>
          <a:p>
            <a:r>
              <a:rPr lang="en-GB" dirty="0" smtClean="0"/>
              <a:t>Management of change / mods / repairs</a:t>
            </a:r>
            <a:endParaRPr lang="en-GB" dirty="0"/>
          </a:p>
        </p:txBody>
      </p:sp>
      <p:sp>
        <p:nvSpPr>
          <p:cNvPr id="15" name="TextBox 14"/>
          <p:cNvSpPr txBox="1"/>
          <p:nvPr/>
        </p:nvSpPr>
        <p:spPr>
          <a:xfrm>
            <a:off x="899592" y="5373216"/>
            <a:ext cx="2232248" cy="369332"/>
          </a:xfrm>
          <a:prstGeom prst="rect">
            <a:avLst/>
          </a:prstGeom>
          <a:noFill/>
        </p:spPr>
        <p:txBody>
          <a:bodyPr wrap="square" rtlCol="0">
            <a:spAutoFit/>
          </a:bodyPr>
          <a:lstStyle/>
          <a:p>
            <a:r>
              <a:rPr lang="en-GB" dirty="0" smtClean="0"/>
              <a:t>Asset life extension</a:t>
            </a:r>
            <a:endParaRPr lang="en-GB" dirty="0"/>
          </a:p>
        </p:txBody>
      </p:sp>
      <p:sp>
        <p:nvSpPr>
          <p:cNvPr id="16" name="TextBox 15"/>
          <p:cNvSpPr txBox="1"/>
          <p:nvPr/>
        </p:nvSpPr>
        <p:spPr>
          <a:xfrm>
            <a:off x="3851920" y="4941168"/>
            <a:ext cx="1800200" cy="646331"/>
          </a:xfrm>
          <a:prstGeom prst="rect">
            <a:avLst/>
          </a:prstGeom>
          <a:noFill/>
        </p:spPr>
        <p:txBody>
          <a:bodyPr wrap="square" rtlCol="0">
            <a:spAutoFit/>
          </a:bodyPr>
          <a:lstStyle/>
          <a:p>
            <a:r>
              <a:rPr lang="en-GB" dirty="0" smtClean="0"/>
              <a:t>Cost effective maintenance</a:t>
            </a:r>
            <a:endParaRPr lang="en-GB" dirty="0"/>
          </a:p>
        </p:txBody>
      </p:sp>
      <p:sp>
        <p:nvSpPr>
          <p:cNvPr id="17" name="TextBox 16"/>
          <p:cNvSpPr txBox="1"/>
          <p:nvPr/>
        </p:nvSpPr>
        <p:spPr>
          <a:xfrm>
            <a:off x="2627784" y="2707179"/>
            <a:ext cx="2304256" cy="646331"/>
          </a:xfrm>
          <a:prstGeom prst="rect">
            <a:avLst/>
          </a:prstGeom>
          <a:noFill/>
        </p:spPr>
        <p:txBody>
          <a:bodyPr wrap="square" rtlCol="0">
            <a:spAutoFit/>
          </a:bodyPr>
          <a:lstStyle/>
          <a:p>
            <a:r>
              <a:rPr lang="en-GB" dirty="0" smtClean="0"/>
              <a:t>Maintenance frequency</a:t>
            </a:r>
            <a:endParaRPr lang="en-GB" dirty="0"/>
          </a:p>
        </p:txBody>
      </p:sp>
    </p:spTree>
    <p:extLst>
      <p:ext uri="{BB962C8B-B14F-4D97-AF65-F5344CB8AC3E}">
        <p14:creationId xmlns:p14="http://schemas.microsoft.com/office/powerpoint/2010/main" val="194723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were some of the most popular topics?</a:t>
            </a:r>
            <a:endParaRPr lang="en-GB" dirty="0"/>
          </a:p>
        </p:txBody>
      </p:sp>
      <p:sp>
        <p:nvSpPr>
          <p:cNvPr id="3" name="Content Placeholder 2"/>
          <p:cNvSpPr>
            <a:spLocks noGrp="1"/>
          </p:cNvSpPr>
          <p:nvPr>
            <p:ph idx="1"/>
          </p:nvPr>
        </p:nvSpPr>
        <p:spPr/>
        <p:txBody>
          <a:bodyPr/>
          <a:lstStyle/>
          <a:p>
            <a:r>
              <a:rPr lang="en-GB" sz="2800" dirty="0" smtClean="0"/>
              <a:t>Establish end of life </a:t>
            </a:r>
            <a:r>
              <a:rPr lang="en-GB" sz="2800" dirty="0" err="1" smtClean="0"/>
              <a:t>methodolgy</a:t>
            </a:r>
            <a:r>
              <a:rPr lang="en-GB" sz="2800" dirty="0" smtClean="0"/>
              <a:t> (including coatings)</a:t>
            </a:r>
          </a:p>
          <a:p>
            <a:r>
              <a:rPr lang="en-GB" sz="2800" dirty="0" smtClean="0"/>
              <a:t>Good practice for </a:t>
            </a:r>
            <a:r>
              <a:rPr lang="en-GB" sz="2800" dirty="0" err="1" smtClean="0"/>
              <a:t>unpiggable</a:t>
            </a:r>
            <a:r>
              <a:rPr lang="en-GB" sz="2800" dirty="0" smtClean="0"/>
              <a:t> pipelines</a:t>
            </a:r>
          </a:p>
          <a:p>
            <a:r>
              <a:rPr lang="en-GB" sz="2800" dirty="0" smtClean="0"/>
              <a:t>Repair</a:t>
            </a:r>
          </a:p>
          <a:p>
            <a:r>
              <a:rPr lang="en-GB" sz="2800" dirty="0" smtClean="0"/>
              <a:t>Relate maintenance frequency to probability of failure</a:t>
            </a:r>
          </a:p>
          <a:p>
            <a:r>
              <a:rPr lang="en-GB" sz="2800" dirty="0" smtClean="0"/>
              <a:t>Guide for I-L-I and non-</a:t>
            </a:r>
            <a:r>
              <a:rPr lang="en-GB" sz="2800" dirty="0" err="1" smtClean="0"/>
              <a:t>piggable</a:t>
            </a:r>
            <a:r>
              <a:rPr lang="en-GB" sz="2800" dirty="0" smtClean="0"/>
              <a:t> solutions</a:t>
            </a:r>
          </a:p>
          <a:p>
            <a:pPr lvl="1"/>
            <a:r>
              <a:rPr lang="en-GB" dirty="0" smtClean="0"/>
              <a:t>Etc. etc.</a:t>
            </a:r>
          </a:p>
        </p:txBody>
      </p:sp>
      <p:sp>
        <p:nvSpPr>
          <p:cNvPr id="4" name="Slide Number Placeholder 3"/>
          <p:cNvSpPr>
            <a:spLocks noGrp="1"/>
          </p:cNvSpPr>
          <p:nvPr>
            <p:ph type="sldNum" sz="quarter" idx="10"/>
          </p:nvPr>
        </p:nvSpPr>
        <p:spPr/>
        <p:txBody>
          <a:bodyPr/>
          <a:lstStyle/>
          <a:p>
            <a:fld id="{67E972DA-6D16-42CC-B230-A337A1B71828}" type="slidenum">
              <a:rPr lang="en-GB" altLang="en-US" smtClean="0"/>
              <a:pPr/>
              <a:t>3</a:t>
            </a:fld>
            <a:endParaRPr lang="en-GB" altLang="en-US"/>
          </a:p>
        </p:txBody>
      </p:sp>
    </p:spTree>
    <p:extLst>
      <p:ext uri="{BB962C8B-B14F-4D97-AF65-F5344CB8AC3E}">
        <p14:creationId xmlns:p14="http://schemas.microsoft.com/office/powerpoint/2010/main" val="276766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 PIWG Terms of Reference</a:t>
            </a:r>
            <a:endParaRPr lang="en-GB" dirty="0"/>
          </a:p>
        </p:txBody>
      </p:sp>
      <p:sp>
        <p:nvSpPr>
          <p:cNvPr id="3" name="Content Placeholder 2"/>
          <p:cNvSpPr>
            <a:spLocks noGrp="1"/>
          </p:cNvSpPr>
          <p:nvPr>
            <p:ph idx="1"/>
          </p:nvPr>
        </p:nvSpPr>
        <p:spPr/>
        <p:txBody>
          <a:bodyPr/>
          <a:lstStyle/>
          <a:p>
            <a:r>
              <a:rPr lang="en-GB" altLang="en-US" sz="1800" dirty="0"/>
              <a:t>Act of behalf of UKOPA Members as the expert body on pipeline integrity and defect assessment issues.</a:t>
            </a:r>
          </a:p>
          <a:p>
            <a:r>
              <a:rPr lang="en-GB" altLang="en-US" sz="1800" dirty="0"/>
              <a:t>Support, on behalf of member companies, the development and acceptance of appropriate good practice for pipeline integrity management and defect assessment.</a:t>
            </a:r>
          </a:p>
          <a:p>
            <a:r>
              <a:rPr lang="en-GB" altLang="en-US" sz="1800" dirty="0"/>
              <a:t>Provide the specialist / expert point of contact for UKOPA internal and external communications on pipeline integrity / defect assessment issues.</a:t>
            </a:r>
          </a:p>
          <a:p>
            <a:r>
              <a:rPr lang="en-GB" altLang="en-US" sz="1800" dirty="0"/>
              <a:t>Provide a formal UKOPA interface with HSE for discussions on pipeline integrity related issues.</a:t>
            </a:r>
          </a:p>
          <a:p>
            <a:r>
              <a:rPr lang="en-GB" altLang="en-US" sz="1800" dirty="0"/>
              <a:t>Provide a point of focus within UKOPA for commissioning and progressing technical work related to pipeline integrity and defect assessment with external expert bodies and technical specialist organisations including Universities.</a:t>
            </a:r>
            <a:endParaRPr lang="en-US" altLang="en-US" sz="1800" dirty="0"/>
          </a:p>
        </p:txBody>
      </p:sp>
      <p:sp>
        <p:nvSpPr>
          <p:cNvPr id="4" name="Slide Number Placeholder 3"/>
          <p:cNvSpPr>
            <a:spLocks noGrp="1"/>
          </p:cNvSpPr>
          <p:nvPr>
            <p:ph type="sldNum" sz="quarter" idx="10"/>
          </p:nvPr>
        </p:nvSpPr>
        <p:spPr/>
        <p:txBody>
          <a:bodyPr/>
          <a:lstStyle/>
          <a:p>
            <a:fld id="{67E972DA-6D16-42CC-B230-A337A1B71828}" type="slidenum">
              <a:rPr lang="en-GB" altLang="en-US" smtClean="0"/>
              <a:pPr/>
              <a:t>4</a:t>
            </a:fld>
            <a:endParaRPr lang="en-GB" altLang="en-US"/>
          </a:p>
        </p:txBody>
      </p:sp>
    </p:spTree>
    <p:extLst>
      <p:ext uri="{BB962C8B-B14F-4D97-AF65-F5344CB8AC3E}">
        <p14:creationId xmlns:p14="http://schemas.microsoft.com/office/powerpoint/2010/main" val="389497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672"/>
            <a:ext cx="6275388" cy="581025"/>
          </a:xfrm>
        </p:spPr>
        <p:txBody>
          <a:bodyPr/>
          <a:lstStyle/>
          <a:p>
            <a:r>
              <a:rPr lang="en-GB" dirty="0" smtClean="0"/>
              <a:t>A useful platform</a:t>
            </a:r>
            <a:endParaRPr lang="en-GB" dirty="0"/>
          </a:p>
        </p:txBody>
      </p:sp>
      <p:sp>
        <p:nvSpPr>
          <p:cNvPr id="3" name="Content Placeholder 2"/>
          <p:cNvSpPr>
            <a:spLocks noGrp="1"/>
          </p:cNvSpPr>
          <p:nvPr>
            <p:ph idx="1"/>
          </p:nvPr>
        </p:nvSpPr>
        <p:spPr/>
        <p:txBody>
          <a:bodyPr/>
          <a:lstStyle/>
          <a:p>
            <a:r>
              <a:rPr lang="en-GB" sz="2400" dirty="0" smtClean="0"/>
              <a:t>BS8101-4 lists areas of an Asset Management Strategy:</a:t>
            </a:r>
          </a:p>
          <a:p>
            <a:pPr lvl="1"/>
            <a:r>
              <a:rPr lang="en-GB" sz="2000" dirty="0" smtClean="0"/>
              <a:t>Contribute to the design</a:t>
            </a:r>
          </a:p>
          <a:p>
            <a:pPr lvl="1"/>
            <a:r>
              <a:rPr lang="en-GB" sz="2000" dirty="0" smtClean="0"/>
              <a:t>Define the system</a:t>
            </a:r>
          </a:p>
          <a:p>
            <a:pPr lvl="1"/>
            <a:r>
              <a:rPr lang="en-GB" sz="2000" dirty="0" smtClean="0"/>
              <a:t>Subdivide into segments</a:t>
            </a:r>
          </a:p>
          <a:p>
            <a:pPr lvl="1"/>
            <a:r>
              <a:rPr lang="en-GB" sz="2000" dirty="0" smtClean="0">
                <a:solidFill>
                  <a:srgbClr val="FF0000"/>
                </a:solidFill>
              </a:rPr>
              <a:t>Define the threats</a:t>
            </a:r>
          </a:p>
          <a:p>
            <a:pPr lvl="1"/>
            <a:r>
              <a:rPr lang="en-GB" sz="2000" dirty="0" smtClean="0">
                <a:solidFill>
                  <a:srgbClr val="FF0000"/>
                </a:solidFill>
              </a:rPr>
              <a:t>Identify the failure modes</a:t>
            </a:r>
          </a:p>
          <a:p>
            <a:pPr lvl="1"/>
            <a:r>
              <a:rPr lang="en-GB" sz="2000" dirty="0" smtClean="0"/>
              <a:t>Gather likelihood data</a:t>
            </a:r>
          </a:p>
          <a:p>
            <a:pPr lvl="1"/>
            <a:r>
              <a:rPr lang="en-GB" sz="2000" dirty="0" smtClean="0"/>
              <a:t>Carry out a risk assessment</a:t>
            </a:r>
          </a:p>
          <a:p>
            <a:pPr lvl="1"/>
            <a:r>
              <a:rPr lang="en-GB" sz="2000" dirty="0" smtClean="0">
                <a:solidFill>
                  <a:srgbClr val="FF0000"/>
                </a:solidFill>
              </a:rPr>
              <a:t>Introduce mitigation</a:t>
            </a:r>
          </a:p>
          <a:p>
            <a:pPr lvl="1"/>
            <a:r>
              <a:rPr lang="en-GB" sz="2000" dirty="0" smtClean="0">
                <a:solidFill>
                  <a:srgbClr val="FF0000"/>
                </a:solidFill>
              </a:rPr>
              <a:t>Carry out process and condition monitoring</a:t>
            </a:r>
          </a:p>
          <a:p>
            <a:pPr lvl="1"/>
            <a:r>
              <a:rPr lang="en-GB" sz="2000" dirty="0" smtClean="0">
                <a:solidFill>
                  <a:srgbClr val="FF0000"/>
                </a:solidFill>
              </a:rPr>
              <a:t>Carry out inspection</a:t>
            </a:r>
          </a:p>
          <a:p>
            <a:pPr lvl="1"/>
            <a:r>
              <a:rPr lang="en-GB" sz="2000" dirty="0" smtClean="0"/>
              <a:t>Manage information</a:t>
            </a:r>
          </a:p>
          <a:p>
            <a:pPr lvl="1"/>
            <a:endParaRPr lang="en-GB" dirty="0" smtClean="0"/>
          </a:p>
          <a:p>
            <a:pPr lvl="1"/>
            <a:endParaRPr lang="en-GB" dirty="0"/>
          </a:p>
        </p:txBody>
      </p:sp>
      <p:sp>
        <p:nvSpPr>
          <p:cNvPr id="4" name="Slide Number Placeholder 3"/>
          <p:cNvSpPr>
            <a:spLocks noGrp="1"/>
          </p:cNvSpPr>
          <p:nvPr>
            <p:ph type="sldNum" sz="quarter" idx="10"/>
          </p:nvPr>
        </p:nvSpPr>
        <p:spPr/>
        <p:txBody>
          <a:bodyPr/>
          <a:lstStyle/>
          <a:p>
            <a:fld id="{67E972DA-6D16-42CC-B230-A337A1B71828}" type="slidenum">
              <a:rPr lang="en-GB" altLang="en-US" smtClean="0"/>
              <a:pPr/>
              <a:t>5</a:t>
            </a:fld>
            <a:endParaRPr lang="en-GB" altLang="en-US"/>
          </a:p>
        </p:txBody>
      </p:sp>
    </p:spTree>
    <p:extLst>
      <p:ext uri="{BB962C8B-B14F-4D97-AF65-F5344CB8AC3E}">
        <p14:creationId xmlns:p14="http://schemas.microsoft.com/office/powerpoint/2010/main" val="1388582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top-down approach</a:t>
            </a:r>
            <a:endParaRPr lang="en-GB" dirty="0"/>
          </a:p>
        </p:txBody>
      </p:sp>
      <p:sp>
        <p:nvSpPr>
          <p:cNvPr id="4" name="Slide Number Placeholder 3"/>
          <p:cNvSpPr>
            <a:spLocks noGrp="1"/>
          </p:cNvSpPr>
          <p:nvPr>
            <p:ph type="sldNum" sz="quarter" idx="10"/>
          </p:nvPr>
        </p:nvSpPr>
        <p:spPr/>
        <p:txBody>
          <a:bodyPr/>
          <a:lstStyle/>
          <a:p>
            <a:fld id="{67E972DA-6D16-42CC-B230-A337A1B71828}" type="slidenum">
              <a:rPr lang="en-GB" altLang="en-US" smtClean="0"/>
              <a:pPr/>
              <a:t>6</a:t>
            </a:fld>
            <a:endParaRPr lang="en-GB" altLang="en-US"/>
          </a:p>
        </p:txBody>
      </p:sp>
      <p:sp>
        <p:nvSpPr>
          <p:cNvPr id="5" name="Content Placeholder 4"/>
          <p:cNvSpPr txBox="1">
            <a:spLocks/>
          </p:cNvSpPr>
          <p:nvPr/>
        </p:nvSpPr>
        <p:spPr bwMode="auto">
          <a:xfrm>
            <a:off x="900206" y="1931893"/>
            <a:ext cx="3990973" cy="434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699"/>
              </a:buClr>
              <a:buFont typeface="Wingdings" pitchFamily="2" charset="2"/>
              <a:buChar char="q"/>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006699"/>
              </a:buClr>
              <a:buFont typeface="Wingdings" pitchFamily="2" charset="2"/>
              <a:buChar char="q"/>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006699"/>
              </a:buClr>
              <a:buFont typeface="Wingdings" pitchFamily="2" charset="2"/>
              <a:buChar char="q"/>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006699"/>
              </a:buClr>
              <a:buFont typeface="Wingdings" pitchFamily="2" charset="2"/>
              <a:buChar char="q"/>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600" kern="0" dirty="0" smtClean="0"/>
              <a:t>BS8010-4 gives a list of threats to pipelines and suitable mitigations in design and operation.</a:t>
            </a:r>
          </a:p>
          <a:p>
            <a:r>
              <a:rPr lang="en-GB" sz="1600" kern="0" dirty="0" smtClean="0"/>
              <a:t>The PIMS is associated with on-going operational aspects of mitigation</a:t>
            </a:r>
          </a:p>
          <a:p>
            <a:r>
              <a:rPr lang="en-GB" sz="1600" kern="0" dirty="0" smtClean="0"/>
              <a:t>An example of an extension to the threats list…….</a:t>
            </a:r>
          </a:p>
          <a:p>
            <a:pPr marL="0" indent="0">
              <a:buNone/>
            </a:pPr>
            <a:endParaRPr lang="en-GB" sz="1600" kern="0" dirty="0" smtClean="0"/>
          </a:p>
          <a:p>
            <a:pPr marL="0" indent="0">
              <a:buNone/>
            </a:pPr>
            <a:endParaRPr lang="en-GB" sz="1600" kern="0" dirty="0"/>
          </a:p>
          <a:p>
            <a:pPr marL="0" indent="0">
              <a:buNone/>
            </a:pPr>
            <a:endParaRPr lang="en-GB" sz="1600" kern="0" dirty="0" smtClean="0"/>
          </a:p>
        </p:txBody>
      </p:sp>
      <p:sp>
        <p:nvSpPr>
          <p:cNvPr id="6" name="Content Placeholder 1"/>
          <p:cNvSpPr txBox="1">
            <a:spLocks/>
          </p:cNvSpPr>
          <p:nvPr/>
        </p:nvSpPr>
        <p:spPr bwMode="auto">
          <a:xfrm>
            <a:off x="927100" y="1485900"/>
            <a:ext cx="3990973"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spcBef>
                <a:spcPct val="0"/>
              </a:spcBef>
              <a:spcAft>
                <a:spcPct val="0"/>
              </a:spcAft>
              <a:defRPr sz="1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lgn="l"/>
            <a:r>
              <a:rPr lang="en-GB" dirty="0" smtClean="0"/>
              <a:t>Identify and Mitigate Threats to Integrity</a:t>
            </a:r>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765" y="1314049"/>
            <a:ext cx="3462705" cy="474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562" y="6057159"/>
            <a:ext cx="3357419" cy="44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246284836"/>
              </p:ext>
            </p:extLst>
          </p:nvPr>
        </p:nvGraphicFramePr>
        <p:xfrm>
          <a:off x="45046" y="3936447"/>
          <a:ext cx="5088974" cy="2306320"/>
        </p:xfrm>
        <a:graphic>
          <a:graphicData uri="http://schemas.openxmlformats.org/drawingml/2006/table">
            <a:tbl>
              <a:tblPr firstRow="1" bandRow="1">
                <a:tableStyleId>{5C22544A-7EE6-4342-B048-85BDC9FD1C3A}</a:tableStyleId>
              </a:tblPr>
              <a:tblGrid>
                <a:gridCol w="1623042"/>
                <a:gridCol w="3465932"/>
              </a:tblGrid>
              <a:tr h="139040">
                <a:tc>
                  <a:txBody>
                    <a:bodyPr/>
                    <a:lstStyle/>
                    <a:p>
                      <a:r>
                        <a:rPr lang="en-GB" sz="1400" dirty="0" smtClean="0"/>
                        <a:t>Threat Category</a:t>
                      </a:r>
                      <a:endParaRPr lang="en-GB" sz="1400" dirty="0"/>
                    </a:p>
                  </a:txBody>
                  <a:tcPr/>
                </a:tc>
                <a:tc>
                  <a:txBody>
                    <a:bodyPr/>
                    <a:lstStyle/>
                    <a:p>
                      <a:r>
                        <a:rPr lang="en-GB" sz="1400" dirty="0" smtClean="0"/>
                        <a:t>Threat</a:t>
                      </a:r>
                      <a:endParaRPr lang="en-GB" sz="1400" dirty="0"/>
                    </a:p>
                  </a:txBody>
                  <a:tcPr/>
                </a:tc>
              </a:tr>
              <a:tr h="370840">
                <a:tc>
                  <a:txBody>
                    <a:bodyPr/>
                    <a:lstStyle/>
                    <a:p>
                      <a:r>
                        <a:rPr lang="en-GB" sz="1400" dirty="0" smtClean="0"/>
                        <a:t>Mechanical</a:t>
                      </a:r>
                      <a:r>
                        <a:rPr lang="en-GB" sz="1400" baseline="0" dirty="0" smtClean="0"/>
                        <a:t> Damage</a:t>
                      </a:r>
                      <a:endParaRPr lang="en-GB" sz="1400" dirty="0"/>
                    </a:p>
                  </a:txBody>
                  <a:tcPr/>
                </a:tc>
                <a:tc>
                  <a:txBody>
                    <a:bodyPr/>
                    <a:lstStyle/>
                    <a:p>
                      <a:r>
                        <a:rPr lang="en-GB" sz="1400" dirty="0" smtClean="0"/>
                        <a:t>Unintended, direct (i.e.</a:t>
                      </a:r>
                      <a:r>
                        <a:rPr lang="en-GB" sz="1400" baseline="0" dirty="0" smtClean="0"/>
                        <a:t> damage</a:t>
                      </a:r>
                      <a:endParaRPr lang="en-GB" sz="1400" dirty="0"/>
                    </a:p>
                  </a:txBody>
                  <a:tcPr/>
                </a:tc>
              </a:tr>
              <a:tr h="370840">
                <a:tc>
                  <a:txBody>
                    <a:bodyPr/>
                    <a:lstStyle/>
                    <a:p>
                      <a:endParaRPr lang="en-GB" sz="1400" dirty="0"/>
                    </a:p>
                  </a:txBody>
                  <a:tcPr/>
                </a:tc>
                <a:tc>
                  <a:txBody>
                    <a:bodyPr/>
                    <a:lstStyle/>
                    <a:p>
                      <a:r>
                        <a:rPr lang="en-GB" sz="1400" dirty="0" smtClean="0"/>
                        <a:t>Unintended, direct (i.e. in easement)</a:t>
                      </a:r>
                      <a:endParaRPr lang="en-GB" sz="1400" dirty="0"/>
                    </a:p>
                  </a:txBody>
                  <a:tcPr/>
                </a:tc>
              </a:tr>
              <a:tr h="370840">
                <a:tc>
                  <a:txBody>
                    <a:bodyPr/>
                    <a:lstStyle/>
                    <a:p>
                      <a:endParaRPr lang="en-GB" sz="1400" dirty="0"/>
                    </a:p>
                  </a:txBody>
                  <a:tcPr/>
                </a:tc>
                <a:tc>
                  <a:txBody>
                    <a:bodyPr/>
                    <a:lstStyle/>
                    <a:p>
                      <a:r>
                        <a:rPr lang="en-GB" sz="1400" dirty="0" smtClean="0"/>
                        <a:t>Unintended,</a:t>
                      </a:r>
                      <a:r>
                        <a:rPr lang="en-GB" sz="1400" baseline="0" dirty="0" smtClean="0"/>
                        <a:t> misidentification</a:t>
                      </a:r>
                      <a:endParaRPr lang="en-GB" sz="1400" dirty="0"/>
                    </a:p>
                  </a:txBody>
                  <a:tcPr/>
                </a:tc>
              </a:tr>
              <a:tr h="370840">
                <a:tc>
                  <a:txBody>
                    <a:bodyPr/>
                    <a:lstStyle/>
                    <a:p>
                      <a:endParaRPr lang="en-GB" sz="1400"/>
                    </a:p>
                  </a:txBody>
                  <a:tcPr/>
                </a:tc>
                <a:tc>
                  <a:txBody>
                    <a:bodyPr/>
                    <a:lstStyle/>
                    <a:p>
                      <a:r>
                        <a:rPr lang="en-GB" sz="1400" dirty="0" smtClean="0"/>
                        <a:t>Intended, theft</a:t>
                      </a:r>
                      <a:endParaRPr lang="en-GB" sz="1400" dirty="0"/>
                    </a:p>
                  </a:txBody>
                  <a:tcPr/>
                </a:tc>
              </a:tr>
              <a:tr h="370840">
                <a:tc>
                  <a:txBody>
                    <a:bodyPr/>
                    <a:lstStyle/>
                    <a:p>
                      <a:endParaRPr lang="en-GB" sz="1400" dirty="0"/>
                    </a:p>
                  </a:txBody>
                  <a:tcPr/>
                </a:tc>
                <a:tc>
                  <a:txBody>
                    <a:bodyPr/>
                    <a:lstStyle/>
                    <a:p>
                      <a:r>
                        <a:rPr lang="en-GB" sz="1400" dirty="0" smtClean="0"/>
                        <a:t>Intended, sabotage</a:t>
                      </a:r>
                      <a:endParaRPr lang="en-GB" sz="1400" dirty="0"/>
                    </a:p>
                  </a:txBody>
                  <a:tcPr/>
                </a:tc>
              </a:tr>
            </a:tbl>
          </a:graphicData>
        </a:graphic>
      </p:graphicFrame>
    </p:spTree>
    <p:extLst>
      <p:ext uri="{BB962C8B-B14F-4D97-AF65-F5344CB8AC3E}">
        <p14:creationId xmlns:p14="http://schemas.microsoft.com/office/powerpoint/2010/main" val="3641366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top-down approach</a:t>
            </a:r>
            <a:endParaRPr lang="en-GB" dirty="0"/>
          </a:p>
        </p:txBody>
      </p:sp>
      <p:sp>
        <p:nvSpPr>
          <p:cNvPr id="4" name="Slide Number Placeholder 3"/>
          <p:cNvSpPr>
            <a:spLocks noGrp="1"/>
          </p:cNvSpPr>
          <p:nvPr>
            <p:ph type="sldNum" sz="quarter" idx="10"/>
          </p:nvPr>
        </p:nvSpPr>
        <p:spPr/>
        <p:txBody>
          <a:bodyPr/>
          <a:lstStyle/>
          <a:p>
            <a:fld id="{67E972DA-6D16-42CC-B230-A337A1B71828}" type="slidenum">
              <a:rPr lang="en-GB" altLang="en-US" smtClean="0"/>
              <a:pPr/>
              <a:t>7</a:t>
            </a:fld>
            <a:endParaRPr lang="en-GB" altLang="en-US"/>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28266" y="1628800"/>
            <a:ext cx="4208643"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40770" y="1628800"/>
            <a:ext cx="4187496" cy="2862322"/>
          </a:xfrm>
          <a:prstGeom prst="rect">
            <a:avLst/>
          </a:prstGeom>
        </p:spPr>
        <p:txBody>
          <a:bodyPr wrap="square">
            <a:spAutoFit/>
          </a:bodyPr>
          <a:lstStyle/>
          <a:p>
            <a:r>
              <a:rPr lang="en-GB" dirty="0" smtClean="0"/>
              <a:t>BS8010-4 also contains a list of defect assessment methods.</a:t>
            </a:r>
          </a:p>
          <a:p>
            <a:endParaRPr lang="en-GB" dirty="0" smtClean="0"/>
          </a:p>
          <a:p>
            <a:r>
              <a:rPr lang="en-GB" dirty="0" smtClean="0"/>
              <a:t>Some of the PIWG work expands on this, e.g. dents on welds, dents with fatigue etc.</a:t>
            </a:r>
          </a:p>
          <a:p>
            <a:endParaRPr lang="en-GB" dirty="0" smtClean="0"/>
          </a:p>
          <a:p>
            <a:r>
              <a:rPr lang="en-GB" dirty="0" smtClean="0"/>
              <a:t>It is notable that PDAM featured in the feedback on a number of occasions.</a:t>
            </a:r>
            <a:endParaRPr lang="en-GB" dirty="0"/>
          </a:p>
          <a:p>
            <a:endParaRPr lang="en-GB" dirty="0"/>
          </a:p>
        </p:txBody>
      </p:sp>
    </p:spTree>
    <p:extLst>
      <p:ext uri="{BB962C8B-B14F-4D97-AF65-F5344CB8AC3E}">
        <p14:creationId xmlns:p14="http://schemas.microsoft.com/office/powerpoint/2010/main" val="137823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Detailed Work</a:t>
            </a:r>
            <a:endParaRPr lang="en-GB" dirty="0"/>
          </a:p>
        </p:txBody>
      </p:sp>
      <p:sp>
        <p:nvSpPr>
          <p:cNvPr id="3" name="Content Placeholder 2"/>
          <p:cNvSpPr>
            <a:spLocks noGrp="1"/>
          </p:cNvSpPr>
          <p:nvPr>
            <p:ph idx="1"/>
          </p:nvPr>
        </p:nvSpPr>
        <p:spPr/>
        <p:txBody>
          <a:bodyPr/>
          <a:lstStyle/>
          <a:p>
            <a:r>
              <a:rPr lang="en-GB" sz="2400" dirty="0" smtClean="0"/>
              <a:t>R&amp;D work will inform Good Practice Documents:</a:t>
            </a:r>
          </a:p>
          <a:p>
            <a:pPr lvl="1"/>
            <a:r>
              <a:rPr lang="en-GB" sz="2400" dirty="0" smtClean="0"/>
              <a:t>Dents</a:t>
            </a:r>
          </a:p>
          <a:p>
            <a:pPr lvl="1"/>
            <a:r>
              <a:rPr lang="en-GB" sz="2400" dirty="0" smtClean="0"/>
              <a:t>Sleeves</a:t>
            </a:r>
          </a:p>
          <a:p>
            <a:pPr lvl="1"/>
            <a:r>
              <a:rPr lang="en-GB" sz="2400" dirty="0" err="1" smtClean="0"/>
              <a:t>Siesmic</a:t>
            </a:r>
            <a:endParaRPr lang="en-GB" sz="2400" dirty="0" smtClean="0"/>
          </a:p>
          <a:p>
            <a:pPr lvl="1"/>
            <a:r>
              <a:rPr lang="en-GB" sz="2400" dirty="0" smtClean="0"/>
              <a:t>Depth of Cover</a:t>
            </a:r>
          </a:p>
          <a:p>
            <a:r>
              <a:rPr lang="en-GB" sz="2400" dirty="0" smtClean="0"/>
              <a:t>‘State of the Art’ reviews can be used to pull together current industry practice</a:t>
            </a:r>
          </a:p>
          <a:p>
            <a:pPr lvl="1"/>
            <a:r>
              <a:rPr lang="en-GB" sz="2400" dirty="0" smtClean="0"/>
              <a:t>ILI</a:t>
            </a:r>
          </a:p>
          <a:p>
            <a:pPr lvl="1"/>
            <a:r>
              <a:rPr lang="en-GB" sz="2400" dirty="0" smtClean="0"/>
              <a:t>Above ground techniques</a:t>
            </a:r>
          </a:p>
          <a:p>
            <a:pPr lvl="1"/>
            <a:r>
              <a:rPr lang="en-GB" sz="2400" dirty="0" smtClean="0"/>
              <a:t>Repair Methods</a:t>
            </a:r>
            <a:endParaRPr lang="en-GB" sz="2400" dirty="0"/>
          </a:p>
        </p:txBody>
      </p:sp>
      <p:sp>
        <p:nvSpPr>
          <p:cNvPr id="4" name="Slide Number Placeholder 3"/>
          <p:cNvSpPr>
            <a:spLocks noGrp="1"/>
          </p:cNvSpPr>
          <p:nvPr>
            <p:ph type="sldNum" sz="quarter" idx="10"/>
          </p:nvPr>
        </p:nvSpPr>
        <p:spPr/>
        <p:txBody>
          <a:bodyPr/>
          <a:lstStyle/>
          <a:p>
            <a:fld id="{67E972DA-6D16-42CC-B230-A337A1B71828}" type="slidenum">
              <a:rPr lang="en-GB" altLang="en-US" smtClean="0"/>
              <a:pPr/>
              <a:t>8</a:t>
            </a:fld>
            <a:endParaRPr lang="en-GB" altLang="en-US"/>
          </a:p>
        </p:txBody>
      </p:sp>
    </p:spTree>
    <p:extLst>
      <p:ext uri="{BB962C8B-B14F-4D97-AF65-F5344CB8AC3E}">
        <p14:creationId xmlns:p14="http://schemas.microsoft.com/office/powerpoint/2010/main" val="365683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fld id="{67E972DA-6D16-42CC-B230-A337A1B71828}" type="slidenum">
              <a:rPr lang="en-GB" altLang="en-US" smtClean="0"/>
              <a:pPr/>
              <a:t>9</a:t>
            </a:fld>
            <a:endParaRPr lang="en-GB" altLang="en-US"/>
          </a:p>
        </p:txBody>
      </p:sp>
    </p:spTree>
    <p:extLst>
      <p:ext uri="{BB962C8B-B14F-4D97-AF65-F5344CB8AC3E}">
        <p14:creationId xmlns:p14="http://schemas.microsoft.com/office/powerpoint/2010/main" val="227773384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2173</TotalTime>
  <Words>825</Words>
  <Application>Microsoft Office PowerPoint</Application>
  <PresentationFormat>On-screen Show (4:3)</PresentationFormat>
  <Paragraphs>123</Paragraphs>
  <Slides>9</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Arial Rounded MT Bold</vt:lpstr>
      <vt:lpstr>Cambria</vt:lpstr>
      <vt:lpstr>MS PGothic</vt:lpstr>
      <vt:lpstr>Symbol</vt:lpstr>
      <vt:lpstr>Times New Roman</vt:lpstr>
      <vt:lpstr>Wingdings</vt:lpstr>
      <vt:lpstr>Default Design</vt:lpstr>
      <vt:lpstr>Custom Design</vt:lpstr>
      <vt:lpstr>1_Custom Design</vt:lpstr>
      <vt:lpstr>2_Custom Design</vt:lpstr>
      <vt:lpstr>PIWG – Feedback From Strategy Workshop </vt:lpstr>
      <vt:lpstr>What did we do?</vt:lpstr>
      <vt:lpstr>What were some of the most popular topics?</vt:lpstr>
      <vt:lpstr>Context – PIWG Terms of Reference</vt:lpstr>
      <vt:lpstr>A useful platform</vt:lpstr>
      <vt:lpstr>The top-down approach</vt:lpstr>
      <vt:lpstr>The top-down approach</vt:lpstr>
      <vt:lpstr>Detailed Work</vt:lpstr>
      <vt:lpstr>Discussion?</vt:lpstr>
    </vt:vector>
  </TitlesOfParts>
  <Company>National Grid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vikas.garg</dc:creator>
  <cp:lastModifiedBy>Neil Jackson</cp:lastModifiedBy>
  <cp:revision>94</cp:revision>
  <dcterms:created xsi:type="dcterms:W3CDTF">2010-12-03T09:05:49Z</dcterms:created>
  <dcterms:modified xsi:type="dcterms:W3CDTF">2015-10-19T10:19:03Z</dcterms:modified>
</cp:coreProperties>
</file>