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17"/>
  </p:notesMasterIdLst>
  <p:handoutMasterIdLst>
    <p:handoutMasterId r:id="rId18"/>
  </p:handoutMasterIdLst>
  <p:sldIdLst>
    <p:sldId id="256" r:id="rId5"/>
    <p:sldId id="507" r:id="rId6"/>
    <p:sldId id="511" r:id="rId7"/>
    <p:sldId id="512" r:id="rId8"/>
    <p:sldId id="513" r:id="rId9"/>
    <p:sldId id="514" r:id="rId10"/>
    <p:sldId id="515" r:id="rId11"/>
    <p:sldId id="516" r:id="rId12"/>
    <p:sldId id="517" r:id="rId13"/>
    <p:sldId id="518" r:id="rId14"/>
    <p:sldId id="519" r:id="rId15"/>
    <p:sldId id="520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66FF66"/>
    <a:srgbClr val="FF9900"/>
    <a:srgbClr val="FFFF99"/>
    <a:srgbClr val="FFFFCC"/>
    <a:srgbClr val="006699"/>
    <a:srgbClr val="336699"/>
    <a:srgbClr val="00808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1" autoAdjust="0"/>
    <p:restoredTop sz="94681" autoAdjust="0"/>
  </p:normalViewPr>
  <p:slideViewPr>
    <p:cSldViewPr>
      <p:cViewPr varScale="1">
        <p:scale>
          <a:sx n="110" d="100"/>
          <a:sy n="110" d="100"/>
        </p:scale>
        <p:origin x="163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39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6040DAF-1E22-4BD8-8109-AA66229BAA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128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923354A-9AF9-402E-8B0D-81025D77B4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730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1600200"/>
            <a:ext cx="21082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1600200"/>
            <a:ext cx="6175375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765175"/>
            <a:ext cx="2057400" cy="5461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765175"/>
            <a:ext cx="6019800" cy="5461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C6D58-82FA-44DF-849B-7334A54038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5A107-0EB3-4334-80D6-F217150CF9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C7290-6F0F-435F-8298-6AFF31AD82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BBEEF-B3F7-46A7-9C1D-AF76B79D00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4F4EB-C6CB-4687-9439-A26D9442DF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F5C67-913F-4115-9FF2-F11AB1AE68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B3E35-F19C-4CD0-8051-5236940ACE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26D75-0F7B-4710-BBE0-BC11AACC13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0E5BC-8B25-4136-9783-8AF8560FE0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D57A8-844C-4854-8174-5C5CC9AD30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703263"/>
            <a:ext cx="2058988" cy="5522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03263"/>
            <a:ext cx="6029325" cy="5522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0AFF2-A1FA-4FC4-A09F-981A8F2A77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E9B96-92E5-472A-99C4-7D1DB516A3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C610A-8C62-4C5B-92E3-DA09D40C84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89E40-8D06-4396-AD39-047B4556B2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3CD7-AAF4-446B-8437-BEB4C54CBA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53CED-5AE4-447D-9335-93EE0CB539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69A62-C666-49E1-BFD0-7CFD805D47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A969E-FDD4-4EB8-869C-786A52F633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AB8D8-8147-4ABE-B95C-1CA55BCFD3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4D438-B224-4EFF-BC3E-E8FF3403CC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B06FF-FECD-4D35-B311-1292F03F4D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620713"/>
            <a:ext cx="2058988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20713"/>
            <a:ext cx="6029325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FAD00-5F4A-43A5-8766-1ADDBD74A7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6275388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1700213"/>
            <a:ext cx="4038600" cy="4525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00213"/>
            <a:ext cx="4038600" cy="4525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FEA67-38CC-4B40-A1A6-AEB1B127A1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6275388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638F2-8750-4D26-B15D-9F66994176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Rectangle 39"/>
          <p:cNvSpPr>
            <a:spLocks noChangeArrowheads="1"/>
          </p:cNvSpPr>
          <p:nvPr userDrawn="1"/>
        </p:nvSpPr>
        <p:spPr bwMode="auto">
          <a:xfrm>
            <a:off x="0" y="981075"/>
            <a:ext cx="9144000" cy="5876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628775"/>
            <a:ext cx="50419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 Slide</a:t>
            </a:r>
          </a:p>
        </p:txBody>
      </p:sp>
      <p:grpSp>
        <p:nvGrpSpPr>
          <p:cNvPr id="1028" name="Group 48"/>
          <p:cNvGrpSpPr>
            <a:grpSpLocks/>
          </p:cNvGrpSpPr>
          <p:nvPr userDrawn="1"/>
        </p:nvGrpSpPr>
        <p:grpSpPr bwMode="auto">
          <a:xfrm>
            <a:off x="0" y="0"/>
            <a:ext cx="9144000" cy="981075"/>
            <a:chOff x="903" y="1114"/>
            <a:chExt cx="10384" cy="1566"/>
          </a:xfrm>
        </p:grpSpPr>
        <p:sp>
          <p:nvSpPr>
            <p:cNvPr id="1073" name="Text Box 49"/>
            <p:cNvSpPr txBox="1">
              <a:spLocks noChangeAspect="1" noChangeArrowheads="1"/>
            </p:cNvSpPr>
            <p:nvPr/>
          </p:nvSpPr>
          <p:spPr bwMode="auto">
            <a:xfrm>
              <a:off x="903" y="1114"/>
              <a:ext cx="10370" cy="1566"/>
            </a:xfrm>
            <a:prstGeom prst="rect">
              <a:avLst/>
            </a:prstGeom>
            <a:solidFill>
              <a:srgbClr val="00679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GB" sz="2600" b="1">
                  <a:solidFill>
                    <a:srgbClr val="FFFFFF"/>
                  </a:solidFill>
                  <a:latin typeface="Arial Rounded MT Bold" pitchFamily="34" charset="0"/>
                  <a:cs typeface="Mangal" pitchFamily="2" charset="0"/>
                </a:rPr>
                <a:t>UKOPA</a:t>
              </a:r>
            </a:p>
            <a:p>
              <a:pPr>
                <a:defRPr/>
              </a:pPr>
              <a:endParaRPr lang="en-GB" sz="1200">
                <a:cs typeface="Mangal" pitchFamily="2" charset="0"/>
              </a:endParaRPr>
            </a:p>
            <a:p>
              <a:pPr>
                <a:defRPr/>
              </a:pPr>
              <a:r>
                <a:rPr lang="en-GB" sz="1700" b="1">
                  <a:solidFill>
                    <a:srgbClr val="FFFFFF"/>
                  </a:solidFill>
                  <a:latin typeface="Arial Rounded MT Bold" pitchFamily="34" charset="0"/>
                  <a:cs typeface="Mangal" pitchFamily="2" charset="0"/>
                </a:rPr>
                <a:t>United Kingdom Onshore Pipeline Operators'</a:t>
              </a:r>
              <a:r>
                <a:rPr lang="en-GB" sz="1700" b="1">
                  <a:latin typeface="Arial Rounded MT Bold" pitchFamily="34" charset="0"/>
                  <a:cs typeface="Mangal" pitchFamily="2" charset="0"/>
                </a:rPr>
                <a:t> </a:t>
              </a:r>
              <a:r>
                <a:rPr lang="en-GB" sz="1700" b="1">
                  <a:solidFill>
                    <a:srgbClr val="FFFFFF"/>
                  </a:solidFill>
                  <a:latin typeface="Arial Rounded MT Bold" pitchFamily="34" charset="0"/>
                  <a:cs typeface="Mangal" pitchFamily="2" charset="0"/>
                </a:rPr>
                <a:t>Association</a:t>
              </a:r>
              <a:endParaRPr lang="en-GB"/>
            </a:p>
          </p:txBody>
        </p:sp>
        <p:sp>
          <p:nvSpPr>
            <p:cNvPr id="1074" name="Line 50"/>
            <p:cNvSpPr>
              <a:spLocks noChangeAspect="1" noChangeShapeType="1"/>
            </p:cNvSpPr>
            <p:nvPr/>
          </p:nvSpPr>
          <p:spPr bwMode="auto">
            <a:xfrm>
              <a:off x="917" y="1907"/>
              <a:ext cx="1037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1029" name="Group 51"/>
          <p:cNvGrpSpPr>
            <a:grpSpLocks/>
          </p:cNvGrpSpPr>
          <p:nvPr userDrawn="1"/>
        </p:nvGrpSpPr>
        <p:grpSpPr bwMode="auto">
          <a:xfrm>
            <a:off x="0" y="981075"/>
            <a:ext cx="3995738" cy="5876925"/>
            <a:chOff x="720" y="1440"/>
            <a:chExt cx="10367" cy="14945"/>
          </a:xfrm>
        </p:grpSpPr>
        <p:pic>
          <p:nvPicPr>
            <p:cNvPr id="1030" name="Picture 52" descr="pipeline1 (2)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440"/>
              <a:ext cx="10367" cy="149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1" name="WordArt 53"/>
            <p:cNvSpPr>
              <a:spLocks noChangeArrowheads="1" noChangeShapeType="1" noTextEdit="1"/>
            </p:cNvSpPr>
            <p:nvPr/>
          </p:nvSpPr>
          <p:spPr bwMode="auto">
            <a:xfrm rot="-5400000">
              <a:off x="3607" y="8415"/>
              <a:ext cx="11880" cy="25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1C4A5A">
                      <a:alpha val="45097"/>
                    </a:srgbClr>
                  </a:solidFill>
                  <a:latin typeface="Arial Rounded MT Bold"/>
                </a:rPr>
                <a:t>UKOPA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0"/>
          <p:cNvGrpSpPr>
            <a:grpSpLocks/>
          </p:cNvGrpSpPr>
          <p:nvPr userDrawn="1"/>
        </p:nvGrpSpPr>
        <p:grpSpPr bwMode="auto">
          <a:xfrm>
            <a:off x="0" y="6616700"/>
            <a:ext cx="9144000" cy="260350"/>
            <a:chOff x="0" y="4156"/>
            <a:chExt cx="5760" cy="164"/>
          </a:xfrm>
        </p:grpSpPr>
        <p:sp>
          <p:nvSpPr>
            <p:cNvPr id="6161" name="Rectangle 17"/>
            <p:cNvSpPr>
              <a:spLocks noChangeArrowheads="1"/>
            </p:cNvSpPr>
            <p:nvPr userDrawn="1"/>
          </p:nvSpPr>
          <p:spPr bwMode="auto">
            <a:xfrm>
              <a:off x="0" y="4156"/>
              <a:ext cx="5760" cy="164"/>
            </a:xfrm>
            <a:prstGeom prst="rect">
              <a:avLst/>
            </a:prstGeom>
            <a:solidFill>
              <a:srgbClr val="006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 anchorCtr="1"/>
            <a:lstStyle/>
            <a:p>
              <a:pPr algn="ctr">
                <a:defRPr/>
              </a:pPr>
              <a:r>
                <a:rPr lang="en-GB" sz="1500" b="1">
                  <a:solidFill>
                    <a:schemeClr val="bg1"/>
                  </a:solidFill>
                </a:rPr>
                <a:t>UKOPA  </a:t>
              </a:r>
              <a:r>
                <a:rPr lang="en-GB" sz="1200" b="1">
                  <a:solidFill>
                    <a:schemeClr val="bg1"/>
                  </a:solidFill>
                </a:rPr>
                <a:t>United Kingdom Onshore Pipeline Operators’ Association</a:t>
              </a:r>
              <a:r>
                <a:rPr lang="en-GB" sz="1200">
                  <a:solidFill>
                    <a:schemeClr val="bg1"/>
                  </a:solidFill>
                </a:rPr>
                <a:t>           </a:t>
              </a:r>
              <a:r>
                <a:rPr lang="en-GB" sz="1500">
                  <a:solidFill>
                    <a:schemeClr val="bg1"/>
                  </a:solidFill>
                </a:rPr>
                <a:t>                                    </a:t>
              </a:r>
              <a:r>
                <a:rPr lang="en-GB" sz="1500" b="1">
                  <a:solidFill>
                    <a:schemeClr val="bg1"/>
                  </a:solidFill>
                </a:rPr>
                <a:t>www.ukopa.co.uk</a:t>
              </a:r>
            </a:p>
          </p:txBody>
        </p:sp>
        <p:sp>
          <p:nvSpPr>
            <p:cNvPr id="6163" name="Line 19"/>
            <p:cNvSpPr>
              <a:spLocks noChangeShapeType="1"/>
            </p:cNvSpPr>
            <p:nvPr userDrawn="1"/>
          </p:nvSpPr>
          <p:spPr bwMode="auto">
            <a:xfrm>
              <a:off x="539" y="4183"/>
              <a:ext cx="0" cy="119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765175"/>
            <a:ext cx="6275387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Add title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002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First Level 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3"/>
            <a:endParaRPr lang="en-GB" smtClean="0"/>
          </a:p>
        </p:txBody>
      </p:sp>
      <p:sp>
        <p:nvSpPr>
          <p:cNvPr id="6155" name="Line 11"/>
          <p:cNvSpPr>
            <a:spLocks noChangeShapeType="1"/>
          </p:cNvSpPr>
          <p:nvPr userDrawn="1"/>
        </p:nvSpPr>
        <p:spPr bwMode="auto">
          <a:xfrm>
            <a:off x="423863" y="1417638"/>
            <a:ext cx="8424862" cy="0"/>
          </a:xfrm>
          <a:prstGeom prst="line">
            <a:avLst/>
          </a:prstGeom>
          <a:noFill/>
          <a:ln w="38100">
            <a:solidFill>
              <a:srgbClr val="0066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054" name="Picture 18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57150"/>
            <a:ext cx="2530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03263"/>
            <a:ext cx="62753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Add 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002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First Level 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3"/>
            <a:endParaRPr lang="en-GB" smtClean="0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59DF333-D5C3-4CA4-949B-53FC2666F3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9252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252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2527" name="Line 15"/>
          <p:cNvSpPr>
            <a:spLocks noChangeShapeType="1"/>
          </p:cNvSpPr>
          <p:nvPr userDrawn="1"/>
        </p:nvSpPr>
        <p:spPr bwMode="auto">
          <a:xfrm>
            <a:off x="423863" y="1427163"/>
            <a:ext cx="8424862" cy="0"/>
          </a:xfrm>
          <a:prstGeom prst="line">
            <a:avLst/>
          </a:prstGeom>
          <a:noFill/>
          <a:ln w="38100">
            <a:solidFill>
              <a:srgbClr val="0066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3080" name="Picture 18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7625"/>
            <a:ext cx="2530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81" name="Group 29"/>
          <p:cNvGrpSpPr>
            <a:grpSpLocks/>
          </p:cNvGrpSpPr>
          <p:nvPr userDrawn="1"/>
        </p:nvGrpSpPr>
        <p:grpSpPr bwMode="auto">
          <a:xfrm>
            <a:off x="0" y="6616700"/>
            <a:ext cx="9144000" cy="260350"/>
            <a:chOff x="0" y="4156"/>
            <a:chExt cx="5760" cy="164"/>
          </a:xfrm>
        </p:grpSpPr>
        <p:sp>
          <p:nvSpPr>
            <p:cNvPr id="192542" name="Rectangle 30"/>
            <p:cNvSpPr>
              <a:spLocks noChangeArrowheads="1"/>
            </p:cNvSpPr>
            <p:nvPr userDrawn="1"/>
          </p:nvSpPr>
          <p:spPr bwMode="auto">
            <a:xfrm>
              <a:off x="0" y="4156"/>
              <a:ext cx="5760" cy="164"/>
            </a:xfrm>
            <a:prstGeom prst="rect">
              <a:avLst/>
            </a:prstGeom>
            <a:solidFill>
              <a:srgbClr val="006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 anchorCtr="1"/>
            <a:lstStyle/>
            <a:p>
              <a:pPr algn="ctr">
                <a:defRPr/>
              </a:pPr>
              <a:r>
                <a:rPr lang="en-GB" sz="1500" b="1">
                  <a:solidFill>
                    <a:schemeClr val="bg1"/>
                  </a:solidFill>
                </a:rPr>
                <a:t>UKOPA  </a:t>
              </a:r>
              <a:r>
                <a:rPr lang="en-GB" sz="1200" b="1">
                  <a:solidFill>
                    <a:schemeClr val="bg1"/>
                  </a:solidFill>
                </a:rPr>
                <a:t>United Kingdom Onshore Pipeline Operators’ Association</a:t>
              </a:r>
              <a:r>
                <a:rPr lang="en-GB" sz="1200">
                  <a:solidFill>
                    <a:schemeClr val="bg1"/>
                  </a:solidFill>
                </a:rPr>
                <a:t>           </a:t>
              </a:r>
              <a:r>
                <a:rPr lang="en-GB" sz="1500">
                  <a:solidFill>
                    <a:schemeClr val="bg1"/>
                  </a:solidFill>
                </a:rPr>
                <a:t>                                    </a:t>
              </a:r>
              <a:r>
                <a:rPr lang="en-GB" sz="1500" b="1">
                  <a:solidFill>
                    <a:schemeClr val="bg1"/>
                  </a:solidFill>
                </a:rPr>
                <a:t>www.ukopa.co.uk</a:t>
              </a:r>
            </a:p>
          </p:txBody>
        </p:sp>
        <p:sp>
          <p:nvSpPr>
            <p:cNvPr id="192543" name="Line 31"/>
            <p:cNvSpPr>
              <a:spLocks noChangeShapeType="1"/>
            </p:cNvSpPr>
            <p:nvPr userDrawn="1"/>
          </p:nvSpPr>
          <p:spPr bwMode="auto">
            <a:xfrm>
              <a:off x="539" y="4183"/>
              <a:ext cx="0" cy="119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20713"/>
            <a:ext cx="62753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Add title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002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First Level 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3"/>
            <a:endParaRPr lang="en-GB" smtClean="0"/>
          </a:p>
        </p:txBody>
      </p:sp>
      <p:sp>
        <p:nvSpPr>
          <p:cNvPr id="19456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5F90A42-6138-432B-B8B7-F87CF50CE6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9457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57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575" name="Line 15"/>
          <p:cNvSpPr>
            <a:spLocks noChangeShapeType="1"/>
          </p:cNvSpPr>
          <p:nvPr userDrawn="1"/>
        </p:nvSpPr>
        <p:spPr bwMode="auto">
          <a:xfrm>
            <a:off x="423863" y="1417638"/>
            <a:ext cx="8424862" cy="0"/>
          </a:xfrm>
          <a:prstGeom prst="line">
            <a:avLst/>
          </a:prstGeom>
          <a:noFill/>
          <a:ln w="38100">
            <a:solidFill>
              <a:srgbClr val="0066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4104" name="Picture 17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7625"/>
            <a:ext cx="2530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05" name="Group 25"/>
          <p:cNvGrpSpPr>
            <a:grpSpLocks/>
          </p:cNvGrpSpPr>
          <p:nvPr userDrawn="1"/>
        </p:nvGrpSpPr>
        <p:grpSpPr bwMode="auto">
          <a:xfrm>
            <a:off x="0" y="6616700"/>
            <a:ext cx="9144000" cy="260350"/>
            <a:chOff x="0" y="4156"/>
            <a:chExt cx="5760" cy="164"/>
          </a:xfrm>
        </p:grpSpPr>
        <p:sp>
          <p:nvSpPr>
            <p:cNvPr id="194586" name="Rectangle 26"/>
            <p:cNvSpPr>
              <a:spLocks noChangeArrowheads="1"/>
            </p:cNvSpPr>
            <p:nvPr userDrawn="1"/>
          </p:nvSpPr>
          <p:spPr bwMode="auto">
            <a:xfrm>
              <a:off x="0" y="4156"/>
              <a:ext cx="5760" cy="164"/>
            </a:xfrm>
            <a:prstGeom prst="rect">
              <a:avLst/>
            </a:prstGeom>
            <a:solidFill>
              <a:srgbClr val="006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 anchorCtr="1"/>
            <a:lstStyle/>
            <a:p>
              <a:pPr algn="ctr">
                <a:defRPr/>
              </a:pPr>
              <a:r>
                <a:rPr lang="en-GB" sz="1500" b="1">
                  <a:solidFill>
                    <a:schemeClr val="bg1"/>
                  </a:solidFill>
                </a:rPr>
                <a:t>UKOPA  </a:t>
              </a:r>
              <a:r>
                <a:rPr lang="en-GB" sz="1200" b="1">
                  <a:solidFill>
                    <a:schemeClr val="bg1"/>
                  </a:solidFill>
                </a:rPr>
                <a:t>United Kingdom Onshore Pipeline Operators’ Association</a:t>
              </a:r>
              <a:r>
                <a:rPr lang="en-GB" sz="1200">
                  <a:solidFill>
                    <a:schemeClr val="bg1"/>
                  </a:solidFill>
                </a:rPr>
                <a:t>           </a:t>
              </a:r>
              <a:r>
                <a:rPr lang="en-GB" sz="1500">
                  <a:solidFill>
                    <a:schemeClr val="bg1"/>
                  </a:solidFill>
                </a:rPr>
                <a:t>                                    </a:t>
              </a:r>
              <a:r>
                <a:rPr lang="en-GB" sz="1500" b="1">
                  <a:solidFill>
                    <a:schemeClr val="bg1"/>
                  </a:solidFill>
                </a:rPr>
                <a:t>www.ukopa.co.uk</a:t>
              </a:r>
            </a:p>
          </p:txBody>
        </p:sp>
        <p:sp>
          <p:nvSpPr>
            <p:cNvPr id="194587" name="Line 27"/>
            <p:cNvSpPr>
              <a:spLocks noChangeShapeType="1"/>
            </p:cNvSpPr>
            <p:nvPr userDrawn="1"/>
          </p:nvSpPr>
          <p:spPr bwMode="auto">
            <a:xfrm>
              <a:off x="539" y="4183"/>
              <a:ext cx="0" cy="119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  <p:sldLayoutId id="2147483686" r:id="rId12"/>
    <p:sldLayoutId id="214748368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67175" y="2276475"/>
            <a:ext cx="4968875" cy="750888"/>
          </a:xfrm>
        </p:spPr>
        <p:txBody>
          <a:bodyPr/>
          <a:lstStyle/>
          <a:p>
            <a:pPr algn="ctr" eaLnBrk="1" hangingPunct="1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UKOPA Dent Management Strategy </a:t>
            </a: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Validation of Dent Fatigue Life Estimation Method </a:t>
            </a:r>
            <a:endParaRPr lang="en-GB" b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308304" y="1124744"/>
            <a:ext cx="14173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PIWG 15 009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Comparison with SN Curves – Plain Dents</a:t>
            </a:r>
            <a:endParaRPr lang="en-GB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169A62-C666-49E1-BFD0-7CFD805D4785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506810"/>
            <a:ext cx="8147248" cy="511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33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6553076" cy="581025"/>
          </a:xfrm>
        </p:spPr>
        <p:txBody>
          <a:bodyPr/>
          <a:lstStyle/>
          <a:p>
            <a:r>
              <a:rPr lang="en-GB" sz="2400" dirty="0" smtClean="0"/>
              <a:t>Comparison with SN Curves – Dents on Welds</a:t>
            </a:r>
            <a:endParaRPr lang="en-GB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169A62-C666-49E1-BFD0-7CFD805D4785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484784"/>
            <a:ext cx="7956177" cy="512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65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GB" sz="2000" dirty="0" smtClean="0"/>
              <a:t>FEA results show good agreement with full scale test results for material behaviour and dent shape</a:t>
            </a:r>
            <a:endParaRPr lang="en-GB" sz="1600" dirty="0"/>
          </a:p>
          <a:p>
            <a:pPr marL="363538" lvl="2" indent="-363538"/>
            <a:r>
              <a:rPr lang="en-GB" sz="2000" dirty="0" smtClean="0"/>
              <a:t>Predicted fatigue life is conservative for all dents</a:t>
            </a:r>
          </a:p>
          <a:p>
            <a:pPr marL="363538" lvl="2" indent="-363538"/>
            <a:r>
              <a:rPr lang="en-GB" sz="2000" dirty="0" smtClean="0"/>
              <a:t>PD 5500 SN ‘C’ curve should be used for plain dents, ‘D’ or ‘E’ for dents on welds</a:t>
            </a:r>
            <a:endParaRPr lang="en-GB" sz="2000" dirty="0"/>
          </a:p>
          <a:p>
            <a:pPr marL="363538" lvl="2" indent="-363538"/>
            <a:endParaRPr lang="en-GB" sz="2000" dirty="0"/>
          </a:p>
          <a:p>
            <a:pPr marL="363538" lvl="2" indent="-363538"/>
            <a:endParaRPr lang="en-GB" sz="2000" dirty="0" smtClean="0"/>
          </a:p>
          <a:p>
            <a:pPr marL="0" lvl="2" indent="0">
              <a:buNone/>
            </a:pPr>
            <a:r>
              <a:rPr lang="en-GB" sz="2000" dirty="0" smtClean="0"/>
              <a:t>The work validates the application of FEA in the estimation of dent fatigue life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C610A-8C62-4C5B-92E3-DA09D40C844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3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Validation of Dent Fatigue Life Estimation Method </a:t>
            </a:r>
            <a:r>
              <a:rPr lang="en-GB" dirty="0" smtClean="0"/>
              <a:t> - </a:t>
            </a:r>
            <a:r>
              <a:rPr lang="en-GB" dirty="0" err="1" smtClean="0"/>
              <a:t>Penspen</a:t>
            </a:r>
            <a:r>
              <a:rPr lang="en-GB" dirty="0" smtClean="0"/>
              <a:t> Report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UKOPA Dent Management Strategy allows use of finite element analysis (FEA) for dent fatigue assessment</a:t>
            </a:r>
          </a:p>
          <a:p>
            <a:r>
              <a:rPr lang="en-GB" sz="2000" dirty="0" smtClean="0"/>
              <a:t>FEA allows accurate assessment of the dent shape, the stress field and the stress concentration factor </a:t>
            </a:r>
          </a:p>
          <a:p>
            <a:r>
              <a:rPr lang="en-GB" sz="2000" dirty="0"/>
              <a:t>A</a:t>
            </a:r>
            <a:r>
              <a:rPr lang="en-GB" sz="2000" dirty="0" smtClean="0"/>
              <a:t> study to validate the fatigue life of dents determined using FEA and published SN curves against full scale test data has been carried out by </a:t>
            </a:r>
            <a:r>
              <a:rPr lang="en-GB" sz="2000" dirty="0" err="1" smtClean="0"/>
              <a:t>Penspen</a:t>
            </a:r>
            <a:r>
              <a:rPr lang="en-GB" sz="2000" dirty="0" smtClean="0"/>
              <a:t> for UKOPA</a:t>
            </a:r>
          </a:p>
          <a:p>
            <a:r>
              <a:rPr lang="en-GB" sz="2000" dirty="0" smtClean="0"/>
              <a:t>The results of the work are documented in </a:t>
            </a:r>
            <a:r>
              <a:rPr lang="en-GB" sz="2000" dirty="0" err="1" smtClean="0"/>
              <a:t>Penspen</a:t>
            </a:r>
            <a:r>
              <a:rPr lang="en-GB" sz="2000" dirty="0" smtClean="0"/>
              <a:t> Report 13131-RPT-002, circulated for comment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C610A-8C62-4C5B-92E3-DA09D40C844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9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Full Scale Test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GB" sz="2000" dirty="0"/>
              <a:t>Full scale test data obtained from PRCI sponsored work published at the International Pipeline Conference in 2008, 2010 and </a:t>
            </a:r>
            <a:r>
              <a:rPr lang="en-GB" sz="2000" dirty="0" smtClean="0"/>
              <a:t>2012:</a:t>
            </a:r>
          </a:p>
          <a:p>
            <a:pPr marL="742950" lvl="2" indent="-342900"/>
            <a:r>
              <a:rPr lang="en-GB" sz="1600" dirty="0" smtClean="0"/>
              <a:t>2008 12 full scale tests modern X52 &amp; X70 pipelines, 6 restrained plain dents, 6 unrestrained</a:t>
            </a:r>
          </a:p>
          <a:p>
            <a:pPr marL="742950" lvl="2" indent="-342900"/>
            <a:r>
              <a:rPr lang="en-GB" sz="1600" dirty="0" smtClean="0"/>
              <a:t>2010 – 18 full scale fatigue tests(including 12 from the 2008 paper), 6 restrained, 12 unrestrained, + 16 full scale fatigue tests on dents on welds, 6 restrained, 10 unrestrained, 14 of these dents were located on or within 2” of a girth weld</a:t>
            </a:r>
          </a:p>
          <a:p>
            <a:pPr marL="742950" lvl="2" indent="-342900"/>
            <a:r>
              <a:rPr lang="en-GB" sz="1600" dirty="0" smtClean="0"/>
              <a:t>2012 – 17 full scale tests, plain dents, X52 material removed from service, 8 restrained, 9 unrestrained</a:t>
            </a:r>
            <a:endParaRPr lang="en-GB" sz="1600" dirty="0"/>
          </a:p>
          <a:p>
            <a:pPr marL="363538" lvl="2" indent="-363538"/>
            <a:r>
              <a:rPr lang="en-GB" sz="2000" dirty="0" smtClean="0"/>
              <a:t>Errors in description of experimental work were identified and corrected through contact with IPC authors</a:t>
            </a:r>
          </a:p>
          <a:p>
            <a:pPr marL="363538" lvl="2" indent="-363538"/>
            <a:r>
              <a:rPr lang="en-GB" sz="2000" dirty="0" smtClean="0"/>
              <a:t>Material data for X52 pipe removed from service not </a:t>
            </a:r>
            <a:r>
              <a:rPr lang="en-GB" sz="2000" dirty="0" err="1" smtClean="0"/>
              <a:t>available,m</a:t>
            </a:r>
            <a:r>
              <a:rPr lang="en-GB" sz="2000" dirty="0" smtClean="0"/>
              <a:t> modern pip properties assumed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C610A-8C62-4C5B-92E3-DA09D40C844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69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Modelling 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GB" sz="2000" dirty="0" smtClean="0"/>
              <a:t>Indenting, with internal pressure if present in full scale test</a:t>
            </a:r>
            <a:endParaRPr lang="en-GB" sz="1600" dirty="0"/>
          </a:p>
          <a:p>
            <a:pPr marL="363538" lvl="2" indent="-363538"/>
            <a:r>
              <a:rPr lang="en-GB" sz="2000" dirty="0" smtClean="0"/>
              <a:t>Removal of indenter (assessment of spring-back)</a:t>
            </a:r>
          </a:p>
          <a:p>
            <a:pPr marL="363538" lvl="2" indent="-363538"/>
            <a:r>
              <a:rPr lang="en-GB" sz="2000" dirty="0" smtClean="0"/>
              <a:t>Initial high pressure cycle (re-rounding)</a:t>
            </a:r>
          </a:p>
          <a:p>
            <a:pPr marL="363538" lvl="2" indent="-363538"/>
            <a:r>
              <a:rPr lang="en-GB" sz="2000" dirty="0" smtClean="0"/>
              <a:t>Subsequent pressure cycling between 10% - 80% SMYS to achieve material shakedown and stable dent shape</a:t>
            </a:r>
          </a:p>
          <a:p>
            <a:pPr marL="363538" lvl="2" indent="-363538"/>
            <a:r>
              <a:rPr lang="en-GB" sz="2000" dirty="0" smtClean="0"/>
              <a:t>Single application of internal pressure to model with elastic material to determine fatigue cycle in each dent (as would be applied in analysis of ILI data)</a:t>
            </a:r>
          </a:p>
          <a:p>
            <a:pPr marL="363538" lvl="2" indent="-363538"/>
            <a:r>
              <a:rPr lang="en-GB" sz="2000" dirty="0" smtClean="0"/>
              <a:t>An iterative approach for estimating the depressurised dent shape is described</a:t>
            </a:r>
          </a:p>
          <a:p>
            <a:pPr marL="363538" lvl="2" indent="-363538"/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C610A-8C62-4C5B-92E3-DA09D40C844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26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FEA Model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C610A-8C62-4C5B-92E3-DA09D40C844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507207"/>
            <a:ext cx="7077075" cy="50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2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– Indenting Force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169A62-C666-49E1-BFD0-7CFD805D4785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303" y="1648544"/>
            <a:ext cx="809625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39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– Dent Shape after Spring-back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169A62-C666-49E1-BFD0-7CFD805D478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562317"/>
            <a:ext cx="7753350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21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– Dent Depth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169A62-C666-49E1-BFD0-7CFD805D4785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1555204"/>
            <a:ext cx="83058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21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– Fatigue Life Predictions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169A62-C666-49E1-BFD0-7CFD805D4785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1538436"/>
            <a:ext cx="798195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89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3099</TotalTime>
  <Words>433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Rounded MT Bold</vt:lpstr>
      <vt:lpstr>Mangal</vt:lpstr>
      <vt:lpstr>Wingdings</vt:lpstr>
      <vt:lpstr>Default Design</vt:lpstr>
      <vt:lpstr>Custom Design</vt:lpstr>
      <vt:lpstr>1_Custom Design</vt:lpstr>
      <vt:lpstr>2_Custom Design</vt:lpstr>
      <vt:lpstr> UKOPA Dent Management Strategy    Validation of Dent Fatigue Life Estimation Method </vt:lpstr>
      <vt:lpstr>Validation of Dent Fatigue Life Estimation Method  - Penspen Report</vt:lpstr>
      <vt:lpstr>Full Scale Test Results</vt:lpstr>
      <vt:lpstr>Modelling Methodology</vt:lpstr>
      <vt:lpstr>FEA Model</vt:lpstr>
      <vt:lpstr>Results – Indenting Force</vt:lpstr>
      <vt:lpstr>Results – Dent Shape after Spring-back</vt:lpstr>
      <vt:lpstr>Results – Dent Depth</vt:lpstr>
      <vt:lpstr>Results – Fatigue Life Predictions</vt:lpstr>
      <vt:lpstr>Comparison with SN Curves – Plain Dents</vt:lpstr>
      <vt:lpstr>Comparison with SN Curves – Dents on Welds</vt:lpstr>
      <vt:lpstr>Findings:</vt:lpstr>
    </vt:vector>
  </TitlesOfParts>
  <Company>National Grid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vikas.garg</dc:creator>
  <cp:lastModifiedBy>Neil Jackson</cp:lastModifiedBy>
  <cp:revision>212</cp:revision>
  <dcterms:created xsi:type="dcterms:W3CDTF">2010-12-03T09:05:49Z</dcterms:created>
  <dcterms:modified xsi:type="dcterms:W3CDTF">2015-10-19T10:19:45Z</dcterms:modified>
</cp:coreProperties>
</file>