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6" r:id="rId2"/>
    <p:sldId id="272" r:id="rId3"/>
    <p:sldId id="273" r:id="rId4"/>
    <p:sldId id="274" r:id="rId5"/>
    <p:sldId id="275" r:id="rId6"/>
    <p:sldId id="279" r:id="rId7"/>
    <p:sldId id="276" r:id="rId8"/>
    <p:sldId id="278" r:id="rId9"/>
    <p:sldId id="280" r:id="rId10"/>
    <p:sldId id="281" r:id="rId11"/>
    <p:sldId id="277"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9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85" autoAdjust="0"/>
  </p:normalViewPr>
  <p:slideViewPr>
    <p:cSldViewPr>
      <p:cViewPr varScale="1">
        <p:scale>
          <a:sx n="63" d="100"/>
          <a:sy n="63" d="100"/>
        </p:scale>
        <p:origin x="-128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70FEF-2DDA-4D17-9B58-1EFC15008D93}" type="datetimeFigureOut">
              <a:rPr lang="en-GB" smtClean="0"/>
              <a:t>18/11/2015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F70B0-478C-4820-B89E-5EEDC164338E}" type="slidenum">
              <a:rPr lang="en-GB" smtClean="0"/>
              <a:t>‹#›</a:t>
            </a:fld>
            <a:endParaRPr lang="en-GB"/>
          </a:p>
        </p:txBody>
      </p:sp>
    </p:spTree>
    <p:extLst>
      <p:ext uri="{BB962C8B-B14F-4D97-AF65-F5344CB8AC3E}">
        <p14:creationId xmlns:p14="http://schemas.microsoft.com/office/powerpoint/2010/main" val="349762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6732" y="2872800"/>
            <a:ext cx="6910536" cy="1470025"/>
          </a:xfrm>
        </p:spPr>
        <p:txBody>
          <a:bodyPr>
            <a:normAutofit/>
          </a:bodyPr>
          <a:lstStyle>
            <a:lvl1pPr>
              <a:defRPr sz="2800">
                <a:effectLst/>
              </a:defRPr>
            </a:lvl1pPr>
          </a:lstStyle>
          <a:p>
            <a:r>
              <a:rPr lang="en-US" smtClean="0"/>
              <a:t>Click to edit Master title style</a:t>
            </a:r>
            <a:endParaRPr lang="en-GB" dirty="0"/>
          </a:p>
        </p:txBody>
      </p:sp>
      <p:sp>
        <p:nvSpPr>
          <p:cNvPr id="3" name="Subtitle 2"/>
          <p:cNvSpPr>
            <a:spLocks noGrp="1"/>
          </p:cNvSpPr>
          <p:nvPr>
            <p:ph type="subTitle" idx="1"/>
          </p:nvPr>
        </p:nvSpPr>
        <p:spPr>
          <a:xfrm>
            <a:off x="828000" y="4485600"/>
            <a:ext cx="7488000" cy="1918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3092" y="527419"/>
            <a:ext cx="6877816" cy="198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842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Text Placeholder 1"/>
          <p:cNvSpPr>
            <a:spLocks noGrp="1"/>
          </p:cNvSpPr>
          <p:nvPr>
            <p:ph type="body" sz="quarter" idx="12"/>
          </p:nvPr>
        </p:nvSpPr>
        <p:spPr>
          <a:xfrm>
            <a:off x="289279" y="1432800"/>
            <a:ext cx="8459432" cy="48200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Gerade Verbindung 5"/>
          <p:cNvCxnSpPr/>
          <p:nvPr userDrawn="1"/>
        </p:nvCxnSpPr>
        <p:spPr>
          <a:xfrm>
            <a:off x="398463" y="826213"/>
            <a:ext cx="5540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984192" y="6462713"/>
            <a:ext cx="844029" cy="198437"/>
          </a:xfrm>
          <a:prstGeom prst="rect">
            <a:avLst/>
          </a:prstGeom>
          <a:noFill/>
        </p:spPr>
        <p:txBody>
          <a:bodyPr wrap="square" rtlCol="0" anchor="b">
            <a:noAutofit/>
          </a:bodyPr>
          <a:lstStyle/>
          <a:p>
            <a:pPr algn="r">
              <a:spcBef>
                <a:spcPts val="600"/>
              </a:spcBef>
            </a:pPr>
            <a:r>
              <a:rPr lang="en-US" sz="1000" dirty="0">
                <a:solidFill>
                  <a:srgbClr val="7A99AC"/>
                </a:solidFill>
              </a:rPr>
              <a:t>Slide </a:t>
            </a:r>
            <a:fld id="{14752267-C8D5-4E74-92F1-EF38868350E6}" type="slidenum">
              <a:rPr lang="en-US" sz="1000">
                <a:solidFill>
                  <a:srgbClr val="7A99AC"/>
                </a:solidFill>
              </a:rPr>
              <a:pPr algn="r">
                <a:spcBef>
                  <a:spcPts val="600"/>
                </a:spcBef>
              </a:pPr>
              <a:t>‹#›</a:t>
            </a:fld>
            <a:endParaRPr lang="en-US" sz="1000" dirty="0">
              <a:solidFill>
                <a:srgbClr val="7A99AC"/>
              </a:solidFill>
            </a:endParaRPr>
          </a:p>
        </p:txBody>
      </p:sp>
      <p:sp>
        <p:nvSpPr>
          <p:cNvPr id="10" name="Title 1"/>
          <p:cNvSpPr>
            <a:spLocks noGrp="1"/>
          </p:cNvSpPr>
          <p:nvPr>
            <p:ph type="title" hasCustomPrompt="1"/>
          </p:nvPr>
        </p:nvSpPr>
        <p:spPr>
          <a:xfrm>
            <a:off x="288000" y="398462"/>
            <a:ext cx="6296400" cy="730251"/>
          </a:xfrm>
        </p:spPr>
        <p:txBody>
          <a:bodyPr/>
          <a:lstStyle>
            <a:lvl1pPr>
              <a:defRPr cap="all" baseline="0"/>
            </a:lvl1pPr>
          </a:lstStyle>
          <a:p>
            <a:r>
              <a:rPr lang="en-US" dirty="0" smtClean="0"/>
              <a:t>CLICK TO EDIT MASTER TITLE STYLE</a:t>
            </a:r>
            <a:endParaRPr lang="en-US" dirty="0"/>
          </a:p>
        </p:txBody>
      </p:sp>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8207" y="208387"/>
            <a:ext cx="2130014" cy="6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870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Picture">
    <p:spTree>
      <p:nvGrpSpPr>
        <p:cNvPr id="1" name=""/>
        <p:cNvGrpSpPr/>
        <p:nvPr/>
      </p:nvGrpSpPr>
      <p:grpSpPr>
        <a:xfrm>
          <a:off x="0" y="0"/>
          <a:ext cx="0" cy="0"/>
          <a:chOff x="0" y="0"/>
          <a:chExt cx="0" cy="0"/>
        </a:xfrm>
      </p:grpSpPr>
      <p:sp>
        <p:nvSpPr>
          <p:cNvPr id="4" name="Text Placeholder 1"/>
          <p:cNvSpPr>
            <a:spLocks noGrp="1"/>
          </p:cNvSpPr>
          <p:nvPr>
            <p:ph type="body" sz="quarter" idx="12"/>
          </p:nvPr>
        </p:nvSpPr>
        <p:spPr>
          <a:xfrm>
            <a:off x="4754563" y="1432800"/>
            <a:ext cx="3994148" cy="4591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Gerade Verbindung 5"/>
          <p:cNvCxnSpPr/>
          <p:nvPr userDrawn="1"/>
        </p:nvCxnSpPr>
        <p:spPr>
          <a:xfrm>
            <a:off x="398463" y="826213"/>
            <a:ext cx="5540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984192" y="6462713"/>
            <a:ext cx="844029" cy="198437"/>
          </a:xfrm>
          <a:prstGeom prst="rect">
            <a:avLst/>
          </a:prstGeom>
          <a:noFill/>
        </p:spPr>
        <p:txBody>
          <a:bodyPr wrap="square" rtlCol="0" anchor="b">
            <a:noAutofit/>
          </a:bodyPr>
          <a:lstStyle/>
          <a:p>
            <a:pPr algn="r">
              <a:spcBef>
                <a:spcPts val="600"/>
              </a:spcBef>
            </a:pPr>
            <a:r>
              <a:rPr lang="en-US" sz="1000" dirty="0">
                <a:solidFill>
                  <a:srgbClr val="7A99AC"/>
                </a:solidFill>
              </a:rPr>
              <a:t>Slide </a:t>
            </a:r>
            <a:fld id="{14752267-C8D5-4E74-92F1-EF38868350E6}" type="slidenum">
              <a:rPr lang="en-US" sz="1000">
                <a:solidFill>
                  <a:srgbClr val="7A99AC"/>
                </a:solidFill>
              </a:rPr>
              <a:pPr algn="r">
                <a:spcBef>
                  <a:spcPts val="600"/>
                </a:spcBef>
              </a:pPr>
              <a:t>‹#›</a:t>
            </a:fld>
            <a:endParaRPr lang="en-US" sz="1000" dirty="0">
              <a:solidFill>
                <a:srgbClr val="7A99AC"/>
              </a:solidFill>
            </a:endParaRPr>
          </a:p>
        </p:txBody>
      </p:sp>
      <p:sp>
        <p:nvSpPr>
          <p:cNvPr id="13" name="Title 1"/>
          <p:cNvSpPr>
            <a:spLocks noGrp="1"/>
          </p:cNvSpPr>
          <p:nvPr>
            <p:ph type="title" hasCustomPrompt="1"/>
          </p:nvPr>
        </p:nvSpPr>
        <p:spPr>
          <a:xfrm>
            <a:off x="288000" y="398462"/>
            <a:ext cx="6296400" cy="730251"/>
          </a:xfrm>
        </p:spPr>
        <p:txBody>
          <a:bodyPr/>
          <a:lstStyle>
            <a:lvl1pPr>
              <a:defRPr cap="all" baseline="0"/>
            </a:lvl1pPr>
          </a:lstStyle>
          <a:p>
            <a:r>
              <a:rPr lang="en-US" dirty="0" smtClean="0"/>
              <a:t>CLICK TO EDIT MASTER TITLE STYLE</a:t>
            </a:r>
            <a:endParaRPr lang="en-US" dirty="0"/>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8207" y="208387"/>
            <a:ext cx="2130014" cy="6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1"/>
          <p:cNvSpPr>
            <a:spLocks noGrp="1"/>
          </p:cNvSpPr>
          <p:nvPr>
            <p:ph type="body" sz="quarter" idx="14"/>
          </p:nvPr>
        </p:nvSpPr>
        <p:spPr>
          <a:xfrm>
            <a:off x="288000" y="1432800"/>
            <a:ext cx="4104456"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67840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with Picture">
    <p:spTree>
      <p:nvGrpSpPr>
        <p:cNvPr id="1" name=""/>
        <p:cNvGrpSpPr/>
        <p:nvPr/>
      </p:nvGrpSpPr>
      <p:grpSpPr>
        <a:xfrm>
          <a:off x="0" y="0"/>
          <a:ext cx="0" cy="0"/>
          <a:chOff x="0" y="0"/>
          <a:chExt cx="0" cy="0"/>
        </a:xfrm>
      </p:grpSpPr>
      <p:sp>
        <p:nvSpPr>
          <p:cNvPr id="4" name="Text Placeholder 1"/>
          <p:cNvSpPr>
            <a:spLocks noGrp="1"/>
          </p:cNvSpPr>
          <p:nvPr>
            <p:ph type="body" sz="quarter" idx="12"/>
          </p:nvPr>
        </p:nvSpPr>
        <p:spPr>
          <a:xfrm>
            <a:off x="4754563" y="1432800"/>
            <a:ext cx="3994148" cy="4591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Gerade Verbindung 5"/>
          <p:cNvCxnSpPr/>
          <p:nvPr userDrawn="1"/>
        </p:nvCxnSpPr>
        <p:spPr>
          <a:xfrm>
            <a:off x="398463" y="826213"/>
            <a:ext cx="5540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984192" y="6462713"/>
            <a:ext cx="844029" cy="198437"/>
          </a:xfrm>
          <a:prstGeom prst="rect">
            <a:avLst/>
          </a:prstGeom>
          <a:noFill/>
        </p:spPr>
        <p:txBody>
          <a:bodyPr wrap="square" rtlCol="0" anchor="b">
            <a:noAutofit/>
          </a:bodyPr>
          <a:lstStyle/>
          <a:p>
            <a:pPr algn="r">
              <a:spcBef>
                <a:spcPts val="600"/>
              </a:spcBef>
            </a:pPr>
            <a:r>
              <a:rPr lang="en-US" sz="1000" dirty="0">
                <a:solidFill>
                  <a:srgbClr val="7A99AC"/>
                </a:solidFill>
              </a:rPr>
              <a:t>Slide </a:t>
            </a:r>
            <a:fld id="{14752267-C8D5-4E74-92F1-EF38868350E6}" type="slidenum">
              <a:rPr lang="en-US" sz="1000">
                <a:solidFill>
                  <a:srgbClr val="7A99AC"/>
                </a:solidFill>
              </a:rPr>
              <a:pPr algn="r">
                <a:spcBef>
                  <a:spcPts val="600"/>
                </a:spcBef>
              </a:pPr>
              <a:t>‹#›</a:t>
            </a:fld>
            <a:endParaRPr lang="en-US" sz="1000" dirty="0">
              <a:solidFill>
                <a:srgbClr val="7A99AC"/>
              </a:solidFill>
            </a:endParaRPr>
          </a:p>
        </p:txBody>
      </p:sp>
      <p:sp>
        <p:nvSpPr>
          <p:cNvPr id="3" name="Picture Placeholder 2"/>
          <p:cNvSpPr>
            <a:spLocks noGrp="1"/>
          </p:cNvSpPr>
          <p:nvPr>
            <p:ph type="pic" sz="quarter" idx="13"/>
          </p:nvPr>
        </p:nvSpPr>
        <p:spPr>
          <a:xfrm>
            <a:off x="288000" y="1432800"/>
            <a:ext cx="4173537" cy="4591050"/>
          </a:xfrm>
        </p:spPr>
        <p:txBody>
          <a:bodyPr/>
          <a:lstStyle/>
          <a:p>
            <a:r>
              <a:rPr lang="en-US" noProof="0" smtClean="0"/>
              <a:t>Click icon to add picture</a:t>
            </a:r>
            <a:endParaRPr lang="en-US" noProof="0"/>
          </a:p>
        </p:txBody>
      </p:sp>
      <p:sp>
        <p:nvSpPr>
          <p:cNvPr id="13" name="Title 1"/>
          <p:cNvSpPr>
            <a:spLocks noGrp="1"/>
          </p:cNvSpPr>
          <p:nvPr>
            <p:ph type="title" hasCustomPrompt="1"/>
          </p:nvPr>
        </p:nvSpPr>
        <p:spPr>
          <a:xfrm>
            <a:off x="288000" y="398462"/>
            <a:ext cx="6296400" cy="730251"/>
          </a:xfrm>
        </p:spPr>
        <p:txBody>
          <a:bodyPr/>
          <a:lstStyle>
            <a:lvl1pPr>
              <a:defRPr cap="all" baseline="0"/>
            </a:lvl1pPr>
          </a:lstStyle>
          <a:p>
            <a:r>
              <a:rPr lang="en-US" dirty="0" smtClean="0"/>
              <a:t>CLICK TO EDIT MASTER TITLE STYLE</a:t>
            </a:r>
            <a:endParaRPr lang="en-US" dirty="0"/>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8207" y="208387"/>
            <a:ext cx="2130014" cy="6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8082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Table">
    <p:spTree>
      <p:nvGrpSpPr>
        <p:cNvPr id="1" name=""/>
        <p:cNvGrpSpPr/>
        <p:nvPr/>
      </p:nvGrpSpPr>
      <p:grpSpPr>
        <a:xfrm>
          <a:off x="0" y="0"/>
          <a:ext cx="0" cy="0"/>
          <a:chOff x="0" y="0"/>
          <a:chExt cx="0" cy="0"/>
        </a:xfrm>
      </p:grpSpPr>
      <p:cxnSp>
        <p:nvCxnSpPr>
          <p:cNvPr id="6" name="Gerade Verbindung 5"/>
          <p:cNvCxnSpPr/>
          <p:nvPr userDrawn="1"/>
        </p:nvCxnSpPr>
        <p:spPr>
          <a:xfrm>
            <a:off x="398463" y="826213"/>
            <a:ext cx="5540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984192" y="6462713"/>
            <a:ext cx="844029" cy="198437"/>
          </a:xfrm>
          <a:prstGeom prst="rect">
            <a:avLst/>
          </a:prstGeom>
          <a:noFill/>
        </p:spPr>
        <p:txBody>
          <a:bodyPr wrap="square" rtlCol="0" anchor="b">
            <a:noAutofit/>
          </a:bodyPr>
          <a:lstStyle/>
          <a:p>
            <a:pPr algn="r">
              <a:spcBef>
                <a:spcPts val="600"/>
              </a:spcBef>
            </a:pPr>
            <a:r>
              <a:rPr lang="en-US" sz="1000" dirty="0">
                <a:solidFill>
                  <a:srgbClr val="7A99AC"/>
                </a:solidFill>
              </a:rPr>
              <a:t>Slide </a:t>
            </a:r>
            <a:fld id="{14752267-C8D5-4E74-92F1-EF38868350E6}" type="slidenum">
              <a:rPr lang="en-US" sz="1000">
                <a:solidFill>
                  <a:srgbClr val="7A99AC"/>
                </a:solidFill>
              </a:rPr>
              <a:pPr algn="r">
                <a:spcBef>
                  <a:spcPts val="600"/>
                </a:spcBef>
              </a:pPr>
              <a:t>‹#›</a:t>
            </a:fld>
            <a:endParaRPr lang="en-US" sz="1000" dirty="0">
              <a:solidFill>
                <a:srgbClr val="7A99AC"/>
              </a:solidFill>
            </a:endParaRPr>
          </a:p>
        </p:txBody>
      </p:sp>
      <p:sp>
        <p:nvSpPr>
          <p:cNvPr id="13" name="Title 1"/>
          <p:cNvSpPr>
            <a:spLocks noGrp="1"/>
          </p:cNvSpPr>
          <p:nvPr>
            <p:ph type="title" hasCustomPrompt="1"/>
          </p:nvPr>
        </p:nvSpPr>
        <p:spPr>
          <a:xfrm>
            <a:off x="288000" y="398462"/>
            <a:ext cx="6296400" cy="730251"/>
          </a:xfrm>
        </p:spPr>
        <p:txBody>
          <a:bodyPr/>
          <a:lstStyle>
            <a:lvl1pPr>
              <a:defRPr cap="all" baseline="0"/>
            </a:lvl1pPr>
          </a:lstStyle>
          <a:p>
            <a:r>
              <a:rPr lang="en-US" dirty="0" smtClean="0"/>
              <a:t>CLICK TO EDIT MASTER TITLE STYLE</a:t>
            </a:r>
            <a:endParaRPr lang="en-US" dirty="0"/>
          </a:p>
        </p:txBody>
      </p:sp>
      <p:sp>
        <p:nvSpPr>
          <p:cNvPr id="7" name="Table Placeholder 6"/>
          <p:cNvSpPr>
            <a:spLocks noGrp="1"/>
          </p:cNvSpPr>
          <p:nvPr>
            <p:ph type="tbl" sz="quarter" idx="10"/>
          </p:nvPr>
        </p:nvSpPr>
        <p:spPr>
          <a:xfrm>
            <a:off x="288000" y="1432800"/>
            <a:ext cx="8460000" cy="3708400"/>
          </a:xfrm>
          <a:noFill/>
          <a:ln>
            <a:noFill/>
          </a:ln>
        </p:spPr>
        <p:style>
          <a:lnRef idx="2">
            <a:schemeClr val="dk1"/>
          </a:lnRef>
          <a:fillRef idx="1">
            <a:schemeClr val="lt1"/>
          </a:fillRef>
          <a:effectRef idx="0">
            <a:schemeClr val="dk1"/>
          </a:effectRef>
          <a:fontRef idx="none"/>
        </p:style>
        <p:txBody>
          <a:bodyPr/>
          <a:lstStyle/>
          <a:p>
            <a:r>
              <a:rPr lang="en-US" smtClean="0"/>
              <a:t>Click icon to add table</a:t>
            </a:r>
            <a:endParaRPr lang="en-US" dirty="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8207" y="208387"/>
            <a:ext cx="2130014" cy="6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124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908" y="6090947"/>
            <a:ext cx="1014931" cy="614958"/>
          </a:xfrm>
          <a:prstGeom prst="rect">
            <a:avLst/>
          </a:prstGeom>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092" y="527419"/>
            <a:ext cx="6877816" cy="198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userDrawn="1"/>
        </p:nvSpPr>
        <p:spPr bwMode="auto">
          <a:xfrm>
            <a:off x="2267745" y="2674627"/>
            <a:ext cx="460851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GB" b="1" i="1" dirty="0"/>
              <a:t>Contact </a:t>
            </a:r>
            <a:r>
              <a:rPr lang="en-GB" b="1" i="1" dirty="0" smtClean="0"/>
              <a:t>Details</a:t>
            </a:r>
            <a:endParaRPr lang="en-US" b="1" i="1" dirty="0" smtClean="0"/>
          </a:p>
          <a:p>
            <a:endParaRPr lang="en-US" b="1" i="1" dirty="0" smtClean="0"/>
          </a:p>
          <a:p>
            <a:endParaRPr lang="en-US" dirty="0"/>
          </a:p>
          <a:p>
            <a:r>
              <a:rPr lang="en-US" i="1" dirty="0"/>
              <a:t>_____________________</a:t>
            </a:r>
            <a:endParaRPr lang="en-US" dirty="0"/>
          </a:p>
          <a:p>
            <a:r>
              <a:rPr lang="en-US" i="1" dirty="0"/>
              <a:t>MACAW Engineering Ltd</a:t>
            </a:r>
            <a:endParaRPr lang="en-US" dirty="0"/>
          </a:p>
          <a:p>
            <a:r>
              <a:rPr lang="en-GB" i="1" dirty="0" smtClean="0"/>
              <a:t>Floor 2, Q5</a:t>
            </a:r>
            <a:endParaRPr lang="en-US" dirty="0"/>
          </a:p>
          <a:p>
            <a:r>
              <a:rPr lang="en-GB" i="1" dirty="0" smtClean="0"/>
              <a:t>Quorum Business </a:t>
            </a:r>
            <a:r>
              <a:rPr lang="en-GB" i="1" dirty="0"/>
              <a:t>Park</a:t>
            </a:r>
            <a:endParaRPr lang="en-US" dirty="0"/>
          </a:p>
          <a:p>
            <a:r>
              <a:rPr lang="en-GB" i="1" dirty="0"/>
              <a:t>Newcastle upon Tyne</a:t>
            </a:r>
            <a:endParaRPr lang="en-US" dirty="0"/>
          </a:p>
          <a:p>
            <a:r>
              <a:rPr lang="en-GB" i="1" dirty="0"/>
              <a:t>NE12 </a:t>
            </a:r>
            <a:r>
              <a:rPr lang="en-GB" i="1" dirty="0" smtClean="0"/>
              <a:t>8BS</a:t>
            </a:r>
          </a:p>
          <a:p>
            <a:endParaRPr lang="en-US" dirty="0"/>
          </a:p>
          <a:p>
            <a:r>
              <a:rPr lang="en-GB" i="1" dirty="0"/>
              <a:t>Telephone:  +44 </a:t>
            </a:r>
            <a:r>
              <a:rPr lang="en-GB" i="1" dirty="0" smtClean="0"/>
              <a:t> (0)191 215 4010</a:t>
            </a:r>
            <a:endParaRPr lang="en-US" dirty="0"/>
          </a:p>
          <a:p>
            <a:r>
              <a:rPr lang="en-GB" i="1" dirty="0" smtClean="0"/>
              <a:t>www.macawengineering.com</a:t>
            </a:r>
            <a:endParaRPr lang="en-GB" i="1" dirty="0"/>
          </a:p>
        </p:txBody>
      </p:sp>
      <p:sp>
        <p:nvSpPr>
          <p:cNvPr id="12" name="Rectangle 4"/>
          <p:cNvSpPr>
            <a:spLocks noChangeArrowheads="1"/>
          </p:cNvSpPr>
          <p:nvPr userDrawn="1"/>
        </p:nvSpPr>
        <p:spPr bwMode="auto">
          <a:xfrm>
            <a:off x="2268000" y="2674801"/>
            <a:ext cx="4608511" cy="1200329"/>
          </a:xfrm>
          <a:prstGeom prst="rect">
            <a:avLst/>
          </a:prstGeom>
          <a:noFill/>
          <a:ln>
            <a:noFill/>
          </a:ln>
          <a:effectLst/>
          <a:extLst/>
        </p:spPr>
        <p:txBody>
          <a:bodyPr wrap="square" anchor="ctr">
            <a:spAutoFit/>
          </a:bodyPr>
          <a:lstStyle/>
          <a:p>
            <a:endParaRPr lang="en-US" i="1" dirty="0" smtClean="0"/>
          </a:p>
          <a:p>
            <a:endParaRPr lang="en-US" dirty="0" smtClean="0"/>
          </a:p>
          <a:p>
            <a:endParaRPr lang="en-US" dirty="0" smtClean="0"/>
          </a:p>
          <a:p>
            <a:endParaRPr lang="en-US" dirty="0"/>
          </a:p>
        </p:txBody>
      </p:sp>
      <p:sp>
        <p:nvSpPr>
          <p:cNvPr id="14" name="Text Placeholder 13"/>
          <p:cNvSpPr>
            <a:spLocks noGrp="1"/>
          </p:cNvSpPr>
          <p:nvPr>
            <p:ph type="body" sz="quarter" idx="10"/>
          </p:nvPr>
        </p:nvSpPr>
        <p:spPr>
          <a:xfrm>
            <a:off x="2268000" y="2996952"/>
            <a:ext cx="4608000" cy="720080"/>
          </a:xfrm>
        </p:spPr>
        <p:txBody>
          <a:bodyPr/>
          <a:lstStyle>
            <a:lvl1pPr>
              <a:defRPr i="1"/>
            </a:lvl1pPr>
          </a:lstStyle>
          <a:p>
            <a:pPr lvl="0"/>
            <a:r>
              <a:rPr lang="en-US" smtClean="0"/>
              <a:t>Click to edit Master text styles</a:t>
            </a:r>
          </a:p>
        </p:txBody>
      </p:sp>
    </p:spTree>
    <p:extLst>
      <p:ext uri="{BB962C8B-B14F-4D97-AF65-F5344CB8AC3E}">
        <p14:creationId xmlns:p14="http://schemas.microsoft.com/office/powerpoint/2010/main" val="12059027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7149" y="1432604"/>
            <a:ext cx="8461563" cy="480627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287150" y="398462"/>
            <a:ext cx="6297800" cy="730251"/>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9" r:id="rId4"/>
    <p:sldLayoutId id="2147483668" r:id="rId5"/>
    <p:sldLayoutId id="2147483666" r:id="rId6"/>
  </p:sldLayoutIdLst>
  <p:timing>
    <p:tnLst>
      <p:par>
        <p:cTn id="1" dur="indefinite" restart="never" nodeType="tmRoot"/>
      </p:par>
    </p:tnLst>
  </p:timing>
  <p:hf sldNum="0" hdr="0" dt="0"/>
  <p:txStyles>
    <p:titleStyle>
      <a:lvl1pPr algn="l" defTabSz="914400" rtl="0" eaLnBrk="1" latinLnBrk="0" hangingPunct="1">
        <a:spcBef>
          <a:spcPct val="0"/>
        </a:spcBef>
        <a:buNone/>
        <a:defRPr sz="2000" b="1" kern="1200" cap="none" baseline="0">
          <a:solidFill>
            <a:schemeClr val="tx1"/>
          </a:solidFill>
          <a:latin typeface="+mj-lt"/>
          <a:ea typeface="+mj-ea"/>
          <a:cs typeface="+mj-cs"/>
        </a:defRPr>
      </a:lvl1pPr>
    </p:titleStyle>
    <p:bodyStyle>
      <a:lvl1pPr marL="1588" marR="0" indent="-1588" algn="l" defTabSz="914400" rtl="0" eaLnBrk="1" fontAlgn="base" latinLnBrk="0" hangingPunct="1">
        <a:lnSpc>
          <a:spcPct val="100000"/>
        </a:lnSpc>
        <a:spcBef>
          <a:spcPts val="600"/>
        </a:spcBef>
        <a:spcAft>
          <a:spcPct val="0"/>
        </a:spcAft>
        <a:buClrTx/>
        <a:buSzTx/>
        <a:buFontTx/>
        <a:buNone/>
        <a:tabLst>
          <a:tab pos="266700" algn="l"/>
          <a:tab pos="542925" algn="l"/>
          <a:tab pos="809625" algn="l"/>
        </a:tabLst>
        <a:defRPr sz="1800" kern="1200">
          <a:solidFill>
            <a:schemeClr val="tx1"/>
          </a:solidFill>
          <a:latin typeface="+mn-lt"/>
          <a:ea typeface="+mn-ea"/>
          <a:cs typeface="+mn-cs"/>
        </a:defRPr>
      </a:lvl1pPr>
      <a:lvl2pPr marL="265113" marR="0" indent="-265113" algn="l" defTabSz="914400" rtl="0" eaLnBrk="1" fontAlgn="base" latinLnBrk="0" hangingPunct="1">
        <a:lnSpc>
          <a:spcPct val="100000"/>
        </a:lnSpc>
        <a:spcBef>
          <a:spcPts val="600"/>
        </a:spcBef>
        <a:spcAft>
          <a:spcPct val="0"/>
        </a:spcAft>
        <a:buClrTx/>
        <a:buSzTx/>
        <a:buFontTx/>
        <a:buChar char="•"/>
        <a:tabLst>
          <a:tab pos="266700" algn="l"/>
          <a:tab pos="542925" algn="l"/>
          <a:tab pos="809625" algn="l"/>
        </a:tabLst>
        <a:defRPr sz="1800" kern="1200">
          <a:solidFill>
            <a:schemeClr val="tx1"/>
          </a:solidFill>
          <a:latin typeface="+mn-lt"/>
          <a:ea typeface="+mn-ea"/>
          <a:cs typeface="+mn-cs"/>
        </a:defRPr>
      </a:lvl2pPr>
      <a:lvl3pPr marL="541338" marR="0" indent="-274638" algn="l" defTabSz="914400" rtl="0" eaLnBrk="1" fontAlgn="base" latinLnBrk="0" hangingPunct="1">
        <a:lnSpc>
          <a:spcPct val="100000"/>
        </a:lnSpc>
        <a:spcBef>
          <a:spcPts val="600"/>
        </a:spcBef>
        <a:spcAft>
          <a:spcPct val="0"/>
        </a:spcAft>
        <a:buClrTx/>
        <a:buSzTx/>
        <a:buFontTx/>
        <a:buChar char="•"/>
        <a:tabLst>
          <a:tab pos="266700" algn="l"/>
          <a:tab pos="542925" algn="l"/>
          <a:tab pos="809625" algn="l"/>
        </a:tabLst>
        <a:defRPr sz="1800" kern="1200">
          <a:solidFill>
            <a:schemeClr val="tx1"/>
          </a:solidFill>
          <a:latin typeface="+mn-lt"/>
          <a:ea typeface="+mn-ea"/>
          <a:cs typeface="+mn-cs"/>
        </a:defRPr>
      </a:lvl3pPr>
      <a:lvl4pPr marL="808038" marR="0" indent="-265113" algn="l" defTabSz="914400" rtl="0" eaLnBrk="1" fontAlgn="base" latinLnBrk="0" hangingPunct="1">
        <a:lnSpc>
          <a:spcPct val="100000"/>
        </a:lnSpc>
        <a:spcBef>
          <a:spcPts val="600"/>
        </a:spcBef>
        <a:spcAft>
          <a:spcPct val="0"/>
        </a:spcAft>
        <a:buClrTx/>
        <a:buSzTx/>
        <a:buFontTx/>
        <a:buChar char="•"/>
        <a:tabLst>
          <a:tab pos="266700" algn="l"/>
          <a:tab pos="542925" algn="l"/>
          <a:tab pos="809625" algn="l"/>
        </a:tabLst>
        <a:defRPr sz="1400" kern="1200">
          <a:solidFill>
            <a:schemeClr val="tx1"/>
          </a:solidFill>
          <a:latin typeface="+mn-lt"/>
          <a:ea typeface="+mn-ea"/>
          <a:cs typeface="+mn-cs"/>
        </a:defRPr>
      </a:lvl4pPr>
      <a:lvl5pPr marL="1076325" marR="0" indent="-266700" algn="l" defTabSz="1076325" rtl="0" eaLnBrk="1" fontAlgn="base" latinLnBrk="0" hangingPunct="1">
        <a:lnSpc>
          <a:spcPct val="100000"/>
        </a:lnSpc>
        <a:spcBef>
          <a:spcPts val="600"/>
        </a:spcBef>
        <a:spcAft>
          <a:spcPct val="0"/>
        </a:spcAft>
        <a:buClrTx/>
        <a:buSzTx/>
        <a:buFontTx/>
        <a:buChar char="•"/>
        <a:tabLst>
          <a:tab pos="266700" algn="l"/>
          <a:tab pos="542925" algn="l"/>
          <a:tab pos="809625" algn="l"/>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a:t>ILI Research (Sleeves) Phase 1A2</a:t>
            </a:r>
          </a:p>
        </p:txBody>
      </p:sp>
      <p:sp>
        <p:nvSpPr>
          <p:cNvPr id="5" name="Subtitle 4"/>
          <p:cNvSpPr>
            <a:spLocks noGrp="1"/>
          </p:cNvSpPr>
          <p:nvPr>
            <p:ph type="subTitle" idx="1"/>
          </p:nvPr>
        </p:nvSpPr>
        <p:spPr/>
        <p:txBody>
          <a:bodyPr/>
          <a:lstStyle/>
          <a:p>
            <a:r>
              <a:rPr lang="en-GB" dirty="0" smtClean="0"/>
              <a:t>19</a:t>
            </a:r>
            <a:r>
              <a:rPr lang="en-GB" baseline="30000" dirty="0" smtClean="0"/>
              <a:t>th</a:t>
            </a:r>
            <a:r>
              <a:rPr lang="en-GB" dirty="0" smtClean="0"/>
              <a:t> November 2015</a:t>
            </a:r>
            <a:endParaRPr lang="en-GB" dirty="0"/>
          </a:p>
        </p:txBody>
      </p:sp>
    </p:spTree>
    <p:extLst>
      <p:ext uri="{BB962C8B-B14F-4D97-AF65-F5344CB8AC3E}">
        <p14:creationId xmlns:p14="http://schemas.microsoft.com/office/powerpoint/2010/main" val="4186325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285750" indent="-285750">
              <a:buFont typeface="Arial" panose="020B0604020202020204" pitchFamily="34" charset="0"/>
              <a:buChar char="•"/>
            </a:pPr>
            <a:r>
              <a:rPr lang="en-GB" dirty="0"/>
              <a:t>It has also been demonstrated that where GIS pipeline route information and sleeve location data is available, this can be used to align the pipeline and the ILI features geographically</a:t>
            </a:r>
            <a:r>
              <a:rPr lang="en-GB" dirty="0" smtClean="0"/>
              <a:t>.</a:t>
            </a:r>
          </a:p>
          <a:p>
            <a:pPr marL="285750" indent="-285750">
              <a:buFont typeface="Arial" panose="020B0604020202020204" pitchFamily="34" charset="0"/>
              <a:buChar char="•"/>
            </a:pPr>
            <a:r>
              <a:rPr lang="en-GB" dirty="0"/>
              <a:t>Figure </a:t>
            </a:r>
            <a:r>
              <a:rPr lang="en-GB" dirty="0" smtClean="0"/>
              <a:t>below </a:t>
            </a:r>
            <a:r>
              <a:rPr lang="en-GB" dirty="0"/>
              <a:t>shows a comparison of the location information from the NGN sleeve data (white circles) and sleeves reported by the ILI (black circles with dots), based on the absolute distance reported by the ILI. </a:t>
            </a:r>
          </a:p>
        </p:txBody>
      </p:sp>
      <p:sp>
        <p:nvSpPr>
          <p:cNvPr id="3" name="Title 2"/>
          <p:cNvSpPr>
            <a:spLocks noGrp="1"/>
          </p:cNvSpPr>
          <p:nvPr>
            <p:ph type="title"/>
          </p:nvPr>
        </p:nvSpPr>
        <p:spPr/>
        <p:txBody>
          <a:bodyPr/>
          <a:lstStyle/>
          <a:p>
            <a:r>
              <a:rPr lang="en-GB" dirty="0" smtClean="0"/>
              <a:t>GIS Data Alignment</a:t>
            </a:r>
            <a:endParaRPr lang="en-GB" dirty="0"/>
          </a:p>
        </p:txBody>
      </p:sp>
      <p:pic>
        <p:nvPicPr>
          <p:cNvPr id="4" name="Picture 3"/>
          <p:cNvPicPr/>
          <p:nvPr/>
        </p:nvPicPr>
        <p:blipFill rotWithShape="1">
          <a:blip r:embed="rId2"/>
          <a:srcRect t="24853"/>
          <a:stretch/>
        </p:blipFill>
        <p:spPr bwMode="auto">
          <a:xfrm>
            <a:off x="1872615" y="3573016"/>
            <a:ext cx="5398770" cy="28124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5824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342900" lvl="0" indent="-342900">
              <a:buFont typeface="+mj-lt"/>
              <a:buAutoNum type="arabicPeriod"/>
            </a:pPr>
            <a:r>
              <a:rPr lang="en-GB" dirty="0"/>
              <a:t>This work and the work in Phase 1A1 shows that it is feasible to evaluate external corrosion reported from ILI in an effective manner and identify those features related to sleeves.</a:t>
            </a:r>
          </a:p>
          <a:p>
            <a:pPr marL="342900" lvl="0" indent="-342900">
              <a:buFont typeface="+mj-lt"/>
              <a:buAutoNum type="arabicPeriod"/>
            </a:pPr>
            <a:r>
              <a:rPr lang="en-GB" dirty="0"/>
              <a:t>This phase of work has shown that the number and depth of features within 12 m of a sleeve is higher than for the remainder of the pipeline for three of the five pipelines considered.</a:t>
            </a:r>
          </a:p>
          <a:p>
            <a:pPr marL="342900" lvl="0" indent="-342900">
              <a:buFont typeface="+mj-lt"/>
              <a:buAutoNum type="arabicPeriod"/>
            </a:pPr>
            <a:r>
              <a:rPr lang="en-GB" dirty="0"/>
              <a:t>Corrosion features and sleeve assets that occur along the pipeline can be referenced at a certain distance or coordinate location. Using this information it has been demonstrated that an individual corrosion feature can be linked to a sleeve. This has been successfully demonstrated for three of the operators’ data.</a:t>
            </a:r>
          </a:p>
          <a:p>
            <a:pPr marL="342900" lvl="0" indent="-342900">
              <a:buFont typeface="+mj-lt"/>
              <a:buAutoNum type="arabicPeriod"/>
            </a:pPr>
            <a:r>
              <a:rPr lang="en-GB" dirty="0"/>
              <a:t>Where sleeve information is not currently available or attributes are missing, operators should undertake the collection of missing data.</a:t>
            </a:r>
          </a:p>
          <a:p>
            <a:pPr marL="342900" lvl="0" indent="-342900">
              <a:buFont typeface="+mj-lt"/>
              <a:buAutoNum type="arabicPeriod"/>
            </a:pPr>
            <a:r>
              <a:rPr lang="en-GB" dirty="0"/>
              <a:t>Following a data collection exercise, or with data from a limited number of operators, the research work can continue into Phase 1B to evaluate a large population of sleeve and pipeline data.</a:t>
            </a:r>
          </a:p>
        </p:txBody>
      </p:sp>
      <p:sp>
        <p:nvSpPr>
          <p:cNvPr id="3" name="Title 2"/>
          <p:cNvSpPr>
            <a:spLocks noGrp="1"/>
          </p:cNvSpPr>
          <p:nvPr>
            <p:ph type="title"/>
          </p:nvPr>
        </p:nvSpPr>
        <p:spPr/>
        <p:txBody>
          <a:bodyPr/>
          <a:lstStyle/>
          <a:p>
            <a:r>
              <a:rPr lang="en-GB" dirty="0" smtClean="0"/>
              <a:t>Conclusions</a:t>
            </a:r>
            <a:endParaRPr lang="en-GB" dirty="0"/>
          </a:p>
        </p:txBody>
      </p:sp>
    </p:spTree>
    <p:extLst>
      <p:ext uri="{BB962C8B-B14F-4D97-AF65-F5344CB8AC3E}">
        <p14:creationId xmlns:p14="http://schemas.microsoft.com/office/powerpoint/2010/main" val="401887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SCOPE of work</a:t>
            </a:r>
            <a:endParaRPr lang="en-GB" dirty="0"/>
          </a:p>
        </p:txBody>
      </p:sp>
      <p:sp>
        <p:nvSpPr>
          <p:cNvPr id="3" name="Text Placeholder 2"/>
          <p:cNvSpPr>
            <a:spLocks noGrp="1"/>
          </p:cNvSpPr>
          <p:nvPr>
            <p:ph type="body" sz="quarter" idx="12"/>
          </p:nvPr>
        </p:nvSpPr>
        <p:spPr>
          <a:xfrm>
            <a:off x="217024" y="1052736"/>
            <a:ext cx="8459432" cy="4820069"/>
          </a:xfrm>
        </p:spPr>
        <p:txBody>
          <a:bodyPr/>
          <a:lstStyle/>
          <a:p>
            <a:pPr algn="just"/>
            <a:r>
              <a:rPr lang="en-GB" b="1" dirty="0" smtClean="0"/>
              <a:t>Task 1</a:t>
            </a:r>
          </a:p>
          <a:p>
            <a:pPr marL="342900" lvl="0" indent="-342900" algn="just">
              <a:buFont typeface="+mj-lt"/>
              <a:buAutoNum type="arabicPeriod"/>
            </a:pPr>
            <a:r>
              <a:rPr lang="en-GB" dirty="0"/>
              <a:t>Investigate and compare the depth distribution of corrosion features that are directly under sleeves, with those in close proximity to sleeve (upstream/downstream) and in general along the pipeline. Use this information to determine whether corrosion is different under the sleeves.</a:t>
            </a:r>
          </a:p>
          <a:p>
            <a:pPr marL="342900" lvl="0" indent="-342900" algn="just">
              <a:buFont typeface="+mj-lt"/>
              <a:buAutoNum type="arabicPeriod"/>
            </a:pPr>
            <a:r>
              <a:rPr lang="en-GB" dirty="0"/>
              <a:t>Investigate changes in the depth distribution that may occur as distance to the nearest sleeve changes. Initially this will look at 12 m increments (steps), the step size may however be altered (reduced or increased) depending on findings of the investigation.</a:t>
            </a:r>
          </a:p>
          <a:p>
            <a:pPr algn="just"/>
            <a:r>
              <a:rPr lang="en-GB" b="1" dirty="0" smtClean="0"/>
              <a:t>Task 2</a:t>
            </a:r>
          </a:p>
          <a:p>
            <a:pPr marL="342900" lvl="0" indent="-342900" algn="just">
              <a:buFont typeface="+mj-lt"/>
              <a:buAutoNum type="arabicPeriod"/>
            </a:pPr>
            <a:r>
              <a:rPr lang="en-GB" dirty="0"/>
              <a:t>Obtain sleeve data for the same five (5) pipelines for which MACAW has ILI data. The source of this may be the Sleeve Risk Ranking Model, company GIS systems, or other asset data management sources. </a:t>
            </a:r>
          </a:p>
          <a:p>
            <a:pPr marL="342900" lvl="0" indent="-342900" algn="just">
              <a:buFont typeface="+mj-lt"/>
              <a:buAutoNum type="arabicPeriod"/>
            </a:pPr>
            <a:r>
              <a:rPr lang="en-GB" dirty="0"/>
              <a:t>Investigate the best approach for ‘aligning’ sleeve data with pipeline route information from GIS and the ILI data used in Task 1 and Task 2 of this extended feasibility study. This Task will report on the feasibility of applying the ‘alignment’ approach to a much larger population of sleeves/pipelines in a later Phase of work. </a:t>
            </a:r>
          </a:p>
          <a:p>
            <a:endParaRPr lang="en-GB" dirty="0"/>
          </a:p>
        </p:txBody>
      </p:sp>
    </p:spTree>
    <p:extLst>
      <p:ext uri="{BB962C8B-B14F-4D97-AF65-F5344CB8AC3E}">
        <p14:creationId xmlns:p14="http://schemas.microsoft.com/office/powerpoint/2010/main" val="502391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Data Summary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1192115"/>
              </p:ext>
            </p:extLst>
          </p:nvPr>
        </p:nvGraphicFramePr>
        <p:xfrm>
          <a:off x="395536" y="1052736"/>
          <a:ext cx="8208911" cy="5112569"/>
        </p:xfrm>
        <a:graphic>
          <a:graphicData uri="http://schemas.openxmlformats.org/drawingml/2006/table">
            <a:tbl>
              <a:tblPr firstRow="1" firstCol="1" bandRow="1"/>
              <a:tblGrid>
                <a:gridCol w="1689591"/>
                <a:gridCol w="1534757"/>
                <a:gridCol w="1283944"/>
                <a:gridCol w="1283038"/>
                <a:gridCol w="1134543"/>
                <a:gridCol w="1283038"/>
              </a:tblGrid>
              <a:tr h="371870">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Operator</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NGGD</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NGN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SGN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WWU</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Valero</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r>
              <a:tr h="790117">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Name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Kynnersley to Swindon Junction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East Bierley to Pannal</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Uddingston to Wishaw</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Filton to Rolls Royce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000" b="1">
                          <a:solidFill>
                            <a:srgbClr val="FFFFFF"/>
                          </a:solidFill>
                          <a:effectLst/>
                          <a:latin typeface="Calibri"/>
                          <a:ea typeface="Calibri"/>
                          <a:cs typeface="Times New Roman"/>
                        </a:rPr>
                        <a:t>Seisdon to Manchester</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r>
              <a:tr h="395058">
                <a:tc>
                  <a:txBody>
                    <a:bodyPr/>
                    <a:lstStyle/>
                    <a:p>
                      <a:pPr algn="ctr">
                        <a:lnSpc>
                          <a:spcPct val="115000"/>
                        </a:lnSpc>
                        <a:spcBef>
                          <a:spcPts val="360"/>
                        </a:spcBef>
                        <a:spcAft>
                          <a:spcPts val="360"/>
                        </a:spcAft>
                      </a:pPr>
                      <a:r>
                        <a:rPr lang="en-GB" sz="1000" b="1">
                          <a:effectLst/>
                          <a:latin typeface="Calibri"/>
                          <a:ea typeface="Calibri"/>
                          <a:cs typeface="Times New Roman"/>
                        </a:rPr>
                        <a:t>Launch</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Kynnersley</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Pannal</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Uddingston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Rolls Royce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Seisdon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58">
                <a:tc>
                  <a:txBody>
                    <a:bodyPr/>
                    <a:lstStyle/>
                    <a:p>
                      <a:pPr algn="ctr">
                        <a:lnSpc>
                          <a:spcPct val="115000"/>
                        </a:lnSpc>
                        <a:spcBef>
                          <a:spcPts val="300"/>
                        </a:spcBef>
                        <a:spcAft>
                          <a:spcPts val="300"/>
                        </a:spcAft>
                      </a:pPr>
                      <a:r>
                        <a:rPr lang="en-GB" sz="1000" b="1">
                          <a:effectLst/>
                          <a:latin typeface="Calibri"/>
                          <a:ea typeface="Calibri"/>
                          <a:cs typeface="Times New Roman"/>
                        </a:rPr>
                        <a:t>Receive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Swindon Junction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East Bierley</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Wishaw</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Filton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Manchester</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58">
                <a:tc>
                  <a:txBody>
                    <a:bodyPr/>
                    <a:lstStyle/>
                    <a:p>
                      <a:pPr algn="ctr">
                        <a:lnSpc>
                          <a:spcPct val="115000"/>
                        </a:lnSpc>
                        <a:spcBef>
                          <a:spcPts val="300"/>
                        </a:spcBef>
                        <a:spcAft>
                          <a:spcPts val="300"/>
                        </a:spcAft>
                      </a:pPr>
                      <a:r>
                        <a:rPr lang="en-GB" sz="1000" b="1">
                          <a:effectLst/>
                          <a:latin typeface="Calibri"/>
                          <a:ea typeface="Calibri"/>
                          <a:cs typeface="Times New Roman"/>
                        </a:rPr>
                        <a:t>Product</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Natural Gas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Natural Gas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Natural Gas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Natural Gas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Oil</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58">
                <a:tc>
                  <a:txBody>
                    <a:bodyPr/>
                    <a:lstStyle/>
                    <a:p>
                      <a:pPr algn="ctr">
                        <a:lnSpc>
                          <a:spcPct val="115000"/>
                        </a:lnSpc>
                        <a:spcBef>
                          <a:spcPts val="360"/>
                        </a:spcBef>
                        <a:spcAft>
                          <a:spcPts val="360"/>
                        </a:spcAft>
                      </a:pPr>
                      <a:r>
                        <a:rPr lang="en-GB" sz="1000" b="1">
                          <a:effectLst/>
                          <a:latin typeface="Calibri"/>
                          <a:ea typeface="Calibri"/>
                          <a:cs typeface="Times New Roman"/>
                        </a:rPr>
                        <a:t>ILI Vendor</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ROSEN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PII</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PII</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ROSEN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TD Williamson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58">
                <a:tc>
                  <a:txBody>
                    <a:bodyPr/>
                    <a:lstStyle/>
                    <a:p>
                      <a:pPr algn="ctr">
                        <a:lnSpc>
                          <a:spcPct val="115000"/>
                        </a:lnSpc>
                        <a:spcBef>
                          <a:spcPts val="360"/>
                        </a:spcBef>
                        <a:spcAft>
                          <a:spcPts val="360"/>
                        </a:spcAft>
                      </a:pPr>
                      <a:r>
                        <a:rPr lang="en-GB" sz="1000" b="1">
                          <a:effectLst/>
                          <a:latin typeface="Calibri"/>
                          <a:ea typeface="Calibri"/>
                          <a:cs typeface="Times New Roman"/>
                        </a:rPr>
                        <a:t>Length (km)</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36.1</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24.4</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15.5</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7.9</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113.2</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58">
                <a:tc>
                  <a:txBody>
                    <a:bodyPr/>
                    <a:lstStyle/>
                    <a:p>
                      <a:pPr algn="ctr">
                        <a:lnSpc>
                          <a:spcPct val="115000"/>
                        </a:lnSpc>
                        <a:spcBef>
                          <a:spcPts val="360"/>
                        </a:spcBef>
                        <a:spcAft>
                          <a:spcPts val="360"/>
                        </a:spcAft>
                      </a:pPr>
                      <a:r>
                        <a:rPr lang="en-GB" sz="1000" b="1">
                          <a:effectLst/>
                          <a:latin typeface="Calibri"/>
                          <a:ea typeface="Calibri"/>
                          <a:cs typeface="Times New Roman"/>
                        </a:rPr>
                        <a:t>Number of sleeves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36</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40</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15</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11</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14</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17">
                <a:tc>
                  <a:txBody>
                    <a:bodyPr/>
                    <a:lstStyle/>
                    <a:p>
                      <a:pPr algn="ctr">
                        <a:lnSpc>
                          <a:spcPct val="115000"/>
                        </a:lnSpc>
                        <a:spcBef>
                          <a:spcPts val="360"/>
                        </a:spcBef>
                        <a:spcAft>
                          <a:spcPts val="360"/>
                        </a:spcAft>
                      </a:pPr>
                      <a:r>
                        <a:rPr lang="en-GB" sz="1000" b="1">
                          <a:effectLst/>
                          <a:latin typeface="Calibri"/>
                          <a:ea typeface="Calibri"/>
                          <a:cs typeface="Times New Roman"/>
                        </a:rPr>
                        <a:t>Number of External Corrosion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544</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1063</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302</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40</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60"/>
                        </a:spcBef>
                        <a:spcAft>
                          <a:spcPts val="360"/>
                        </a:spcAft>
                      </a:pPr>
                      <a:r>
                        <a:rPr lang="en-GB" sz="1000">
                          <a:effectLst/>
                          <a:latin typeface="Calibri"/>
                          <a:ea typeface="Calibri"/>
                          <a:cs typeface="Times New Roman"/>
                        </a:rPr>
                        <a:t>2962</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17">
                <a:tc>
                  <a:txBody>
                    <a:bodyPr/>
                    <a:lstStyle/>
                    <a:p>
                      <a:pPr algn="ctr">
                        <a:lnSpc>
                          <a:spcPct val="115000"/>
                        </a:lnSpc>
                        <a:spcBef>
                          <a:spcPts val="300"/>
                        </a:spcBef>
                        <a:spcAft>
                          <a:spcPts val="300"/>
                        </a:spcAft>
                      </a:pPr>
                      <a:r>
                        <a:rPr lang="en-GB" sz="1000" b="1">
                          <a:effectLst/>
                          <a:latin typeface="Calibri"/>
                          <a:ea typeface="Calibri"/>
                          <a:cs typeface="Times New Roman"/>
                        </a:rPr>
                        <a:t>Number of Internal Corrosion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7</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a:effectLst/>
                          <a:latin typeface="Calibri"/>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000" dirty="0">
                          <a:effectLst/>
                          <a:latin typeface="Calibri"/>
                          <a:ea typeface="Calibri"/>
                          <a:cs typeface="Times New Roman"/>
                        </a:rPr>
                        <a:t>148769</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7923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Task 1 Results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06675035"/>
              </p:ext>
            </p:extLst>
          </p:nvPr>
        </p:nvGraphicFramePr>
        <p:xfrm>
          <a:off x="1547664" y="1268760"/>
          <a:ext cx="6048671" cy="2088233"/>
        </p:xfrm>
        <a:graphic>
          <a:graphicData uri="http://schemas.openxmlformats.org/drawingml/2006/table">
            <a:tbl>
              <a:tblPr firstRow="1" firstCol="1" bandRow="1"/>
              <a:tblGrid>
                <a:gridCol w="1045640"/>
                <a:gridCol w="997791"/>
                <a:gridCol w="1296848"/>
                <a:gridCol w="1296144"/>
                <a:gridCol w="1412248"/>
              </a:tblGrid>
              <a:tr h="696077">
                <a:tc>
                  <a:txBody>
                    <a:bodyPr/>
                    <a:lstStyle/>
                    <a:p>
                      <a:pPr algn="ctr">
                        <a:lnSpc>
                          <a:spcPct val="115000"/>
                        </a:lnSpc>
                        <a:spcBef>
                          <a:spcPts val="600"/>
                        </a:spcBef>
                        <a:spcAft>
                          <a:spcPts val="600"/>
                        </a:spcAft>
                      </a:pPr>
                      <a:r>
                        <a:rPr lang="en-GB" sz="1100" b="1" dirty="0">
                          <a:solidFill>
                            <a:srgbClr val="FFFFFF"/>
                          </a:solidFill>
                          <a:effectLst/>
                          <a:latin typeface="Calibri"/>
                          <a:ea typeface="Times New Roman"/>
                          <a:cs typeface="Times New Roman"/>
                        </a:rPr>
                        <a:t>Pipeline Operator</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600"/>
                        </a:spcBef>
                        <a:spcAft>
                          <a:spcPts val="600"/>
                        </a:spcAft>
                      </a:pPr>
                      <a:r>
                        <a:rPr lang="en-GB" sz="1100" b="1">
                          <a:solidFill>
                            <a:srgbClr val="FFFFFF"/>
                          </a:solidFill>
                          <a:effectLst/>
                          <a:latin typeface="Calibri"/>
                          <a:ea typeface="Times New Roman"/>
                          <a:cs typeface="Times New Roman"/>
                        </a:rPr>
                        <a:t>Number of Sleeves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600"/>
                        </a:spcBef>
                        <a:spcAft>
                          <a:spcPts val="600"/>
                        </a:spcAft>
                      </a:pPr>
                      <a:r>
                        <a:rPr lang="en-GB" sz="1100" b="1">
                          <a:solidFill>
                            <a:srgbClr val="FFFFFF"/>
                          </a:solidFill>
                          <a:effectLst/>
                          <a:latin typeface="Calibri"/>
                          <a:ea typeface="Times New Roman"/>
                          <a:cs typeface="Times New Roman"/>
                        </a:rPr>
                        <a:t>External Corrosion Within Sleeves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600"/>
                        </a:spcBef>
                        <a:spcAft>
                          <a:spcPts val="600"/>
                        </a:spcAft>
                      </a:pPr>
                      <a:r>
                        <a:rPr lang="en-GB" sz="1100" b="1">
                          <a:solidFill>
                            <a:srgbClr val="FFFFFF"/>
                          </a:solidFill>
                          <a:effectLst/>
                          <a:latin typeface="Calibri"/>
                          <a:ea typeface="Times New Roman"/>
                          <a:cs typeface="Times New Roman"/>
                        </a:rPr>
                        <a:t>External Corrosion Within 12 m of Sleeves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Bef>
                          <a:spcPts val="600"/>
                        </a:spcBef>
                        <a:spcAft>
                          <a:spcPts val="600"/>
                        </a:spcAft>
                      </a:pPr>
                      <a:r>
                        <a:rPr lang="en-GB" sz="1100" b="1">
                          <a:solidFill>
                            <a:srgbClr val="FFFFFF"/>
                          </a:solidFill>
                          <a:effectLst/>
                          <a:latin typeface="Calibri"/>
                          <a:ea typeface="Times New Roman"/>
                          <a:cs typeface="Times New Roman"/>
                        </a:rPr>
                        <a:t>Total Number of External Corrosion Features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r>
              <a:tr h="232026">
                <a:tc>
                  <a:txBody>
                    <a:bodyPr/>
                    <a:lstStyle/>
                    <a:p>
                      <a:pPr algn="ctr">
                        <a:lnSpc>
                          <a:spcPct val="115000"/>
                        </a:lnSpc>
                        <a:spcBef>
                          <a:spcPts val="600"/>
                        </a:spcBef>
                        <a:spcAft>
                          <a:spcPts val="600"/>
                        </a:spcAft>
                      </a:pPr>
                      <a:r>
                        <a:rPr lang="en-GB" sz="1100" b="1">
                          <a:solidFill>
                            <a:srgbClr val="000000"/>
                          </a:solidFill>
                          <a:effectLst/>
                          <a:latin typeface="Calibri"/>
                          <a:ea typeface="Times New Roman"/>
                          <a:cs typeface="Times New Roman"/>
                        </a:rPr>
                        <a:t>NGGD</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dirty="0">
                          <a:solidFill>
                            <a:srgbClr val="000000"/>
                          </a:solidFill>
                          <a:effectLst/>
                          <a:latin typeface="Calibri"/>
                          <a:ea typeface="Times New Roman"/>
                          <a:cs typeface="Times New Roman"/>
                        </a:rPr>
                        <a:t>36</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20</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23</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26">
                <a:tc>
                  <a:txBody>
                    <a:bodyPr/>
                    <a:lstStyle/>
                    <a:p>
                      <a:pPr algn="ctr">
                        <a:lnSpc>
                          <a:spcPct val="115000"/>
                        </a:lnSpc>
                        <a:spcBef>
                          <a:spcPts val="600"/>
                        </a:spcBef>
                        <a:spcAft>
                          <a:spcPts val="600"/>
                        </a:spcAft>
                      </a:pPr>
                      <a:r>
                        <a:rPr lang="en-GB" sz="1100" b="1">
                          <a:solidFill>
                            <a:srgbClr val="000000"/>
                          </a:solidFill>
                          <a:effectLst/>
                          <a:latin typeface="Calibri"/>
                          <a:ea typeface="Times New Roman"/>
                          <a:cs typeface="Times New Roman"/>
                        </a:rPr>
                        <a:t>NGN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40</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24</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58</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82</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26">
                <a:tc>
                  <a:txBody>
                    <a:bodyPr/>
                    <a:lstStyle/>
                    <a:p>
                      <a:pPr algn="ctr">
                        <a:lnSpc>
                          <a:spcPct val="115000"/>
                        </a:lnSpc>
                        <a:spcBef>
                          <a:spcPts val="600"/>
                        </a:spcBef>
                        <a:spcAft>
                          <a:spcPts val="600"/>
                        </a:spcAft>
                      </a:pPr>
                      <a:r>
                        <a:rPr lang="en-GB" sz="1100" b="1">
                          <a:solidFill>
                            <a:srgbClr val="000000"/>
                          </a:solidFill>
                          <a:effectLst/>
                          <a:latin typeface="Calibri"/>
                          <a:ea typeface="Times New Roman"/>
                          <a:cs typeface="Times New Roman"/>
                        </a:rPr>
                        <a:t>SGN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15</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12</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23</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35</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26">
                <a:tc>
                  <a:txBody>
                    <a:bodyPr/>
                    <a:lstStyle/>
                    <a:p>
                      <a:pPr algn="ctr">
                        <a:lnSpc>
                          <a:spcPct val="115000"/>
                        </a:lnSpc>
                        <a:spcBef>
                          <a:spcPts val="600"/>
                        </a:spcBef>
                        <a:spcAft>
                          <a:spcPts val="600"/>
                        </a:spcAft>
                      </a:pPr>
                      <a:r>
                        <a:rPr lang="en-GB" sz="1100" b="1">
                          <a:solidFill>
                            <a:srgbClr val="000000"/>
                          </a:solidFill>
                          <a:effectLst/>
                          <a:latin typeface="Calibri"/>
                          <a:ea typeface="Times New Roman"/>
                          <a:cs typeface="Times New Roman"/>
                        </a:rPr>
                        <a:t>WWU</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11</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18</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9</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27</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26">
                <a:tc>
                  <a:txBody>
                    <a:bodyPr/>
                    <a:lstStyle/>
                    <a:p>
                      <a:pPr algn="ctr">
                        <a:lnSpc>
                          <a:spcPct val="115000"/>
                        </a:lnSpc>
                        <a:spcBef>
                          <a:spcPts val="600"/>
                        </a:spcBef>
                        <a:spcAft>
                          <a:spcPts val="600"/>
                        </a:spcAft>
                      </a:pPr>
                      <a:r>
                        <a:rPr lang="en-GB" sz="1100" b="1">
                          <a:solidFill>
                            <a:srgbClr val="000000"/>
                          </a:solidFill>
                          <a:effectLst/>
                          <a:latin typeface="Calibri"/>
                          <a:ea typeface="Times New Roman"/>
                          <a:cs typeface="Times New Roman"/>
                        </a:rPr>
                        <a:t>Valero</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14</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14</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a:solidFill>
                            <a:srgbClr val="000000"/>
                          </a:solidFill>
                          <a:effectLst/>
                          <a:latin typeface="Calibri"/>
                          <a:ea typeface="Times New Roman"/>
                          <a:cs typeface="Times New Roman"/>
                        </a:rPr>
                        <a:t>17</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26">
                <a:tc>
                  <a:txBody>
                    <a:bodyPr/>
                    <a:lstStyle/>
                    <a:p>
                      <a:pPr algn="ctr">
                        <a:lnSpc>
                          <a:spcPct val="115000"/>
                        </a:lnSpc>
                        <a:spcBef>
                          <a:spcPts val="600"/>
                        </a:spcBef>
                        <a:spcAft>
                          <a:spcPts val="600"/>
                        </a:spcAft>
                      </a:pPr>
                      <a:r>
                        <a:rPr lang="en-GB" sz="1100" b="1">
                          <a:solidFill>
                            <a:srgbClr val="000000"/>
                          </a:solidFill>
                          <a:effectLst/>
                          <a:latin typeface="Calibri"/>
                          <a:ea typeface="Times New Roman"/>
                          <a:cs typeface="Times New Roman"/>
                        </a:rPr>
                        <a:t>TOTAL</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b="1">
                          <a:effectLst/>
                          <a:latin typeface="Calibri"/>
                          <a:ea typeface="Times New Roman"/>
                          <a:cs typeface="Times New Roman"/>
                        </a:rPr>
                        <a:t>116</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b="1">
                          <a:effectLst/>
                          <a:latin typeface="Calibri"/>
                          <a:ea typeface="Times New Roman"/>
                          <a:cs typeface="Times New Roman"/>
                        </a:rPr>
                        <a:t>88</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b="1">
                          <a:effectLst/>
                          <a:latin typeface="Calibri"/>
                          <a:ea typeface="Times New Roman"/>
                          <a:cs typeface="Times New Roman"/>
                        </a:rPr>
                        <a:t>96</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100" b="1" dirty="0">
                          <a:effectLst/>
                          <a:latin typeface="Calibri"/>
                          <a:ea typeface="Times New Roman"/>
                          <a:cs typeface="Times New Roman"/>
                        </a:rPr>
                        <a:t>184</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2483768" y="3403077"/>
            <a:ext cx="4608512" cy="216024"/>
          </a:xfrm>
          <a:prstGeom prst="rect">
            <a:avLst/>
          </a:prstGeom>
          <a:noFill/>
        </p:spPr>
        <p:txBody>
          <a:bodyPr wrap="square" rtlCol="0">
            <a:noAutofit/>
          </a:bodyPr>
          <a:lstStyle/>
          <a:p>
            <a:pPr algn="ctr">
              <a:spcBef>
                <a:spcPts val="600"/>
              </a:spcBef>
            </a:pPr>
            <a:r>
              <a:rPr lang="en-GB" sz="1400" dirty="0"/>
              <a:t>Summary of reported external corrosion features </a:t>
            </a:r>
            <a:endParaRPr lang="en-GB" sz="1400" dirty="0" smtClean="0"/>
          </a:p>
        </p:txBody>
      </p:sp>
      <p:sp>
        <p:nvSpPr>
          <p:cNvPr id="6" name="TextBox 5"/>
          <p:cNvSpPr txBox="1"/>
          <p:nvPr/>
        </p:nvSpPr>
        <p:spPr>
          <a:xfrm>
            <a:off x="1979712" y="5661248"/>
            <a:ext cx="5472607" cy="216024"/>
          </a:xfrm>
          <a:prstGeom prst="rect">
            <a:avLst/>
          </a:prstGeom>
          <a:noFill/>
        </p:spPr>
        <p:txBody>
          <a:bodyPr wrap="square" rtlCol="0">
            <a:noAutofit/>
          </a:bodyPr>
          <a:lstStyle/>
          <a:p>
            <a:pPr algn="ctr">
              <a:spcBef>
                <a:spcPts val="600"/>
              </a:spcBef>
            </a:pPr>
            <a:r>
              <a:rPr lang="en-GB" sz="1400" dirty="0"/>
              <a:t>Summary of feature depths within sleeves and outside of sleeves</a:t>
            </a:r>
            <a:endParaRPr lang="en-GB" sz="1400" dirty="0" smtClean="0"/>
          </a:p>
        </p:txBody>
      </p:sp>
      <p:graphicFrame>
        <p:nvGraphicFramePr>
          <p:cNvPr id="7" name="Table 6"/>
          <p:cNvGraphicFramePr>
            <a:graphicFrameLocks noGrp="1"/>
          </p:cNvGraphicFramePr>
          <p:nvPr>
            <p:extLst>
              <p:ext uri="{D42A27DB-BD31-4B8C-83A1-F6EECF244321}">
                <p14:modId xmlns:p14="http://schemas.microsoft.com/office/powerpoint/2010/main" val="2559772511"/>
              </p:ext>
            </p:extLst>
          </p:nvPr>
        </p:nvGraphicFramePr>
        <p:xfrm>
          <a:off x="1732707" y="4149080"/>
          <a:ext cx="5723255" cy="1349502"/>
        </p:xfrm>
        <a:graphic>
          <a:graphicData uri="http://schemas.openxmlformats.org/drawingml/2006/table">
            <a:tbl>
              <a:tblPr firstRow="1" firstCol="1" bandRow="1"/>
              <a:tblGrid>
                <a:gridCol w="1907540"/>
                <a:gridCol w="1907540"/>
                <a:gridCol w="1908175"/>
              </a:tblGrid>
              <a:tr h="0">
                <a:tc>
                  <a:txBody>
                    <a:bodyPr/>
                    <a:lstStyle/>
                    <a:p>
                      <a:pPr algn="ctr">
                        <a:lnSpc>
                          <a:spcPct val="115000"/>
                        </a:lnSpc>
                        <a:spcBef>
                          <a:spcPts val="300"/>
                        </a:spcBef>
                        <a:spcAft>
                          <a:spcPts val="300"/>
                        </a:spcAft>
                      </a:pPr>
                      <a:r>
                        <a:rPr lang="en-GB" sz="1100" b="1" dirty="0">
                          <a:solidFill>
                            <a:srgbClr val="FFFFFF"/>
                          </a:solidFill>
                          <a:effectLst/>
                          <a:latin typeface="Calibri"/>
                          <a:ea typeface="Calibri"/>
                          <a:cs typeface="Times New Roman"/>
                        </a:rPr>
                        <a:t>Operator</a:t>
                      </a:r>
                      <a:endParaRPr lang="en-GB"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100" b="1">
                          <a:solidFill>
                            <a:srgbClr val="FFFFFF"/>
                          </a:solidFill>
                          <a:effectLst/>
                          <a:latin typeface="Calibri"/>
                          <a:ea typeface="Calibri"/>
                          <a:cs typeface="Times New Roman"/>
                        </a:rPr>
                        <a:t>Average Feature Depth within Sleeve (%)</a:t>
                      </a:r>
                      <a:endParaRPr lang="en-GB"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99AC"/>
                    </a:solidFill>
                  </a:tcPr>
                </a:tc>
                <a:tc>
                  <a:txBody>
                    <a:bodyPr/>
                    <a:lstStyle/>
                    <a:p>
                      <a:pPr algn="ctr">
                        <a:lnSpc>
                          <a:spcPct val="115000"/>
                        </a:lnSpc>
                        <a:spcBef>
                          <a:spcPts val="300"/>
                        </a:spcBef>
                        <a:spcAft>
                          <a:spcPts val="300"/>
                        </a:spcAft>
                      </a:pPr>
                      <a:r>
                        <a:rPr lang="en-GB" sz="1100" b="1" dirty="0">
                          <a:solidFill>
                            <a:srgbClr val="FFFFFF"/>
                          </a:solidFill>
                          <a:effectLst/>
                          <a:latin typeface="Calibri"/>
                          <a:ea typeface="Calibri"/>
                          <a:cs typeface="Times New Roman"/>
                        </a:rPr>
                        <a:t>Average Feature Depth Remainder of the Pipeline (%)</a:t>
                      </a:r>
                      <a:endParaRPr lang="en-GB"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99AC"/>
                    </a:solidFill>
                  </a:tcPr>
                </a:tc>
              </a:tr>
              <a:tr h="0">
                <a:tc>
                  <a:txBody>
                    <a:bodyPr/>
                    <a:lstStyle/>
                    <a:p>
                      <a:pPr algn="ctr">
                        <a:lnSpc>
                          <a:spcPct val="115000"/>
                        </a:lnSpc>
                        <a:spcBef>
                          <a:spcPts val="300"/>
                        </a:spcBef>
                        <a:spcAft>
                          <a:spcPts val="300"/>
                        </a:spcAft>
                      </a:pPr>
                      <a:r>
                        <a:rPr lang="en-GB" sz="1100" b="1" dirty="0" err="1">
                          <a:effectLst/>
                          <a:latin typeface="Calibri"/>
                          <a:ea typeface="Calibri"/>
                          <a:cs typeface="Times New Roman"/>
                        </a:rPr>
                        <a:t>NGGD</a:t>
                      </a:r>
                      <a:endParaRPr lang="en-GB"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300"/>
                        </a:spcBef>
                        <a:spcAft>
                          <a:spcPts val="300"/>
                        </a:spcAft>
                      </a:pPr>
                      <a:r>
                        <a:rPr lang="en-GB" sz="1100">
                          <a:effectLst/>
                          <a:latin typeface="Calibri"/>
                          <a:ea typeface="Calibri"/>
                          <a:cs typeface="Times New Roman"/>
                        </a:rPr>
                        <a:t>10.95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Bef>
                          <a:spcPts val="300"/>
                        </a:spcBef>
                        <a:spcAft>
                          <a:spcPts val="300"/>
                        </a:spcAft>
                      </a:pPr>
                      <a:r>
                        <a:rPr lang="en-GB" sz="1100">
                          <a:effectLst/>
                          <a:latin typeface="Calibri"/>
                          <a:ea typeface="Calibri"/>
                          <a:cs typeface="Times New Roman"/>
                        </a:rPr>
                        <a:t>9.46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lgn="ctr">
                        <a:lnSpc>
                          <a:spcPct val="115000"/>
                        </a:lnSpc>
                        <a:spcBef>
                          <a:spcPts val="300"/>
                        </a:spcBef>
                        <a:spcAft>
                          <a:spcPts val="300"/>
                        </a:spcAft>
                      </a:pPr>
                      <a:r>
                        <a:rPr lang="en-GB" sz="1100" b="1" dirty="0">
                          <a:effectLst/>
                          <a:latin typeface="Calibri"/>
                          <a:ea typeface="Calibri"/>
                          <a:cs typeface="Times New Roman"/>
                        </a:rPr>
                        <a:t>NGN</a:t>
                      </a:r>
                      <a:endParaRPr lang="en-GB"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300"/>
                        </a:spcBef>
                        <a:spcAft>
                          <a:spcPts val="300"/>
                        </a:spcAft>
                      </a:pPr>
                      <a:r>
                        <a:rPr lang="en-GB" sz="1100">
                          <a:effectLst/>
                          <a:latin typeface="Calibri"/>
                          <a:ea typeface="Calibri"/>
                          <a:cs typeface="Times New Roman"/>
                        </a:rPr>
                        <a:t>11.63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Bef>
                          <a:spcPts val="300"/>
                        </a:spcBef>
                        <a:spcAft>
                          <a:spcPts val="300"/>
                        </a:spcAft>
                      </a:pPr>
                      <a:r>
                        <a:rPr lang="en-GB" sz="1100">
                          <a:effectLst/>
                          <a:latin typeface="Calibri"/>
                          <a:ea typeface="Calibri"/>
                          <a:cs typeface="Times New Roman"/>
                        </a:rPr>
                        <a:t>9.92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lgn="ctr">
                        <a:lnSpc>
                          <a:spcPct val="115000"/>
                        </a:lnSpc>
                        <a:spcBef>
                          <a:spcPts val="300"/>
                        </a:spcBef>
                        <a:spcAft>
                          <a:spcPts val="300"/>
                        </a:spcAft>
                      </a:pPr>
                      <a:r>
                        <a:rPr lang="en-GB" sz="1100" b="1" dirty="0" err="1">
                          <a:effectLst/>
                          <a:latin typeface="Calibri"/>
                          <a:ea typeface="Calibri"/>
                          <a:cs typeface="Times New Roman"/>
                        </a:rPr>
                        <a:t>SGN</a:t>
                      </a:r>
                      <a:endParaRPr lang="en-GB"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300"/>
                        </a:spcBef>
                        <a:spcAft>
                          <a:spcPts val="300"/>
                        </a:spcAft>
                      </a:pPr>
                      <a:r>
                        <a:rPr lang="en-GB" sz="1100">
                          <a:effectLst/>
                          <a:latin typeface="Calibri"/>
                          <a:ea typeface="Calibri"/>
                          <a:cs typeface="Times New Roman"/>
                        </a:rPr>
                        <a:t>25.25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Bef>
                          <a:spcPts val="300"/>
                        </a:spcBef>
                        <a:spcAft>
                          <a:spcPts val="300"/>
                        </a:spcAft>
                      </a:pPr>
                      <a:r>
                        <a:rPr lang="en-GB" sz="1100" dirty="0">
                          <a:effectLst/>
                          <a:latin typeface="Calibri"/>
                          <a:ea typeface="Calibri"/>
                          <a:cs typeface="Times New Roman"/>
                        </a:rPr>
                        <a:t>18.91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lgn="ctr">
                        <a:lnSpc>
                          <a:spcPct val="115000"/>
                        </a:lnSpc>
                        <a:spcBef>
                          <a:spcPts val="300"/>
                        </a:spcBef>
                        <a:spcAft>
                          <a:spcPts val="300"/>
                        </a:spcAft>
                      </a:pPr>
                      <a:r>
                        <a:rPr lang="en-GB" sz="1100" b="1">
                          <a:effectLst/>
                          <a:latin typeface="Calibri"/>
                          <a:ea typeface="Calibri"/>
                          <a:cs typeface="Times New Roman"/>
                        </a:rPr>
                        <a:t>WWU</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300"/>
                        </a:spcBef>
                        <a:spcAft>
                          <a:spcPts val="300"/>
                        </a:spcAft>
                      </a:pPr>
                      <a:r>
                        <a:rPr lang="en-GB" sz="1100">
                          <a:effectLst/>
                          <a:latin typeface="Calibri"/>
                          <a:ea typeface="Calibri"/>
                          <a:cs typeface="Times New Roman"/>
                        </a:rPr>
                        <a:t>8.28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Bef>
                          <a:spcPts val="300"/>
                        </a:spcBef>
                        <a:spcAft>
                          <a:spcPts val="300"/>
                        </a:spcAft>
                      </a:pPr>
                      <a:r>
                        <a:rPr lang="en-GB" sz="1100">
                          <a:effectLst/>
                          <a:latin typeface="Calibri"/>
                          <a:ea typeface="Calibri"/>
                          <a:cs typeface="Times New Roman"/>
                        </a:rPr>
                        <a:t>7.14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lgn="ctr">
                        <a:lnSpc>
                          <a:spcPct val="115000"/>
                        </a:lnSpc>
                        <a:spcBef>
                          <a:spcPts val="300"/>
                        </a:spcBef>
                        <a:spcAft>
                          <a:spcPts val="300"/>
                        </a:spcAft>
                      </a:pPr>
                      <a:r>
                        <a:rPr lang="en-GB" sz="1100" b="1">
                          <a:effectLst/>
                          <a:latin typeface="Calibri"/>
                          <a:ea typeface="Calibri"/>
                          <a:cs typeface="Times New Roman"/>
                        </a:rPr>
                        <a:t>Valero</a:t>
                      </a:r>
                      <a:endParaRPr lang="en-GB"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300"/>
                        </a:spcBef>
                        <a:spcAft>
                          <a:spcPts val="300"/>
                        </a:spcAft>
                      </a:pPr>
                      <a:r>
                        <a:rPr lang="en-GB" sz="1100" dirty="0">
                          <a:effectLst/>
                          <a:latin typeface="Calibri"/>
                          <a:ea typeface="Calibri"/>
                          <a:cs typeface="Times New Roman"/>
                        </a:rPr>
                        <a:t>10.21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Bef>
                          <a:spcPts val="300"/>
                        </a:spcBef>
                        <a:spcAft>
                          <a:spcPts val="300"/>
                        </a:spcAft>
                      </a:pPr>
                      <a:r>
                        <a:rPr lang="en-GB" sz="1100" dirty="0">
                          <a:effectLst/>
                          <a:latin typeface="Calibri"/>
                          <a:ea typeface="Calibri"/>
                          <a:cs typeface="Times New Roman"/>
                        </a:rPr>
                        <a:t>7.14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327834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285750" indent="-285750">
              <a:buFont typeface="Arial" panose="020B0604020202020204" pitchFamily="34" charset="0"/>
              <a:buChar char="•"/>
            </a:pPr>
            <a:r>
              <a:rPr lang="en-GB" dirty="0"/>
              <a:t>Figure </a:t>
            </a:r>
            <a:r>
              <a:rPr lang="en-GB" dirty="0" smtClean="0"/>
              <a:t>below </a:t>
            </a:r>
            <a:r>
              <a:rPr lang="en-GB" dirty="0"/>
              <a:t>shows the count of external corrosion features per meter within sleeves, 12 m either side of a sleeve and for the remainder of the pipeline, for each pipeline operator. </a:t>
            </a:r>
            <a:endParaRPr lang="en-GB" dirty="0" smtClean="0"/>
          </a:p>
          <a:p>
            <a:pPr marL="285750" indent="-285750">
              <a:buFont typeface="Arial" panose="020B0604020202020204" pitchFamily="34" charset="0"/>
              <a:buChar char="•"/>
            </a:pPr>
            <a:r>
              <a:rPr lang="en-GB" dirty="0" smtClean="0"/>
              <a:t>Three </a:t>
            </a:r>
            <a:r>
              <a:rPr lang="en-GB" dirty="0"/>
              <a:t>of the pipelines, NGN, SGN and WWU, show a significant increase in the number of features reported within 12m of sleeves.</a:t>
            </a:r>
          </a:p>
        </p:txBody>
      </p:sp>
      <p:sp>
        <p:nvSpPr>
          <p:cNvPr id="3" name="Title 2"/>
          <p:cNvSpPr>
            <a:spLocks noGrp="1"/>
          </p:cNvSpPr>
          <p:nvPr>
            <p:ph type="title"/>
          </p:nvPr>
        </p:nvSpPr>
        <p:spPr/>
        <p:txBody>
          <a:bodyPr/>
          <a:lstStyle/>
          <a:p>
            <a:r>
              <a:rPr lang="en-GB" dirty="0" smtClean="0"/>
              <a:t>Task 1 Feature Count</a:t>
            </a:r>
            <a:endParaRPr lang="en-GB" dirty="0"/>
          </a:p>
        </p:txBody>
      </p:sp>
      <p:pic>
        <p:nvPicPr>
          <p:cNvPr id="4" name="Picture 3"/>
          <p:cNvPicPr/>
          <p:nvPr/>
        </p:nvPicPr>
        <p:blipFill>
          <a:blip r:embed="rId2"/>
          <a:stretch>
            <a:fillRect/>
          </a:stretch>
        </p:blipFill>
        <p:spPr>
          <a:xfrm>
            <a:off x="1691680" y="3119581"/>
            <a:ext cx="5650230" cy="3693795"/>
          </a:xfrm>
          <a:prstGeom prst="rect">
            <a:avLst/>
          </a:prstGeom>
          <a:ln>
            <a:solidFill>
              <a:schemeClr val="tx1"/>
            </a:solidFill>
          </a:ln>
        </p:spPr>
      </p:pic>
    </p:spTree>
    <p:extLst>
      <p:ext uri="{BB962C8B-B14F-4D97-AF65-F5344CB8AC3E}">
        <p14:creationId xmlns:p14="http://schemas.microsoft.com/office/powerpoint/2010/main" val="563145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pPr marL="285750" indent="-285750">
              <a:buFont typeface="Arial" panose="020B0604020202020204" pitchFamily="34" charset="0"/>
              <a:buChar char="•"/>
            </a:pPr>
            <a:r>
              <a:rPr lang="en-GB" dirty="0" smtClean="0"/>
              <a:t>Figure </a:t>
            </a:r>
            <a:r>
              <a:rPr lang="en-GB" dirty="0"/>
              <a:t>shows a feature depth distribution of external corrosion for all pipelines. </a:t>
            </a:r>
            <a:endParaRPr lang="en-GB" dirty="0" smtClean="0"/>
          </a:p>
          <a:p>
            <a:pPr marL="285750" indent="-285750">
              <a:buFont typeface="Arial" panose="020B0604020202020204" pitchFamily="34" charset="0"/>
              <a:buChar char="•"/>
            </a:pPr>
            <a:r>
              <a:rPr lang="en-GB" dirty="0" smtClean="0"/>
              <a:t>This </a:t>
            </a:r>
            <a:r>
              <a:rPr lang="en-GB" dirty="0"/>
              <a:t>is broken down to features within sleeves, 12 m either side of a sleeve and for the remainder of the pipeline</a:t>
            </a:r>
          </a:p>
        </p:txBody>
      </p:sp>
      <p:sp>
        <p:nvSpPr>
          <p:cNvPr id="8" name="Title 7"/>
          <p:cNvSpPr>
            <a:spLocks noGrp="1"/>
          </p:cNvSpPr>
          <p:nvPr>
            <p:ph type="title"/>
          </p:nvPr>
        </p:nvSpPr>
        <p:spPr/>
        <p:txBody>
          <a:bodyPr/>
          <a:lstStyle/>
          <a:p>
            <a:r>
              <a:rPr lang="en-GB" dirty="0" smtClean="0"/>
              <a:t>Task 1 Feature Depth Distribution</a:t>
            </a:r>
            <a:endParaRPr lang="en-GB" dirty="0"/>
          </a:p>
        </p:txBody>
      </p:sp>
      <p:pic>
        <p:nvPicPr>
          <p:cNvPr id="4" name="Picture 3"/>
          <p:cNvPicPr>
            <a:picLocks noChangeAspect="1"/>
          </p:cNvPicPr>
          <p:nvPr/>
        </p:nvPicPr>
        <p:blipFill>
          <a:blip r:embed="rId2"/>
          <a:stretch>
            <a:fillRect/>
          </a:stretch>
        </p:blipFill>
        <p:spPr>
          <a:xfrm>
            <a:off x="1475656" y="2608350"/>
            <a:ext cx="5904656" cy="3844986"/>
          </a:xfrm>
          <a:prstGeom prst="rect">
            <a:avLst/>
          </a:prstGeom>
          <a:ln>
            <a:solidFill>
              <a:schemeClr val="tx1"/>
            </a:solidFill>
          </a:ln>
        </p:spPr>
      </p:pic>
    </p:spTree>
    <p:extLst>
      <p:ext uri="{BB962C8B-B14F-4D97-AF65-F5344CB8AC3E}">
        <p14:creationId xmlns:p14="http://schemas.microsoft.com/office/powerpoint/2010/main" val="1556138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285750" indent="-285750">
              <a:buFont typeface="Arial" panose="020B0604020202020204" pitchFamily="34" charset="0"/>
              <a:buChar char="•"/>
            </a:pPr>
            <a:r>
              <a:rPr lang="en-GB" dirty="0"/>
              <a:t>To support the study, sleeve location and attribute data was requested from each of the participating UKOPA </a:t>
            </a:r>
            <a:r>
              <a:rPr lang="en-GB" dirty="0" smtClean="0"/>
              <a:t>members</a:t>
            </a:r>
          </a:p>
          <a:p>
            <a:pPr marL="285750" indent="-285750">
              <a:buFont typeface="Arial" panose="020B0604020202020204" pitchFamily="34" charset="0"/>
              <a:buChar char="•"/>
            </a:pPr>
            <a:r>
              <a:rPr lang="en-GB" dirty="0" smtClean="0"/>
              <a:t>Table below </a:t>
            </a:r>
            <a:r>
              <a:rPr lang="en-GB" dirty="0"/>
              <a:t>shows that sleeve data was supplied for all pipelines, with the exception of that operated by </a:t>
            </a:r>
            <a:r>
              <a:rPr lang="en-GB" dirty="0" smtClean="0"/>
              <a:t>WWU</a:t>
            </a:r>
          </a:p>
          <a:p>
            <a:pPr marL="285750" indent="-285750">
              <a:buFont typeface="Arial" panose="020B0604020202020204" pitchFamily="34" charset="0"/>
              <a:buChar char="•"/>
            </a:pPr>
            <a:r>
              <a:rPr lang="en-GB" dirty="0" smtClean="0"/>
              <a:t>NGGD </a:t>
            </a:r>
            <a:r>
              <a:rPr lang="en-GB" dirty="0"/>
              <a:t>data was found to be missing sleeve location </a:t>
            </a:r>
            <a:r>
              <a:rPr lang="en-GB" dirty="0" smtClean="0"/>
              <a:t>information</a:t>
            </a:r>
            <a:endParaRPr lang="en-GB" dirty="0"/>
          </a:p>
        </p:txBody>
      </p:sp>
      <p:sp>
        <p:nvSpPr>
          <p:cNvPr id="3" name="Title 2"/>
          <p:cNvSpPr>
            <a:spLocks noGrp="1"/>
          </p:cNvSpPr>
          <p:nvPr>
            <p:ph type="title"/>
          </p:nvPr>
        </p:nvSpPr>
        <p:spPr/>
        <p:txBody>
          <a:bodyPr/>
          <a:lstStyle/>
          <a:p>
            <a:r>
              <a:rPr lang="en-GB" dirty="0" smtClean="0"/>
              <a:t>Task 2 results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603711116"/>
              </p:ext>
            </p:extLst>
          </p:nvPr>
        </p:nvGraphicFramePr>
        <p:xfrm>
          <a:off x="1331640" y="3353434"/>
          <a:ext cx="6336705" cy="2667855"/>
        </p:xfrm>
        <a:graphic>
          <a:graphicData uri="http://schemas.openxmlformats.org/drawingml/2006/table">
            <a:tbl>
              <a:tblPr firstRow="1" firstCol="1" bandRow="1"/>
              <a:tblGrid>
                <a:gridCol w="2105106"/>
                <a:gridCol w="906407"/>
                <a:gridCol w="769938"/>
                <a:gridCol w="728181"/>
                <a:gridCol w="884002"/>
                <a:gridCol w="943071"/>
              </a:tblGrid>
              <a:tr h="533571">
                <a:tc>
                  <a:txBody>
                    <a:bodyPr/>
                    <a:lstStyle/>
                    <a:p>
                      <a:pPr algn="ctr">
                        <a:lnSpc>
                          <a:spcPct val="115000"/>
                        </a:lnSpc>
                        <a:spcAft>
                          <a:spcPts val="600"/>
                        </a:spcAft>
                      </a:pPr>
                      <a:r>
                        <a:rPr lang="en-GB" sz="1600" b="1" dirty="0">
                          <a:solidFill>
                            <a:srgbClr val="FFFFFF"/>
                          </a:solidFill>
                          <a:effectLst/>
                          <a:latin typeface="Calibri"/>
                          <a:ea typeface="Calibri"/>
                          <a:cs typeface="Times New Roman"/>
                        </a:rPr>
                        <a:t>Information</a:t>
                      </a:r>
                      <a:endParaRPr lang="en-GB"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Aft>
                          <a:spcPts val="600"/>
                        </a:spcAft>
                      </a:pPr>
                      <a:r>
                        <a:rPr lang="en-GB" sz="1600" b="1">
                          <a:solidFill>
                            <a:srgbClr val="FFFFFF"/>
                          </a:solidFill>
                          <a:effectLst/>
                          <a:latin typeface="Calibri"/>
                          <a:ea typeface="Calibri"/>
                          <a:cs typeface="Times New Roman"/>
                        </a:rPr>
                        <a:t>NGGD</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Aft>
                          <a:spcPts val="600"/>
                        </a:spcAft>
                      </a:pPr>
                      <a:r>
                        <a:rPr lang="en-GB" sz="1600" b="1">
                          <a:solidFill>
                            <a:srgbClr val="FFFFFF"/>
                          </a:solidFill>
                          <a:effectLst/>
                          <a:latin typeface="Calibri"/>
                          <a:ea typeface="Calibri"/>
                          <a:cs typeface="Times New Roman"/>
                        </a:rPr>
                        <a:t>NGN</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Aft>
                          <a:spcPts val="600"/>
                        </a:spcAft>
                      </a:pPr>
                      <a:r>
                        <a:rPr lang="en-GB" sz="1600" b="1">
                          <a:solidFill>
                            <a:srgbClr val="FFFFFF"/>
                          </a:solidFill>
                          <a:effectLst/>
                          <a:latin typeface="Calibri"/>
                          <a:ea typeface="Calibri"/>
                          <a:cs typeface="Times New Roman"/>
                        </a:rPr>
                        <a:t>SGN</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Aft>
                          <a:spcPts val="600"/>
                        </a:spcAft>
                      </a:pPr>
                      <a:r>
                        <a:rPr lang="en-GB" sz="1600" b="1">
                          <a:solidFill>
                            <a:srgbClr val="FFFFFF"/>
                          </a:solidFill>
                          <a:effectLst/>
                          <a:latin typeface="Calibri"/>
                          <a:ea typeface="Calibri"/>
                          <a:cs typeface="Times New Roman"/>
                        </a:rPr>
                        <a:t>WWU</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c>
                  <a:txBody>
                    <a:bodyPr/>
                    <a:lstStyle/>
                    <a:p>
                      <a:pPr algn="ctr">
                        <a:lnSpc>
                          <a:spcPct val="115000"/>
                        </a:lnSpc>
                        <a:spcAft>
                          <a:spcPts val="600"/>
                        </a:spcAft>
                      </a:pPr>
                      <a:r>
                        <a:rPr lang="en-GB" sz="1600" b="1">
                          <a:solidFill>
                            <a:srgbClr val="FFFFFF"/>
                          </a:solidFill>
                          <a:effectLst/>
                          <a:latin typeface="Calibri"/>
                          <a:ea typeface="Calibri"/>
                          <a:cs typeface="Times New Roman"/>
                        </a:rPr>
                        <a:t>Valero</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99AC"/>
                    </a:solidFill>
                  </a:tcPr>
                </a:tc>
              </a:tr>
              <a:tr h="533571">
                <a:tc>
                  <a:txBody>
                    <a:bodyPr/>
                    <a:lstStyle/>
                    <a:p>
                      <a:pPr algn="l">
                        <a:lnSpc>
                          <a:spcPct val="115000"/>
                        </a:lnSpc>
                        <a:spcAft>
                          <a:spcPts val="600"/>
                        </a:spcAft>
                      </a:pPr>
                      <a:r>
                        <a:rPr lang="en-GB" sz="1600" b="1">
                          <a:effectLst/>
                          <a:latin typeface="Calibri"/>
                          <a:ea typeface="Calibri"/>
                          <a:cs typeface="Times New Roman"/>
                        </a:rPr>
                        <a:t>ILI Pipe Tally</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600" dirty="0">
                          <a:effectLst/>
                          <a:latin typeface="Calibri"/>
                          <a:ea typeface="Calibri"/>
                          <a:cs typeface="Times New Roman"/>
                          <a:sym typeface="Wingdings"/>
                        </a:rPr>
                        <a:t></a:t>
                      </a:r>
                      <a:endParaRPr lang="en-GB"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33571">
                <a:tc>
                  <a:txBody>
                    <a:bodyPr/>
                    <a:lstStyle/>
                    <a:p>
                      <a:pPr algn="l">
                        <a:lnSpc>
                          <a:spcPct val="115000"/>
                        </a:lnSpc>
                        <a:spcAft>
                          <a:spcPts val="600"/>
                        </a:spcAft>
                      </a:pPr>
                      <a:r>
                        <a:rPr lang="en-GB" sz="1600" b="1">
                          <a:effectLst/>
                          <a:latin typeface="Calibri"/>
                          <a:ea typeface="Calibri"/>
                          <a:cs typeface="Times New Roman"/>
                        </a:rPr>
                        <a:t>Sleeve Location</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33571">
                <a:tc>
                  <a:txBody>
                    <a:bodyPr/>
                    <a:lstStyle/>
                    <a:p>
                      <a:pPr algn="l">
                        <a:lnSpc>
                          <a:spcPct val="115000"/>
                        </a:lnSpc>
                        <a:spcAft>
                          <a:spcPts val="600"/>
                        </a:spcAft>
                      </a:pPr>
                      <a:r>
                        <a:rPr lang="en-GB" sz="1600" b="1" dirty="0">
                          <a:effectLst/>
                          <a:latin typeface="Calibri"/>
                          <a:ea typeface="Calibri"/>
                          <a:cs typeface="Times New Roman"/>
                        </a:rPr>
                        <a:t>Sleeve </a:t>
                      </a:r>
                      <a:r>
                        <a:rPr lang="en-GB" sz="1600" b="1" dirty="0" smtClean="0">
                          <a:effectLst/>
                          <a:latin typeface="Calibri"/>
                          <a:ea typeface="Calibri"/>
                          <a:cs typeface="Times New Roman"/>
                        </a:rPr>
                        <a:t>Attributes</a:t>
                      </a:r>
                      <a:endParaRPr lang="en-GB"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33571">
                <a:tc>
                  <a:txBody>
                    <a:bodyPr/>
                    <a:lstStyle/>
                    <a:p>
                      <a:pPr algn="l">
                        <a:lnSpc>
                          <a:spcPct val="115000"/>
                        </a:lnSpc>
                        <a:spcAft>
                          <a:spcPts val="600"/>
                        </a:spcAft>
                      </a:pPr>
                      <a:r>
                        <a:rPr lang="en-GB" sz="1600" b="1" dirty="0" smtClean="0">
                          <a:effectLst/>
                          <a:latin typeface="Calibri"/>
                          <a:ea typeface="Calibri"/>
                          <a:cs typeface="Times New Roman"/>
                        </a:rPr>
                        <a:t>Pipeline Route </a:t>
                      </a:r>
                      <a:r>
                        <a:rPr lang="en-GB" sz="1600" b="1" dirty="0">
                          <a:effectLst/>
                          <a:latin typeface="Calibri"/>
                          <a:ea typeface="Calibri"/>
                          <a:cs typeface="Times New Roman"/>
                        </a:rPr>
                        <a:t>Data</a:t>
                      </a:r>
                      <a:endParaRPr lang="en-GB"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600"/>
                        </a:spcAft>
                      </a:pPr>
                      <a:r>
                        <a:rPr lang="en-GB" sz="1600">
                          <a:effectLst/>
                          <a:latin typeface="Calibri"/>
                          <a:ea typeface="Calibri"/>
                          <a:cs typeface="Times New Roman"/>
                          <a:sym typeface="Wingdings"/>
                        </a:rPr>
                        <a:t></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600"/>
                        </a:spcAft>
                      </a:pPr>
                      <a:r>
                        <a:rPr lang="en-GB" sz="1600" dirty="0">
                          <a:effectLst/>
                          <a:latin typeface="Calibri"/>
                          <a:ea typeface="Calibri"/>
                          <a:cs typeface="Times New Roman"/>
                          <a:sym typeface="Wingdings"/>
                        </a:rPr>
                        <a:t></a:t>
                      </a:r>
                      <a:endParaRPr lang="en-GB"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201443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285750" indent="-285750">
              <a:buFont typeface="Arial" panose="020B0604020202020204" pitchFamily="34" charset="0"/>
              <a:buChar char="•"/>
            </a:pPr>
            <a:r>
              <a:rPr lang="en-GB" dirty="0"/>
              <a:t>In order for alignment and subsequent analysis to be successful the pipeline operator needs to maintain a sleeve data source with both location and detailed attribute </a:t>
            </a:r>
            <a:r>
              <a:rPr lang="en-GB" dirty="0" smtClean="0"/>
              <a:t>information.</a:t>
            </a:r>
          </a:p>
          <a:p>
            <a:pPr marL="285750" indent="-285750">
              <a:buFont typeface="Arial" panose="020B0604020202020204" pitchFamily="34" charset="0"/>
              <a:buChar char="•"/>
            </a:pPr>
            <a:r>
              <a:rPr lang="en-GB" dirty="0" smtClean="0"/>
              <a:t>This </a:t>
            </a:r>
            <a:r>
              <a:rPr lang="en-GB" dirty="0"/>
              <a:t>allows sleeves in the ILI data to be matched to the correct asset information and thus determine which features are beneath which sleeves and of what </a:t>
            </a:r>
            <a:r>
              <a:rPr lang="en-GB" dirty="0" smtClean="0"/>
              <a:t>type.</a:t>
            </a:r>
          </a:p>
          <a:p>
            <a:pPr marL="285750" indent="-285750">
              <a:buFont typeface="Arial" panose="020B0604020202020204" pitchFamily="34" charset="0"/>
              <a:buChar char="•"/>
            </a:pPr>
            <a:r>
              <a:rPr lang="en-GB" dirty="0" smtClean="0"/>
              <a:t>Examples </a:t>
            </a:r>
            <a:r>
              <a:rPr lang="en-GB" dirty="0"/>
              <a:t>of data types required for sleeves are </a:t>
            </a:r>
            <a:r>
              <a:rPr lang="en-GB" dirty="0" smtClean="0"/>
              <a:t>shown in the table below</a:t>
            </a:r>
            <a:endParaRPr lang="en-GB" dirty="0"/>
          </a:p>
        </p:txBody>
      </p:sp>
      <p:sp>
        <p:nvSpPr>
          <p:cNvPr id="3" name="Title 2"/>
          <p:cNvSpPr>
            <a:spLocks noGrp="1"/>
          </p:cNvSpPr>
          <p:nvPr>
            <p:ph type="title"/>
          </p:nvPr>
        </p:nvSpPr>
        <p:spPr/>
        <p:txBody>
          <a:bodyPr/>
          <a:lstStyle/>
          <a:p>
            <a:r>
              <a:rPr lang="en-GB" dirty="0" smtClean="0"/>
              <a:t>TASK 2 Results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005064"/>
            <a:ext cx="9002713"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425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23528" y="1484784"/>
            <a:ext cx="8459432" cy="4820069"/>
          </a:xfrm>
        </p:spPr>
        <p:txBody>
          <a:bodyPr/>
          <a:lstStyle/>
          <a:p>
            <a:pPr marL="285750" indent="-285750">
              <a:buFont typeface="Arial" panose="020B0604020202020204" pitchFamily="34" charset="0"/>
              <a:buChar char="•"/>
            </a:pPr>
            <a:r>
              <a:rPr lang="en-GB" dirty="0"/>
              <a:t>NGN, SGN and Valero supplied location data for their </a:t>
            </a:r>
            <a:r>
              <a:rPr lang="en-GB" dirty="0" smtClean="0"/>
              <a:t>sleeves.</a:t>
            </a:r>
          </a:p>
          <a:p>
            <a:pPr marL="285750" indent="-285750">
              <a:buFont typeface="Arial" panose="020B0604020202020204" pitchFamily="34" charset="0"/>
              <a:buChar char="•"/>
            </a:pPr>
            <a:r>
              <a:rPr lang="en-GB" dirty="0" smtClean="0"/>
              <a:t>NGN </a:t>
            </a:r>
            <a:r>
              <a:rPr lang="en-GB" dirty="0"/>
              <a:t>and SGN use Ordnance Survey (OS) coordinates and Valero provided girth weld </a:t>
            </a:r>
            <a:r>
              <a:rPr lang="en-GB" dirty="0" smtClean="0"/>
              <a:t>numbers.</a:t>
            </a:r>
          </a:p>
          <a:p>
            <a:pPr marL="285750" indent="-285750">
              <a:buFont typeface="Arial" panose="020B0604020202020204" pitchFamily="34" charset="0"/>
              <a:buChar char="•"/>
            </a:pPr>
            <a:r>
              <a:rPr lang="en-GB" dirty="0" smtClean="0"/>
              <a:t>This </a:t>
            </a:r>
            <a:r>
              <a:rPr lang="en-GB" dirty="0"/>
              <a:t>exercise has shown that the alignment of the features to sleeves is feasible with both types of location </a:t>
            </a:r>
            <a:r>
              <a:rPr lang="en-GB" dirty="0" smtClean="0"/>
              <a:t>data. An </a:t>
            </a:r>
            <a:r>
              <a:rPr lang="en-GB" dirty="0"/>
              <a:t>extract of aligned data </a:t>
            </a:r>
            <a:r>
              <a:rPr lang="en-GB" dirty="0" smtClean="0"/>
              <a:t>is below.</a:t>
            </a:r>
            <a:endParaRPr lang="en-GB" dirty="0"/>
          </a:p>
        </p:txBody>
      </p:sp>
      <p:sp>
        <p:nvSpPr>
          <p:cNvPr id="3" name="Title 2"/>
          <p:cNvSpPr>
            <a:spLocks noGrp="1"/>
          </p:cNvSpPr>
          <p:nvPr>
            <p:ph type="title"/>
          </p:nvPr>
        </p:nvSpPr>
        <p:spPr/>
        <p:txBody>
          <a:bodyPr/>
          <a:lstStyle/>
          <a:p>
            <a:r>
              <a:rPr lang="en-GB" dirty="0" smtClean="0"/>
              <a:t>Data Alignment Analysis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79066648"/>
              </p:ext>
            </p:extLst>
          </p:nvPr>
        </p:nvGraphicFramePr>
        <p:xfrm>
          <a:off x="1403648" y="3717032"/>
          <a:ext cx="6391672" cy="2240280"/>
        </p:xfrm>
        <a:graphic>
          <a:graphicData uri="http://schemas.openxmlformats.org/drawingml/2006/table">
            <a:tbl>
              <a:tblPr firstRow="1" firstCol="1" bandRow="1">
                <a:tableStyleId>{5940675A-B579-460E-94D1-54222C63F5DA}</a:tableStyleId>
              </a:tblPr>
              <a:tblGrid>
                <a:gridCol w="658782"/>
                <a:gridCol w="890879"/>
                <a:gridCol w="664252"/>
                <a:gridCol w="665034"/>
                <a:gridCol w="702545"/>
                <a:gridCol w="702545"/>
                <a:gridCol w="702545"/>
                <a:gridCol w="702545"/>
                <a:gridCol w="702545"/>
              </a:tblGrid>
              <a:tr h="381000">
                <a:tc>
                  <a:txBody>
                    <a:bodyPr/>
                    <a:lstStyle/>
                    <a:p>
                      <a:pPr algn="ctr">
                        <a:lnSpc>
                          <a:spcPct val="115000"/>
                        </a:lnSpc>
                        <a:spcAft>
                          <a:spcPts val="0"/>
                        </a:spcAft>
                      </a:pPr>
                      <a:r>
                        <a:rPr lang="en-GB" sz="1000">
                          <a:effectLst/>
                        </a:rPr>
                        <a:t>Girth Weld Number</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Absolute Distance (m)</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Defect Depth (%)</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Feature</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Sleeve length (m)</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Sleeve diameter (mm)</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Sleeve Class</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Sleeve end-seal</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Annular fill material</a:t>
                      </a:r>
                      <a:endParaRPr lang="en-GB" sz="1100">
                        <a:effectLst/>
                        <a:latin typeface="Calibri"/>
                        <a:ea typeface="Calibri"/>
                        <a:cs typeface="Times New Roman"/>
                      </a:endParaRPr>
                    </a:p>
                  </a:txBody>
                  <a:tcPr marL="53975" marR="53975" marT="0" marB="0" anchor="ctr"/>
                </a:tc>
              </a:tr>
              <a:tr h="190500">
                <a:tc>
                  <a:txBody>
                    <a:bodyPr/>
                    <a:lstStyle/>
                    <a:p>
                      <a:pPr algn="ctr">
                        <a:lnSpc>
                          <a:spcPct val="115000"/>
                        </a:lnSpc>
                        <a:spcAft>
                          <a:spcPts val="0"/>
                        </a:spcAft>
                      </a:pPr>
                      <a:r>
                        <a:rPr lang="en-GB" sz="1000">
                          <a:effectLst/>
                        </a:rPr>
                        <a:t>12950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14,148.68</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9</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EXT ML</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76.2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1000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Other</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Unknown</a:t>
                      </a:r>
                      <a:endParaRPr lang="en-GB" sz="1100">
                        <a:effectLst/>
                        <a:latin typeface="Calibri"/>
                        <a:ea typeface="Calibri"/>
                        <a:cs typeface="Times New Roman"/>
                      </a:endParaRPr>
                    </a:p>
                  </a:txBody>
                  <a:tcPr marL="53975" marR="53975" marT="0" marB="0" anchor="ctr"/>
                </a:tc>
              </a:tr>
              <a:tr h="190500">
                <a:tc>
                  <a:txBody>
                    <a:bodyPr/>
                    <a:lstStyle/>
                    <a:p>
                      <a:pPr algn="ctr">
                        <a:lnSpc>
                          <a:spcPct val="115000"/>
                        </a:lnSpc>
                        <a:spcAft>
                          <a:spcPts val="0"/>
                        </a:spcAft>
                      </a:pPr>
                      <a:r>
                        <a:rPr lang="en-GB" sz="1000">
                          <a:effectLst/>
                        </a:rPr>
                        <a:t>12950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14,149.15</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13</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EXT ML</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76.2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1000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Other</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Unknown</a:t>
                      </a:r>
                      <a:endParaRPr lang="en-GB" sz="1100">
                        <a:effectLst/>
                        <a:latin typeface="Calibri"/>
                        <a:ea typeface="Calibri"/>
                        <a:cs typeface="Times New Roman"/>
                      </a:endParaRPr>
                    </a:p>
                  </a:txBody>
                  <a:tcPr marL="53975" marR="53975" marT="0" marB="0" anchor="ctr"/>
                </a:tc>
              </a:tr>
              <a:tr h="190500">
                <a:tc>
                  <a:txBody>
                    <a:bodyPr/>
                    <a:lstStyle/>
                    <a:p>
                      <a:pPr algn="ctr">
                        <a:lnSpc>
                          <a:spcPct val="115000"/>
                        </a:lnSpc>
                        <a:spcAft>
                          <a:spcPts val="0"/>
                        </a:spcAft>
                      </a:pPr>
                      <a:r>
                        <a:rPr lang="en-GB" sz="1000">
                          <a:effectLst/>
                        </a:rPr>
                        <a:t>12950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14,149.28</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EXT ML</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76.2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1000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Other</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Unknown</a:t>
                      </a:r>
                      <a:endParaRPr lang="en-GB" sz="1100">
                        <a:effectLst/>
                        <a:latin typeface="Calibri"/>
                        <a:ea typeface="Calibri"/>
                        <a:cs typeface="Times New Roman"/>
                      </a:endParaRPr>
                    </a:p>
                  </a:txBody>
                  <a:tcPr marL="53975" marR="53975" marT="0" marB="0" anchor="ctr"/>
                </a:tc>
              </a:tr>
              <a:tr h="190500">
                <a:tc>
                  <a:txBody>
                    <a:bodyPr/>
                    <a:lstStyle/>
                    <a:p>
                      <a:pPr algn="ctr">
                        <a:lnSpc>
                          <a:spcPct val="115000"/>
                        </a:lnSpc>
                        <a:spcAft>
                          <a:spcPts val="0"/>
                        </a:spcAft>
                      </a:pPr>
                      <a:r>
                        <a:rPr lang="en-GB" sz="1000">
                          <a:effectLst/>
                        </a:rPr>
                        <a:t>12950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14,149.29</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9</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EXT ML</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76.2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1000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Other</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Unknown</a:t>
                      </a:r>
                      <a:endParaRPr lang="en-GB" sz="1100">
                        <a:effectLst/>
                        <a:latin typeface="Calibri"/>
                        <a:ea typeface="Calibri"/>
                        <a:cs typeface="Times New Roman"/>
                      </a:endParaRPr>
                    </a:p>
                  </a:txBody>
                  <a:tcPr marL="53975" marR="53975" marT="0" marB="0" anchor="ctr"/>
                </a:tc>
              </a:tr>
              <a:tr h="190500">
                <a:tc>
                  <a:txBody>
                    <a:bodyPr/>
                    <a:lstStyle/>
                    <a:p>
                      <a:pPr algn="ctr">
                        <a:lnSpc>
                          <a:spcPct val="115000"/>
                        </a:lnSpc>
                        <a:spcAft>
                          <a:spcPts val="0"/>
                        </a:spcAft>
                      </a:pPr>
                      <a:r>
                        <a:rPr lang="en-GB" sz="1000">
                          <a:effectLst/>
                        </a:rPr>
                        <a:t>12950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14,149.29</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EXT ML</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76.2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1000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Other</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Unknown</a:t>
                      </a:r>
                      <a:endParaRPr lang="en-GB" sz="1100">
                        <a:effectLst/>
                        <a:latin typeface="Calibri"/>
                        <a:ea typeface="Calibri"/>
                        <a:cs typeface="Times New Roman"/>
                      </a:endParaRPr>
                    </a:p>
                  </a:txBody>
                  <a:tcPr marL="53975" marR="53975" marT="0" marB="0" anchor="ctr"/>
                </a:tc>
              </a:tr>
              <a:tr h="190500">
                <a:tc>
                  <a:txBody>
                    <a:bodyPr/>
                    <a:lstStyle/>
                    <a:p>
                      <a:pPr algn="ctr">
                        <a:lnSpc>
                          <a:spcPct val="115000"/>
                        </a:lnSpc>
                        <a:spcAft>
                          <a:spcPts val="0"/>
                        </a:spcAft>
                      </a:pPr>
                      <a:r>
                        <a:rPr lang="en-GB" sz="1000">
                          <a:effectLst/>
                        </a:rPr>
                        <a:t>12950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14,149.40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EXT ML</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76.2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1000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Other</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Unknown</a:t>
                      </a:r>
                      <a:endParaRPr lang="en-GB" sz="1100">
                        <a:effectLst/>
                        <a:latin typeface="Calibri"/>
                        <a:ea typeface="Calibri"/>
                        <a:cs typeface="Times New Roman"/>
                      </a:endParaRPr>
                    </a:p>
                  </a:txBody>
                  <a:tcPr marL="53975" marR="53975" marT="0" marB="0" anchor="ctr"/>
                </a:tc>
              </a:tr>
              <a:tr h="190500">
                <a:tc>
                  <a:txBody>
                    <a:bodyPr/>
                    <a:lstStyle/>
                    <a:p>
                      <a:pPr algn="ctr">
                        <a:lnSpc>
                          <a:spcPct val="115000"/>
                        </a:lnSpc>
                        <a:spcAft>
                          <a:spcPts val="0"/>
                        </a:spcAft>
                      </a:pPr>
                      <a:r>
                        <a:rPr lang="en-GB" sz="1000">
                          <a:effectLst/>
                        </a:rPr>
                        <a:t>12950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14,149.42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7</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EXT ML</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76.2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1000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Other</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Unknown</a:t>
                      </a:r>
                      <a:endParaRPr lang="en-GB" sz="1100">
                        <a:effectLst/>
                        <a:latin typeface="Calibri"/>
                        <a:ea typeface="Calibri"/>
                        <a:cs typeface="Times New Roman"/>
                      </a:endParaRPr>
                    </a:p>
                  </a:txBody>
                  <a:tcPr marL="53975" marR="53975" marT="0" marB="0" anchor="ctr"/>
                </a:tc>
              </a:tr>
              <a:tr h="190500">
                <a:tc>
                  <a:txBody>
                    <a:bodyPr/>
                    <a:lstStyle/>
                    <a:p>
                      <a:pPr algn="ctr">
                        <a:lnSpc>
                          <a:spcPct val="115000"/>
                        </a:lnSpc>
                        <a:spcAft>
                          <a:spcPts val="0"/>
                        </a:spcAft>
                      </a:pPr>
                      <a:r>
                        <a:rPr lang="en-GB" sz="1000">
                          <a:effectLst/>
                        </a:rPr>
                        <a:t>12960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14,155.21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EXT ML</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76.2</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1000</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Other</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Unknown</a:t>
                      </a:r>
                      <a:endParaRPr lang="en-GB" sz="1100">
                        <a:effectLst/>
                        <a:latin typeface="Calibri"/>
                        <a:ea typeface="Calibri"/>
                        <a:cs typeface="Times New Roman"/>
                      </a:endParaRPr>
                    </a:p>
                  </a:txBody>
                  <a:tcPr marL="53975" marR="53975" marT="0" marB="0" anchor="ctr"/>
                </a:tc>
              </a:tr>
              <a:tr h="190500">
                <a:tc>
                  <a:txBody>
                    <a:bodyPr/>
                    <a:lstStyle/>
                    <a:p>
                      <a:pPr algn="ctr">
                        <a:lnSpc>
                          <a:spcPct val="115000"/>
                        </a:lnSpc>
                        <a:spcAft>
                          <a:spcPts val="0"/>
                        </a:spcAft>
                      </a:pPr>
                      <a:r>
                        <a:rPr lang="en-GB" sz="1000">
                          <a:effectLst/>
                        </a:rPr>
                        <a:t>…</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53975" marR="53975" marT="0" marB="0" anchor="ctr"/>
                </a:tc>
                <a:tc>
                  <a:txBody>
                    <a:bodyPr/>
                    <a:lstStyle/>
                    <a:p>
                      <a:pPr algn="ctr">
                        <a:lnSpc>
                          <a:spcPct val="115000"/>
                        </a:lnSpc>
                        <a:spcAft>
                          <a:spcPts val="0"/>
                        </a:spcAft>
                      </a:pPr>
                      <a:r>
                        <a:rPr lang="en-GB" sz="1000" dirty="0">
                          <a:effectLst/>
                        </a:rPr>
                        <a:t> </a:t>
                      </a:r>
                      <a:endParaRPr lang="en-GB" sz="1100" dirty="0">
                        <a:effectLst/>
                        <a:latin typeface="Calibri"/>
                        <a:ea typeface="Calibri"/>
                        <a:cs typeface="Times New Roman"/>
                      </a:endParaRPr>
                    </a:p>
                  </a:txBody>
                  <a:tcPr marL="53975" marR="53975" marT="0" marB="0" anchor="ctr"/>
                </a:tc>
              </a:tr>
            </a:tbl>
          </a:graphicData>
        </a:graphic>
      </p:graphicFrame>
    </p:spTree>
    <p:extLst>
      <p:ext uri="{BB962C8B-B14F-4D97-AF65-F5344CB8AC3E}">
        <p14:creationId xmlns:p14="http://schemas.microsoft.com/office/powerpoint/2010/main" val="4104445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6&quot;/&gt;&lt;/object&gt;&lt;object type=&quot;3&quot; unique_id=&quot;10006&quot;&gt;&lt;property id=&quot;20148&quot; value=&quot;5&quot;/&gt;&lt;property id=&quot;20300&quot; value=&quot;Slide 3&quot;/&gt;&lt;property id=&quot;20307&quot; value=&quot;270&quot;/&gt;&lt;/object&gt;&lt;object type=&quot;3&quot; unique_id=&quot;10057&quot;&gt;&lt;property id=&quot;20148&quot; value=&quot;5&quot;/&gt;&lt;property id=&quot;20300&quot; value=&quot;Slide 2&quot;/&gt;&lt;property id=&quot;20307&quot; value=&quot;272&quot;/&gt;&lt;/object&gt;&lt;/object&gt;&lt;/object&gt;&lt;/database&gt;"/>
  <p:tag name="SECTOMILLISECCONVERTED" val="1"/>
</p:tagLst>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SE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spcBef>
            <a:spcPts val="600"/>
          </a:spcBef>
          <a:defRPr sz="2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QAP 4-47-4 MACAW Presentation Template</Template>
  <TotalTime>127</TotalTime>
  <Words>1089</Words>
  <Application>Microsoft Office PowerPoint</Application>
  <PresentationFormat>On-screen Show (4:3)</PresentationFormat>
  <Paragraphs>273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Presentation</vt:lpstr>
      <vt:lpstr>ILI Research (Sleeves) Phase 1A2</vt:lpstr>
      <vt:lpstr>SCOPE of work</vt:lpstr>
      <vt:lpstr>Data Summary</vt:lpstr>
      <vt:lpstr>Task 1 Results</vt:lpstr>
      <vt:lpstr>Task 1 Feature Count</vt:lpstr>
      <vt:lpstr>Task 1 Feature Depth Distribution</vt:lpstr>
      <vt:lpstr>Task 2 results</vt:lpstr>
      <vt:lpstr>TASK 2 Results</vt:lpstr>
      <vt:lpstr>Data Alignment Analysis</vt:lpstr>
      <vt:lpstr>GIS Data Alignment</vt:lpstr>
      <vt:lpstr>Conclusions</vt:lpstr>
    </vt:vector>
  </TitlesOfParts>
  <Company>MACAW Engineering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ILI Research (Sleeves) Phase 1A2</dc:title>
  <dc:creator>Daniel Finley</dc:creator>
  <cp:lastModifiedBy>Simon Daniels</cp:lastModifiedBy>
  <cp:revision>12</cp:revision>
  <dcterms:created xsi:type="dcterms:W3CDTF">2015-11-15T21:30:16Z</dcterms:created>
  <dcterms:modified xsi:type="dcterms:W3CDTF">2015-11-18T16:57:33Z</dcterms:modified>
</cp:coreProperties>
</file>