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50" r:id="rId1"/>
  </p:sldMasterIdLst>
  <p:notesMasterIdLst>
    <p:notesMasterId r:id="rId8"/>
  </p:notesMasterIdLst>
  <p:handoutMasterIdLst>
    <p:handoutMasterId r:id="rId9"/>
  </p:handoutMasterIdLst>
  <p:sldIdLst>
    <p:sldId id="860" r:id="rId2"/>
    <p:sldId id="908" r:id="rId3"/>
    <p:sldId id="909" r:id="rId4"/>
    <p:sldId id="910" r:id="rId5"/>
    <p:sldId id="911" r:id="rId6"/>
    <p:sldId id="912" r:id="rId7"/>
  </p:sldIdLst>
  <p:sldSz cx="9144000" cy="6858000" type="screen4x3"/>
  <p:notesSz cx="6742113" cy="9872663"/>
  <p:embeddedFontLst>
    <p:embeddedFont>
      <p:font typeface="Arial Narrow" panose="020B0606020202030204" pitchFamily="34" charset="0"/>
      <p:regular r:id="rId10"/>
      <p:bold r:id="rId11"/>
      <p:italic r:id="rId12"/>
      <p:boldItalic r:id="rId13"/>
    </p:embeddedFont>
  </p:embeddedFontLst>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rvie, James" initials="JJ" lastIdx="4" clrIdx="0">
    <p:extLst>
      <p:ext uri="{19B8F6BF-5375-455C-9EA6-DF929625EA0E}">
        <p15:presenceInfo xmlns:p15="http://schemas.microsoft.com/office/powerpoint/2012/main" userId="S-1-5-21-484522859-389107532-2199480311-20428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842"/>
    <a:srgbClr val="001E54"/>
    <a:srgbClr val="00FF00"/>
    <a:srgbClr val="FF9900"/>
    <a:srgbClr val="0000FF"/>
    <a:srgbClr val="51CF6F"/>
    <a:srgbClr val="3366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5" autoAdjust="0"/>
    <p:restoredTop sz="93793" autoAdjust="0"/>
  </p:normalViewPr>
  <p:slideViewPr>
    <p:cSldViewPr>
      <p:cViewPr>
        <p:scale>
          <a:sx n="96" d="100"/>
          <a:sy n="96" d="100"/>
        </p:scale>
        <p:origin x="48" y="-684"/>
      </p:cViewPr>
      <p:guideLst>
        <p:guide orient="horz" pos="2160"/>
        <p:guide pos="2880"/>
      </p:guideLst>
    </p:cSldViewPr>
  </p:slideViewPr>
  <p:outlineViewPr>
    <p:cViewPr>
      <p:scale>
        <a:sx n="33" d="100"/>
        <a:sy n="33" d="100"/>
      </p:scale>
      <p:origin x="0" y="-5988"/>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4.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5-27T11:09:00.873" idx="1">
    <p:pos x="2340" y="791"/>
    <p:text>High AC Detected, Corrosion growth rate significantly increases</p:text>
    <p:extLst>
      <p:ext uri="{C676402C-5697-4E1C-873F-D02D1690AC5C}">
        <p15:threadingInfo xmlns:p15="http://schemas.microsoft.com/office/powerpoint/2012/main" timeZoneBias="-60"/>
      </p:ext>
    </p:extLst>
  </p:cm>
  <p:cm authorId="1" dt="2021-05-27T11:10:18.968" idx="2">
    <p:pos x="2677" y="972"/>
    <p:text>Local CP Switched off, corrosion is stopped. CP protection Levels are reduced, however remain within criteria.</p:text>
    <p:extLst>
      <p:ext uri="{C676402C-5697-4E1C-873F-D02D1690AC5C}">
        <p15:threadingInfo xmlns:p15="http://schemas.microsoft.com/office/powerpoint/2012/main" timeZoneBias="-60"/>
      </p:ext>
    </p:extLst>
  </p:cm>
  <p:cm authorId="1" dt="2021-05-27T11:11:19.797" idx="3">
    <p:pos x="3283" y="2232"/>
    <p:text>Once maintenance complete AC Interference levels return to managable levels and CP System switched on.</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5-27T11:15:52.787" idx="4">
    <p:pos x="2527" y="894"/>
    <p:text>High AC detected, corrosion growth rate very small.</p:text>
    <p:extLst>
      <p:ext uri="{C676402C-5697-4E1C-873F-D02D1690AC5C}">
        <p15:threadingInfo xmlns:p15="http://schemas.microsoft.com/office/powerpoint/2012/main" timeZoneBias="-6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2450" name="Rectangle 2"/>
          <p:cNvSpPr>
            <a:spLocks noGrp="1" noChangeArrowheads="1"/>
          </p:cNvSpPr>
          <p:nvPr>
            <p:ph type="hdr" sz="quarter"/>
          </p:nvPr>
        </p:nvSpPr>
        <p:spPr bwMode="auto">
          <a:xfrm>
            <a:off x="0" y="0"/>
            <a:ext cx="2922588"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l" defTabSz="931863" eaLnBrk="1" hangingPunct="1">
              <a:defRPr sz="1200"/>
            </a:lvl1pPr>
          </a:lstStyle>
          <a:p>
            <a:pPr>
              <a:defRPr/>
            </a:pPr>
            <a:endParaRPr lang="en-GB" altLang="en-US"/>
          </a:p>
        </p:txBody>
      </p:sp>
      <p:sp>
        <p:nvSpPr>
          <p:cNvPr id="232451" name="Rectangle 3"/>
          <p:cNvSpPr>
            <a:spLocks noGrp="1" noChangeArrowheads="1"/>
          </p:cNvSpPr>
          <p:nvPr>
            <p:ph type="dt" sz="quarter" idx="1"/>
          </p:nvPr>
        </p:nvSpPr>
        <p:spPr bwMode="auto">
          <a:xfrm>
            <a:off x="3817938" y="0"/>
            <a:ext cx="2922587"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eaLnBrk="1" hangingPunct="1">
              <a:defRPr sz="1200"/>
            </a:lvl1pPr>
          </a:lstStyle>
          <a:p>
            <a:pPr>
              <a:defRPr/>
            </a:pPr>
            <a:endParaRPr lang="en-GB" altLang="en-US"/>
          </a:p>
        </p:txBody>
      </p:sp>
      <p:sp>
        <p:nvSpPr>
          <p:cNvPr id="232452" name="Rectangle 4"/>
          <p:cNvSpPr>
            <a:spLocks noGrp="1" noChangeArrowheads="1"/>
          </p:cNvSpPr>
          <p:nvPr>
            <p:ph type="ftr" sz="quarter" idx="2"/>
          </p:nvPr>
        </p:nvSpPr>
        <p:spPr bwMode="auto">
          <a:xfrm>
            <a:off x="0" y="9377363"/>
            <a:ext cx="2922588"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l" defTabSz="931863" eaLnBrk="1" hangingPunct="1">
              <a:defRPr sz="1200"/>
            </a:lvl1pPr>
          </a:lstStyle>
          <a:p>
            <a:pPr>
              <a:defRPr/>
            </a:pPr>
            <a:endParaRPr lang="en-GB" altLang="en-US"/>
          </a:p>
        </p:txBody>
      </p:sp>
      <p:sp>
        <p:nvSpPr>
          <p:cNvPr id="232453" name="Rectangle 5"/>
          <p:cNvSpPr>
            <a:spLocks noGrp="1" noChangeArrowheads="1"/>
          </p:cNvSpPr>
          <p:nvPr>
            <p:ph type="sldNum" sz="quarter" idx="3"/>
          </p:nvPr>
        </p:nvSpPr>
        <p:spPr bwMode="auto">
          <a:xfrm>
            <a:off x="3817938" y="9377363"/>
            <a:ext cx="2922587"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eaLnBrk="1" hangingPunct="1">
              <a:defRPr sz="1200"/>
            </a:lvl1pPr>
          </a:lstStyle>
          <a:p>
            <a:pPr>
              <a:defRPr/>
            </a:pPr>
            <a:fld id="{FFBD955C-EA92-45E0-BD04-61153C3F9E96}"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22588"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l" defTabSz="931863" eaLnBrk="1" hangingPunct="1">
              <a:defRPr sz="1200"/>
            </a:lvl1pPr>
          </a:lstStyle>
          <a:p>
            <a:pPr>
              <a:defRPr/>
            </a:pPr>
            <a:endParaRPr lang="en-GB" altLang="en-US"/>
          </a:p>
        </p:txBody>
      </p:sp>
      <p:sp>
        <p:nvSpPr>
          <p:cNvPr id="11267" name="Rectangle 3"/>
          <p:cNvSpPr>
            <a:spLocks noGrp="1" noChangeArrowheads="1"/>
          </p:cNvSpPr>
          <p:nvPr>
            <p:ph type="dt" idx="1"/>
          </p:nvPr>
        </p:nvSpPr>
        <p:spPr bwMode="auto">
          <a:xfrm>
            <a:off x="3817938" y="0"/>
            <a:ext cx="2922587"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eaLnBrk="1" hangingPunct="1">
              <a:defRPr sz="1200"/>
            </a:lvl1pPr>
          </a:lstStyle>
          <a:p>
            <a:pPr>
              <a:defRPr/>
            </a:pPr>
            <a:endParaRPr lang="en-GB" altLang="en-US"/>
          </a:p>
        </p:txBody>
      </p:sp>
      <p:sp>
        <p:nvSpPr>
          <p:cNvPr id="14340" name="Rectangle 4"/>
          <p:cNvSpPr>
            <a:spLocks noGrp="1" noRot="1" noChangeAspect="1" noChangeArrowheads="1" noTextEdit="1"/>
          </p:cNvSpPr>
          <p:nvPr>
            <p:ph type="sldImg" idx="2"/>
          </p:nvPr>
        </p:nvSpPr>
        <p:spPr bwMode="auto">
          <a:xfrm>
            <a:off x="904875" y="739775"/>
            <a:ext cx="4933950" cy="37020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9" name="Rectangle 5"/>
          <p:cNvSpPr>
            <a:spLocks noGrp="1" noChangeArrowheads="1"/>
          </p:cNvSpPr>
          <p:nvPr>
            <p:ph type="body" sz="quarter" idx="3"/>
          </p:nvPr>
        </p:nvSpPr>
        <p:spPr bwMode="auto">
          <a:xfrm>
            <a:off x="674688" y="4689475"/>
            <a:ext cx="5392737" cy="444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GB" altLang="en-US" noProof="0" smtClean="0"/>
              <a:t>Click to edit Master text styles</a:t>
            </a:r>
          </a:p>
          <a:p>
            <a:pPr lvl="1"/>
            <a:r>
              <a:rPr lang="en-GB" altLang="en-US" noProof="0" smtClean="0"/>
              <a:t>Second level</a:t>
            </a:r>
          </a:p>
          <a:p>
            <a:pPr lvl="2"/>
            <a:r>
              <a:rPr lang="en-GB" altLang="en-US" noProof="0" smtClean="0"/>
              <a:t>Third level</a:t>
            </a:r>
          </a:p>
          <a:p>
            <a:pPr lvl="3"/>
            <a:r>
              <a:rPr lang="en-GB" altLang="en-US" noProof="0" smtClean="0"/>
              <a:t>Fourth level</a:t>
            </a:r>
          </a:p>
          <a:p>
            <a:pPr lvl="4"/>
            <a:r>
              <a:rPr lang="en-GB" altLang="en-US" noProof="0" smtClean="0"/>
              <a:t>Fifth level</a:t>
            </a:r>
          </a:p>
        </p:txBody>
      </p:sp>
      <p:sp>
        <p:nvSpPr>
          <p:cNvPr id="11270" name="Rectangle 6"/>
          <p:cNvSpPr>
            <a:spLocks noGrp="1" noChangeArrowheads="1"/>
          </p:cNvSpPr>
          <p:nvPr>
            <p:ph type="ftr" sz="quarter" idx="4"/>
          </p:nvPr>
        </p:nvSpPr>
        <p:spPr bwMode="auto">
          <a:xfrm>
            <a:off x="0" y="9377363"/>
            <a:ext cx="2922588"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l" defTabSz="931863" eaLnBrk="1" hangingPunct="1">
              <a:defRPr sz="1200"/>
            </a:lvl1pPr>
          </a:lstStyle>
          <a:p>
            <a:pPr>
              <a:defRPr/>
            </a:pPr>
            <a:endParaRPr lang="en-GB" altLang="en-US"/>
          </a:p>
        </p:txBody>
      </p:sp>
      <p:sp>
        <p:nvSpPr>
          <p:cNvPr id="11271" name="Rectangle 7"/>
          <p:cNvSpPr>
            <a:spLocks noGrp="1" noChangeArrowheads="1"/>
          </p:cNvSpPr>
          <p:nvPr>
            <p:ph type="sldNum" sz="quarter" idx="5"/>
          </p:nvPr>
        </p:nvSpPr>
        <p:spPr bwMode="auto">
          <a:xfrm>
            <a:off x="3817938" y="9377363"/>
            <a:ext cx="2922587"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eaLnBrk="1" hangingPunct="1">
              <a:defRPr sz="1200"/>
            </a:lvl1pPr>
          </a:lstStyle>
          <a:p>
            <a:pPr>
              <a:defRPr/>
            </a:pPr>
            <a:fld id="{90984510-0906-4F41-ADE4-E3CD56A2DB01}"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defTabSz="931863">
              <a:defRPr>
                <a:solidFill>
                  <a:schemeClr val="tx1"/>
                </a:solidFill>
                <a:latin typeface="Arial" panose="020B0604020202020204" pitchFamily="34" charset="0"/>
                <a:cs typeface="Arial" panose="020B0604020202020204" pitchFamily="34" charset="0"/>
              </a:defRPr>
            </a:lvl1pPr>
            <a:lvl2pPr marL="742950" indent="-285750" defTabSz="931863">
              <a:defRPr>
                <a:solidFill>
                  <a:schemeClr val="tx1"/>
                </a:solidFill>
                <a:latin typeface="Arial" panose="020B0604020202020204" pitchFamily="34" charset="0"/>
                <a:cs typeface="Arial" panose="020B0604020202020204" pitchFamily="34" charset="0"/>
              </a:defRPr>
            </a:lvl2pPr>
            <a:lvl3pPr marL="1143000" indent="-228600" defTabSz="931863">
              <a:defRPr>
                <a:solidFill>
                  <a:schemeClr val="tx1"/>
                </a:solidFill>
                <a:latin typeface="Arial" panose="020B0604020202020204" pitchFamily="34" charset="0"/>
                <a:cs typeface="Arial" panose="020B0604020202020204" pitchFamily="34" charset="0"/>
              </a:defRPr>
            </a:lvl3pPr>
            <a:lvl4pPr marL="1600200" indent="-228600" defTabSz="931863">
              <a:defRPr>
                <a:solidFill>
                  <a:schemeClr val="tx1"/>
                </a:solidFill>
                <a:latin typeface="Arial" panose="020B0604020202020204" pitchFamily="34" charset="0"/>
                <a:cs typeface="Arial" panose="020B0604020202020204" pitchFamily="34" charset="0"/>
              </a:defRPr>
            </a:lvl4pPr>
            <a:lvl5pPr marL="2057400" indent="-228600" defTabSz="931863">
              <a:defRPr>
                <a:solidFill>
                  <a:schemeClr val="tx1"/>
                </a:solidFill>
                <a:latin typeface="Arial" panose="020B0604020202020204" pitchFamily="34" charset="0"/>
                <a:cs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CB9063A-7EAA-4F4C-8A15-469A7CAE8134}" type="slidenum">
              <a:rPr lang="en-GB" altLang="en-US" smtClean="0"/>
              <a:pPr/>
              <a:t>1</a:t>
            </a:fld>
            <a:endParaRPr lang="en-GB" altLang="en-US" dirty="0"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pPr eaLnBrk="1" hangingPunct="1"/>
            <a:endParaRPr lang="en-US"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p:spPr>
        <p:txBody>
          <a:bodyPr/>
          <a:lstStyle/>
          <a:p>
            <a:endParaRPr lang="en-US" altLang="en-US" smtClean="0"/>
          </a:p>
        </p:txBody>
      </p:sp>
      <p:sp>
        <p:nvSpPr>
          <p:cNvPr id="25604" name="Slide Number Placeholder 3"/>
          <p:cNvSpPr>
            <a:spLocks noGrp="1"/>
          </p:cNvSpPr>
          <p:nvPr>
            <p:ph type="sldNum" sz="quarter" idx="5"/>
          </p:nvPr>
        </p:nvSpPr>
        <p:spPr>
          <a:noFill/>
        </p:spPr>
        <p:txBody>
          <a:bodyPr/>
          <a:lstStyle>
            <a:lvl1pPr defTabSz="931863">
              <a:defRPr>
                <a:solidFill>
                  <a:schemeClr val="tx1"/>
                </a:solidFill>
                <a:latin typeface="Arial" panose="020B0604020202020204" pitchFamily="34" charset="0"/>
                <a:cs typeface="Arial" panose="020B0604020202020204" pitchFamily="34" charset="0"/>
              </a:defRPr>
            </a:lvl1pPr>
            <a:lvl2pPr marL="742950" indent="-285750" defTabSz="931863">
              <a:defRPr>
                <a:solidFill>
                  <a:schemeClr val="tx1"/>
                </a:solidFill>
                <a:latin typeface="Arial" panose="020B0604020202020204" pitchFamily="34" charset="0"/>
                <a:cs typeface="Arial" panose="020B0604020202020204" pitchFamily="34" charset="0"/>
              </a:defRPr>
            </a:lvl2pPr>
            <a:lvl3pPr marL="1143000" indent="-228600" defTabSz="931863">
              <a:defRPr>
                <a:solidFill>
                  <a:schemeClr val="tx1"/>
                </a:solidFill>
                <a:latin typeface="Arial" panose="020B0604020202020204" pitchFamily="34" charset="0"/>
                <a:cs typeface="Arial" panose="020B0604020202020204" pitchFamily="34" charset="0"/>
              </a:defRPr>
            </a:lvl3pPr>
            <a:lvl4pPr marL="1600200" indent="-228600" defTabSz="931863">
              <a:defRPr>
                <a:solidFill>
                  <a:schemeClr val="tx1"/>
                </a:solidFill>
                <a:latin typeface="Arial" panose="020B0604020202020204" pitchFamily="34" charset="0"/>
                <a:cs typeface="Arial" panose="020B0604020202020204" pitchFamily="34" charset="0"/>
              </a:defRPr>
            </a:lvl4pPr>
            <a:lvl5pPr marL="2057400" indent="-228600" defTabSz="931863">
              <a:defRPr>
                <a:solidFill>
                  <a:schemeClr val="tx1"/>
                </a:solidFill>
                <a:latin typeface="Arial" panose="020B0604020202020204" pitchFamily="34" charset="0"/>
                <a:cs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417A5A8-4576-4EF3-B365-18EF94697D3F}" type="slidenum">
              <a:rPr lang="en-GB" altLang="en-US" smtClean="0"/>
              <a:pPr/>
              <a:t>2</a:t>
            </a:fld>
            <a:endParaRPr lang="en-GB" altLang="en-US" smtClean="0"/>
          </a:p>
        </p:txBody>
      </p:sp>
    </p:spTree>
    <p:extLst>
      <p:ext uri="{BB962C8B-B14F-4D97-AF65-F5344CB8AC3E}">
        <p14:creationId xmlns:p14="http://schemas.microsoft.com/office/powerpoint/2010/main" val="20574492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p:spPr>
        <p:txBody>
          <a:bodyPr/>
          <a:lstStyle/>
          <a:p>
            <a:endParaRPr lang="en-US" altLang="en-US" smtClean="0"/>
          </a:p>
        </p:txBody>
      </p:sp>
      <p:sp>
        <p:nvSpPr>
          <p:cNvPr id="25604" name="Slide Number Placeholder 3"/>
          <p:cNvSpPr>
            <a:spLocks noGrp="1"/>
          </p:cNvSpPr>
          <p:nvPr>
            <p:ph type="sldNum" sz="quarter" idx="5"/>
          </p:nvPr>
        </p:nvSpPr>
        <p:spPr>
          <a:noFill/>
        </p:spPr>
        <p:txBody>
          <a:bodyPr/>
          <a:lstStyle>
            <a:lvl1pPr defTabSz="931863">
              <a:defRPr>
                <a:solidFill>
                  <a:schemeClr val="tx1"/>
                </a:solidFill>
                <a:latin typeface="Arial" panose="020B0604020202020204" pitchFamily="34" charset="0"/>
                <a:cs typeface="Arial" panose="020B0604020202020204" pitchFamily="34" charset="0"/>
              </a:defRPr>
            </a:lvl1pPr>
            <a:lvl2pPr marL="742950" indent="-285750" defTabSz="931863">
              <a:defRPr>
                <a:solidFill>
                  <a:schemeClr val="tx1"/>
                </a:solidFill>
                <a:latin typeface="Arial" panose="020B0604020202020204" pitchFamily="34" charset="0"/>
                <a:cs typeface="Arial" panose="020B0604020202020204" pitchFamily="34" charset="0"/>
              </a:defRPr>
            </a:lvl2pPr>
            <a:lvl3pPr marL="1143000" indent="-228600" defTabSz="931863">
              <a:defRPr>
                <a:solidFill>
                  <a:schemeClr val="tx1"/>
                </a:solidFill>
                <a:latin typeface="Arial" panose="020B0604020202020204" pitchFamily="34" charset="0"/>
                <a:cs typeface="Arial" panose="020B0604020202020204" pitchFamily="34" charset="0"/>
              </a:defRPr>
            </a:lvl3pPr>
            <a:lvl4pPr marL="1600200" indent="-228600" defTabSz="931863">
              <a:defRPr>
                <a:solidFill>
                  <a:schemeClr val="tx1"/>
                </a:solidFill>
                <a:latin typeface="Arial" panose="020B0604020202020204" pitchFamily="34" charset="0"/>
                <a:cs typeface="Arial" panose="020B0604020202020204" pitchFamily="34" charset="0"/>
              </a:defRPr>
            </a:lvl4pPr>
            <a:lvl5pPr marL="2057400" indent="-228600" defTabSz="931863">
              <a:defRPr>
                <a:solidFill>
                  <a:schemeClr val="tx1"/>
                </a:solidFill>
                <a:latin typeface="Arial" panose="020B0604020202020204" pitchFamily="34" charset="0"/>
                <a:cs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417A5A8-4576-4EF3-B365-18EF94697D3F}" type="slidenum">
              <a:rPr lang="en-GB" altLang="en-US" smtClean="0"/>
              <a:pPr/>
              <a:t>3</a:t>
            </a:fld>
            <a:endParaRPr lang="en-GB" altLang="en-US" smtClean="0"/>
          </a:p>
        </p:txBody>
      </p:sp>
    </p:spTree>
    <p:extLst>
      <p:ext uri="{BB962C8B-B14F-4D97-AF65-F5344CB8AC3E}">
        <p14:creationId xmlns:p14="http://schemas.microsoft.com/office/powerpoint/2010/main" val="2842484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INEOS_COLOUR_LOGO"/>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333375" y="6237288"/>
            <a:ext cx="1047750"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1666" name="Rectangle 2"/>
          <p:cNvSpPr>
            <a:spLocks noGrp="1" noChangeArrowheads="1"/>
          </p:cNvSpPr>
          <p:nvPr>
            <p:ph type="ctrTitle"/>
          </p:nvPr>
        </p:nvSpPr>
        <p:spPr>
          <a:xfrm>
            <a:off x="685800" y="2130425"/>
            <a:ext cx="7772400" cy="1470025"/>
          </a:xfrm>
        </p:spPr>
        <p:txBody>
          <a:bodyPr/>
          <a:lstStyle>
            <a:lvl1pPr algn="r">
              <a:defRPr b="1"/>
            </a:lvl1pPr>
          </a:lstStyle>
          <a:p>
            <a:pPr lvl="0"/>
            <a:r>
              <a:rPr lang="en-GB" altLang="en-US" noProof="0" smtClean="0"/>
              <a:t>Click to edit Master title style</a:t>
            </a:r>
          </a:p>
        </p:txBody>
      </p:sp>
      <p:sp>
        <p:nvSpPr>
          <p:cNvPr id="241667" name="Rectangle 3"/>
          <p:cNvSpPr>
            <a:spLocks noGrp="1" noChangeArrowheads="1"/>
          </p:cNvSpPr>
          <p:nvPr>
            <p:ph type="subTitle" idx="1"/>
          </p:nvPr>
        </p:nvSpPr>
        <p:spPr>
          <a:xfrm>
            <a:off x="2057400" y="3581400"/>
            <a:ext cx="6400800" cy="1752600"/>
          </a:xfrm>
        </p:spPr>
        <p:txBody>
          <a:bodyPr/>
          <a:lstStyle>
            <a:lvl1pPr marL="0" indent="0" algn="r">
              <a:buFont typeface="Wingdings" panose="05000000000000000000" pitchFamily="2" charset="2"/>
              <a:buNone/>
              <a:defRPr b="1"/>
            </a:lvl1pPr>
          </a:lstStyle>
          <a:p>
            <a:pPr lvl="0"/>
            <a:r>
              <a:rPr lang="en-GB" altLang="en-US" noProof="0" smtClean="0"/>
              <a:t>Click to edit Master subtitle style</a:t>
            </a:r>
          </a:p>
        </p:txBody>
      </p:sp>
      <p:sp>
        <p:nvSpPr>
          <p:cNvPr id="5" name="Date Placeholder 4"/>
          <p:cNvSpPr>
            <a:spLocks noGrp="1" noChangeArrowheads="1"/>
          </p:cNvSpPr>
          <p:nvPr>
            <p:ph type="dt" sz="half" idx="10"/>
          </p:nvPr>
        </p:nvSpPr>
        <p:spPr bwMode="auto">
          <a:xfrm>
            <a:off x="6858000" y="6381750"/>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400"/>
            </a:lvl1pPr>
          </a:lstStyle>
          <a:p>
            <a:pPr>
              <a:defRPr/>
            </a:pPr>
            <a:endParaRPr lang="en-GB" altLang="en-US"/>
          </a:p>
        </p:txBody>
      </p:sp>
      <p:sp>
        <p:nvSpPr>
          <p:cNvPr id="6" name="Footer Placeholder 5"/>
          <p:cNvSpPr>
            <a:spLocks noGrp="1" noChangeArrowheads="1"/>
          </p:cNvSpPr>
          <p:nvPr>
            <p:ph type="ftr" sz="quarter" idx="11"/>
          </p:nvPr>
        </p:nvSpPr>
        <p:spPr bwMode="auto">
          <a:xfrm>
            <a:off x="3657600" y="6381750"/>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GB" altLang="en-US"/>
          </a:p>
        </p:txBody>
      </p:sp>
    </p:spTree>
    <p:extLst>
      <p:ext uri="{BB962C8B-B14F-4D97-AF65-F5344CB8AC3E}">
        <p14:creationId xmlns:p14="http://schemas.microsoft.com/office/powerpoint/2010/main" val="285536873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sldNum" sz="quarter" idx="10"/>
          </p:nvPr>
        </p:nvSpPr>
        <p:spPr/>
        <p:txBody>
          <a:bodyPr/>
          <a:lstStyle>
            <a:lvl1pPr>
              <a:defRPr/>
            </a:lvl1pPr>
          </a:lstStyle>
          <a:p>
            <a:pPr>
              <a:defRPr/>
            </a:pPr>
            <a:r>
              <a:rPr lang="en-GB" altLang="en-US"/>
              <a:t>Slide </a:t>
            </a:r>
            <a:fld id="{8AAEBE12-009C-4C4A-8CFF-BB698B1BDC2A}" type="slidenum">
              <a:rPr lang="en-GB" altLang="en-US"/>
              <a:pPr>
                <a:defRPr/>
              </a:pPr>
              <a:t>‹#›</a:t>
            </a:fld>
            <a:endParaRPr lang="en-GB" altLang="en-US"/>
          </a:p>
        </p:txBody>
      </p:sp>
    </p:spTree>
    <p:extLst>
      <p:ext uri="{BB962C8B-B14F-4D97-AF65-F5344CB8AC3E}">
        <p14:creationId xmlns:p14="http://schemas.microsoft.com/office/powerpoint/2010/main" val="7184652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2875" y="44450"/>
            <a:ext cx="2055813" cy="558006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23850" y="44450"/>
            <a:ext cx="6016625" cy="558006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sldNum" sz="quarter" idx="10"/>
          </p:nvPr>
        </p:nvSpPr>
        <p:spPr/>
        <p:txBody>
          <a:bodyPr/>
          <a:lstStyle>
            <a:lvl1pPr>
              <a:defRPr/>
            </a:lvl1pPr>
          </a:lstStyle>
          <a:p>
            <a:pPr>
              <a:defRPr/>
            </a:pPr>
            <a:r>
              <a:rPr lang="en-GB" altLang="en-US"/>
              <a:t>Slide </a:t>
            </a:r>
            <a:fld id="{6FF41684-E008-4E1E-A696-CF4EE5A0849D}" type="slidenum">
              <a:rPr lang="en-GB" altLang="en-US"/>
              <a:pPr>
                <a:defRPr/>
              </a:pPr>
              <a:t>‹#›</a:t>
            </a:fld>
            <a:endParaRPr lang="en-GB" altLang="en-US"/>
          </a:p>
        </p:txBody>
      </p:sp>
    </p:spTree>
    <p:extLst>
      <p:ext uri="{BB962C8B-B14F-4D97-AF65-F5344CB8AC3E}">
        <p14:creationId xmlns:p14="http://schemas.microsoft.com/office/powerpoint/2010/main" val="222929556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5" name="Rectangle 5"/>
          <p:cNvSpPr txBox="1">
            <a:spLocks noChangeArrowheads="1"/>
          </p:cNvSpPr>
          <p:nvPr userDrawn="1"/>
        </p:nvSpPr>
        <p:spPr bwMode="auto">
          <a:xfrm>
            <a:off x="3132138" y="6453188"/>
            <a:ext cx="2133600" cy="188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GB"/>
            </a:defPPr>
            <a:lvl1pPr algn="r" rtl="0" eaLnBrk="1" fontAlgn="base" hangingPunct="1">
              <a:spcBef>
                <a:spcPct val="0"/>
              </a:spcBef>
              <a:spcAft>
                <a:spcPct val="0"/>
              </a:spcAft>
              <a:defRPr sz="8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en-GB" altLang="en-US" dirty="0" smtClean="0"/>
              <a:t>S2707 Sanction Summary Request</a:t>
            </a:r>
            <a:endParaRPr lang="en-GB" altLang="en-US" dirty="0"/>
          </a:p>
        </p:txBody>
      </p:sp>
      <p:sp>
        <p:nvSpPr>
          <p:cNvPr id="2" name="Title 1"/>
          <p:cNvSpPr>
            <a:spLocks noGrp="1"/>
          </p:cNvSpPr>
          <p:nvPr>
            <p:ph type="title"/>
          </p:nvPr>
        </p:nvSpPr>
        <p:spPr>
          <a:xfrm>
            <a:off x="323850" y="44450"/>
            <a:ext cx="8153400" cy="720725"/>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95288" y="1052513"/>
            <a:ext cx="4000500" cy="45720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hart Placeholder 3"/>
          <p:cNvSpPr>
            <a:spLocks noGrp="1"/>
          </p:cNvSpPr>
          <p:nvPr>
            <p:ph type="chart" sz="half" idx="2"/>
          </p:nvPr>
        </p:nvSpPr>
        <p:spPr>
          <a:xfrm>
            <a:off x="4548188" y="1052513"/>
            <a:ext cx="4000500" cy="4572000"/>
          </a:xfrm>
        </p:spPr>
        <p:txBody>
          <a:bodyPr/>
          <a:lstStyle/>
          <a:p>
            <a:pPr lvl="0"/>
            <a:endParaRPr lang="en-GB" noProof="0" smtClean="0"/>
          </a:p>
        </p:txBody>
      </p:sp>
      <p:sp>
        <p:nvSpPr>
          <p:cNvPr id="6" name="Slide Number Placeholder 5"/>
          <p:cNvSpPr>
            <a:spLocks noGrp="1" noChangeArrowheads="1"/>
          </p:cNvSpPr>
          <p:nvPr>
            <p:ph type="sldNum" sz="quarter" idx="10"/>
          </p:nvPr>
        </p:nvSpPr>
        <p:spPr/>
        <p:txBody>
          <a:bodyPr/>
          <a:lstStyle>
            <a:lvl1pPr>
              <a:defRPr/>
            </a:lvl1pPr>
          </a:lstStyle>
          <a:p>
            <a:pPr>
              <a:defRPr/>
            </a:pPr>
            <a:r>
              <a:rPr lang="en-GB" altLang="en-US"/>
              <a:t>Slide </a:t>
            </a:r>
            <a:fld id="{F92260D6-CA2A-45A7-BA9B-A1E6279FEBE3}" type="slidenum">
              <a:rPr lang="en-GB" altLang="en-US"/>
              <a:pPr>
                <a:defRPr/>
              </a:pPr>
              <a:t>‹#›</a:t>
            </a:fld>
            <a:endParaRPr lang="en-GB" altLang="en-US"/>
          </a:p>
        </p:txBody>
      </p:sp>
    </p:spTree>
    <p:extLst>
      <p:ext uri="{BB962C8B-B14F-4D97-AF65-F5344CB8AC3E}">
        <p14:creationId xmlns:p14="http://schemas.microsoft.com/office/powerpoint/2010/main" val="24888845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sldNum" sz="quarter" idx="10"/>
          </p:nvPr>
        </p:nvSpPr>
        <p:spPr>
          <a:xfrm>
            <a:off x="6804025" y="6453188"/>
            <a:ext cx="566738" cy="215900"/>
          </a:xfrm>
        </p:spPr>
        <p:txBody>
          <a:bodyPr/>
          <a:lstStyle>
            <a:lvl1pPr>
              <a:defRPr/>
            </a:lvl1pPr>
          </a:lstStyle>
          <a:p>
            <a:pPr>
              <a:defRPr/>
            </a:pPr>
            <a:r>
              <a:rPr lang="en-GB" altLang="en-US"/>
              <a:t>Slide </a:t>
            </a:r>
            <a:fld id="{79F9DB67-4755-4C5E-8809-8B065FB9EBF9}" type="slidenum">
              <a:rPr lang="en-GB" altLang="en-US"/>
              <a:pPr>
                <a:defRPr/>
              </a:pPr>
              <a:t>‹#›</a:t>
            </a:fld>
            <a:endParaRPr lang="en-GB" altLang="en-US"/>
          </a:p>
        </p:txBody>
      </p:sp>
    </p:spTree>
    <p:extLst>
      <p:ext uri="{BB962C8B-B14F-4D97-AF65-F5344CB8AC3E}">
        <p14:creationId xmlns:p14="http://schemas.microsoft.com/office/powerpoint/2010/main" val="231274392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5"/>
          <p:cNvSpPr>
            <a:spLocks noGrp="1" noChangeArrowheads="1"/>
          </p:cNvSpPr>
          <p:nvPr>
            <p:ph type="sldNum" sz="quarter" idx="10"/>
          </p:nvPr>
        </p:nvSpPr>
        <p:spPr/>
        <p:txBody>
          <a:bodyPr/>
          <a:lstStyle>
            <a:lvl1pPr>
              <a:defRPr/>
            </a:lvl1pPr>
          </a:lstStyle>
          <a:p>
            <a:pPr>
              <a:defRPr/>
            </a:pPr>
            <a:r>
              <a:rPr lang="en-GB" altLang="en-US"/>
              <a:t>Slide </a:t>
            </a:r>
            <a:fld id="{825085C4-873B-4400-BBC6-00959E1DCB75}" type="slidenum">
              <a:rPr lang="en-GB" altLang="en-US"/>
              <a:pPr>
                <a:defRPr/>
              </a:pPr>
              <a:t>‹#›</a:t>
            </a:fld>
            <a:endParaRPr lang="en-GB" altLang="en-US"/>
          </a:p>
        </p:txBody>
      </p:sp>
    </p:spTree>
    <p:extLst>
      <p:ext uri="{BB962C8B-B14F-4D97-AF65-F5344CB8AC3E}">
        <p14:creationId xmlns:p14="http://schemas.microsoft.com/office/powerpoint/2010/main" val="31065033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95288" y="1052513"/>
            <a:ext cx="4000500" cy="45720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548188" y="1052513"/>
            <a:ext cx="4000500" cy="45720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sldNum" sz="quarter" idx="10"/>
          </p:nvPr>
        </p:nvSpPr>
        <p:spPr/>
        <p:txBody>
          <a:bodyPr/>
          <a:lstStyle>
            <a:lvl1pPr>
              <a:defRPr/>
            </a:lvl1pPr>
          </a:lstStyle>
          <a:p>
            <a:pPr>
              <a:defRPr/>
            </a:pPr>
            <a:r>
              <a:rPr lang="en-GB" altLang="en-US"/>
              <a:t>Slide </a:t>
            </a:r>
            <a:fld id="{B7597AC0-7795-46FB-A4D2-EBC0B2EC38ED}" type="slidenum">
              <a:rPr lang="en-GB" altLang="en-US"/>
              <a:pPr>
                <a:defRPr/>
              </a:pPr>
              <a:t>‹#›</a:t>
            </a:fld>
            <a:endParaRPr lang="en-GB" altLang="en-US"/>
          </a:p>
        </p:txBody>
      </p:sp>
    </p:spTree>
    <p:extLst>
      <p:ext uri="{BB962C8B-B14F-4D97-AF65-F5344CB8AC3E}">
        <p14:creationId xmlns:p14="http://schemas.microsoft.com/office/powerpoint/2010/main" val="2780757483"/>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sldNum" sz="quarter" idx="10"/>
          </p:nvPr>
        </p:nvSpPr>
        <p:spPr/>
        <p:txBody>
          <a:bodyPr/>
          <a:lstStyle>
            <a:lvl1pPr>
              <a:defRPr/>
            </a:lvl1pPr>
          </a:lstStyle>
          <a:p>
            <a:pPr>
              <a:defRPr/>
            </a:pPr>
            <a:r>
              <a:rPr lang="en-GB" altLang="en-US"/>
              <a:t>Slide </a:t>
            </a:r>
            <a:fld id="{91F56D49-8FB5-4A34-AF3D-1A7A9F5F24DE}" type="slidenum">
              <a:rPr lang="en-GB" altLang="en-US"/>
              <a:pPr>
                <a:defRPr/>
              </a:pPr>
              <a:t>‹#›</a:t>
            </a:fld>
            <a:endParaRPr lang="en-GB" altLang="en-US"/>
          </a:p>
        </p:txBody>
      </p:sp>
    </p:spTree>
    <p:extLst>
      <p:ext uri="{BB962C8B-B14F-4D97-AF65-F5344CB8AC3E}">
        <p14:creationId xmlns:p14="http://schemas.microsoft.com/office/powerpoint/2010/main" val="274481371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sldNum" sz="quarter" idx="10"/>
          </p:nvPr>
        </p:nvSpPr>
        <p:spPr/>
        <p:txBody>
          <a:bodyPr/>
          <a:lstStyle>
            <a:lvl1pPr>
              <a:defRPr/>
            </a:lvl1pPr>
          </a:lstStyle>
          <a:p>
            <a:pPr>
              <a:defRPr/>
            </a:pPr>
            <a:r>
              <a:rPr lang="en-GB" altLang="en-US"/>
              <a:t>Slide </a:t>
            </a:r>
            <a:fld id="{BCBF41D7-2276-43A3-A3AD-A6E59C3C3E34}" type="slidenum">
              <a:rPr lang="en-GB" altLang="en-US"/>
              <a:pPr>
                <a:defRPr/>
              </a:pPr>
              <a:t>‹#›</a:t>
            </a:fld>
            <a:endParaRPr lang="en-GB" altLang="en-US"/>
          </a:p>
        </p:txBody>
      </p:sp>
    </p:spTree>
    <p:extLst>
      <p:ext uri="{BB962C8B-B14F-4D97-AF65-F5344CB8AC3E}">
        <p14:creationId xmlns:p14="http://schemas.microsoft.com/office/powerpoint/2010/main" val="37180527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txBox="1">
            <a:spLocks noChangeArrowheads="1"/>
          </p:cNvSpPr>
          <p:nvPr userDrawn="1"/>
        </p:nvSpPr>
        <p:spPr bwMode="auto">
          <a:xfrm>
            <a:off x="3132138" y="6453188"/>
            <a:ext cx="2133600" cy="188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GB"/>
            </a:defPPr>
            <a:lvl1pPr algn="r" rtl="0" eaLnBrk="1" fontAlgn="base" hangingPunct="1">
              <a:spcBef>
                <a:spcPct val="0"/>
              </a:spcBef>
              <a:spcAft>
                <a:spcPct val="0"/>
              </a:spcAft>
              <a:defRPr sz="8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en-GB" altLang="en-US" dirty="0" smtClean="0"/>
              <a:t>S2707 Sanction Summary Request</a:t>
            </a:r>
            <a:endParaRPr lang="en-GB" altLang="en-US" dirty="0"/>
          </a:p>
        </p:txBody>
      </p:sp>
      <p:sp>
        <p:nvSpPr>
          <p:cNvPr id="3" name="Rectangle 5"/>
          <p:cNvSpPr>
            <a:spLocks noGrp="1" noChangeArrowheads="1"/>
          </p:cNvSpPr>
          <p:nvPr>
            <p:ph type="sldNum" sz="quarter" idx="10"/>
          </p:nvPr>
        </p:nvSpPr>
        <p:spPr/>
        <p:txBody>
          <a:bodyPr/>
          <a:lstStyle>
            <a:lvl1pPr>
              <a:defRPr/>
            </a:lvl1pPr>
          </a:lstStyle>
          <a:p>
            <a:pPr>
              <a:defRPr/>
            </a:pPr>
            <a:r>
              <a:rPr lang="en-GB" altLang="en-US"/>
              <a:t>Slide </a:t>
            </a:r>
            <a:fld id="{CB7040C7-F7F8-414C-A8A2-1EA71A777DAC}" type="slidenum">
              <a:rPr lang="en-GB" altLang="en-US"/>
              <a:pPr>
                <a:defRPr/>
              </a:pPr>
              <a:t>‹#›</a:t>
            </a:fld>
            <a:endParaRPr lang="en-GB" altLang="en-US"/>
          </a:p>
        </p:txBody>
      </p:sp>
    </p:spTree>
    <p:extLst>
      <p:ext uri="{BB962C8B-B14F-4D97-AF65-F5344CB8AC3E}">
        <p14:creationId xmlns:p14="http://schemas.microsoft.com/office/powerpoint/2010/main" val="96822568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5"/>
          <p:cNvSpPr>
            <a:spLocks noGrp="1" noChangeArrowheads="1"/>
          </p:cNvSpPr>
          <p:nvPr>
            <p:ph type="sldNum" sz="quarter" idx="10"/>
          </p:nvPr>
        </p:nvSpPr>
        <p:spPr/>
        <p:txBody>
          <a:bodyPr/>
          <a:lstStyle>
            <a:lvl1pPr>
              <a:defRPr/>
            </a:lvl1pPr>
          </a:lstStyle>
          <a:p>
            <a:pPr>
              <a:defRPr/>
            </a:pPr>
            <a:r>
              <a:rPr lang="en-GB" altLang="en-US"/>
              <a:t>Slide </a:t>
            </a:r>
            <a:fld id="{0B193FF2-C90A-4F40-9A5D-B733459DCDAE}" type="slidenum">
              <a:rPr lang="en-GB" altLang="en-US"/>
              <a:pPr>
                <a:defRPr/>
              </a:pPr>
              <a:t>‹#›</a:t>
            </a:fld>
            <a:endParaRPr lang="en-GB" altLang="en-US"/>
          </a:p>
        </p:txBody>
      </p:sp>
    </p:spTree>
    <p:extLst>
      <p:ext uri="{BB962C8B-B14F-4D97-AF65-F5344CB8AC3E}">
        <p14:creationId xmlns:p14="http://schemas.microsoft.com/office/powerpoint/2010/main" val="40401896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5"/>
          <p:cNvSpPr>
            <a:spLocks noGrp="1" noChangeArrowheads="1"/>
          </p:cNvSpPr>
          <p:nvPr>
            <p:ph type="sldNum" sz="quarter" idx="10"/>
          </p:nvPr>
        </p:nvSpPr>
        <p:spPr/>
        <p:txBody>
          <a:bodyPr/>
          <a:lstStyle>
            <a:lvl1pPr>
              <a:defRPr/>
            </a:lvl1pPr>
          </a:lstStyle>
          <a:p>
            <a:pPr>
              <a:defRPr/>
            </a:pPr>
            <a:r>
              <a:rPr lang="en-GB" altLang="en-US"/>
              <a:t>Slide </a:t>
            </a:r>
            <a:fld id="{28941DDF-BC7B-43E2-B70B-DF08CF23DA71}" type="slidenum">
              <a:rPr lang="en-GB" altLang="en-US"/>
              <a:pPr>
                <a:defRPr/>
              </a:pPr>
              <a:t>‹#›</a:t>
            </a:fld>
            <a:endParaRPr lang="en-GB" altLang="en-US"/>
          </a:p>
        </p:txBody>
      </p:sp>
    </p:spTree>
    <p:extLst>
      <p:ext uri="{BB962C8B-B14F-4D97-AF65-F5344CB8AC3E}">
        <p14:creationId xmlns:p14="http://schemas.microsoft.com/office/powerpoint/2010/main" val="314967413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3850" y="44450"/>
            <a:ext cx="8153400"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395288" y="1052513"/>
            <a:ext cx="81534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Rectangle 4"/>
          <p:cNvSpPr>
            <a:spLocks noChangeArrowheads="1"/>
          </p:cNvSpPr>
          <p:nvPr/>
        </p:nvSpPr>
        <p:spPr bwMode="auto">
          <a:xfrm>
            <a:off x="73914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defRPr/>
            </a:pPr>
            <a:r>
              <a:rPr lang="en-GB" altLang="en-US" sz="800" smtClean="0">
                <a:solidFill>
                  <a:srgbClr val="000036"/>
                </a:solidFill>
              </a:rPr>
              <a:t>Copyright © INEOS 2013</a:t>
            </a:r>
          </a:p>
        </p:txBody>
      </p:sp>
      <p:sp>
        <p:nvSpPr>
          <p:cNvPr id="240645" name="Rectangle 5"/>
          <p:cNvSpPr>
            <a:spLocks noGrp="1" noChangeArrowheads="1"/>
          </p:cNvSpPr>
          <p:nvPr>
            <p:ph type="sldNum" sz="quarter" idx="4"/>
          </p:nvPr>
        </p:nvSpPr>
        <p:spPr bwMode="auto">
          <a:xfrm>
            <a:off x="5237163" y="6453188"/>
            <a:ext cx="2133600" cy="188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800"/>
            </a:lvl1pPr>
          </a:lstStyle>
          <a:p>
            <a:pPr>
              <a:defRPr/>
            </a:pPr>
            <a:r>
              <a:rPr lang="en-GB" altLang="en-US"/>
              <a:t>Slide </a:t>
            </a:r>
            <a:fld id="{97A43434-30DE-4059-9762-4EC891B6DB38}" type="slidenum">
              <a:rPr lang="en-GB" altLang="en-US"/>
              <a:pPr>
                <a:defRPr/>
              </a:pPr>
              <a:t>‹#›</a:t>
            </a:fld>
            <a:endParaRPr lang="en-GB" altLang="en-US"/>
          </a:p>
        </p:txBody>
      </p:sp>
      <p:pic>
        <p:nvPicPr>
          <p:cNvPr id="1030" name="Picture 8" descr="INEOS_COLOUR_LOGO"/>
          <p:cNvPicPr>
            <a:picLocks noChangeAspect="1" noChangeArrowheads="1"/>
          </p:cNvPicPr>
          <p:nvPr/>
        </p:nvPicPr>
        <p:blipFill>
          <a:blip r:embed="rId14" cstate="screen">
            <a:extLst>
              <a:ext uri="{28A0092B-C50C-407E-A947-70E740481C1C}">
                <a14:useLocalDpi xmlns:a14="http://schemas.microsoft.com/office/drawing/2010/main"/>
              </a:ext>
            </a:extLst>
          </a:blip>
          <a:srcRect/>
          <a:stretch>
            <a:fillRect/>
          </a:stretch>
        </p:blipFill>
        <p:spPr bwMode="auto">
          <a:xfrm>
            <a:off x="317500" y="6237288"/>
            <a:ext cx="1049338"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Line 8"/>
          <p:cNvSpPr>
            <a:spLocks noChangeShapeType="1"/>
          </p:cNvSpPr>
          <p:nvPr/>
        </p:nvSpPr>
        <p:spPr bwMode="auto">
          <a:xfrm>
            <a:off x="365125" y="836613"/>
            <a:ext cx="8128000"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7034" r:id="rId1"/>
    <p:sldLayoutId id="2147487035" r:id="rId2"/>
    <p:sldLayoutId id="2147487036" r:id="rId3"/>
    <p:sldLayoutId id="2147487037" r:id="rId4"/>
    <p:sldLayoutId id="2147487038" r:id="rId5"/>
    <p:sldLayoutId id="2147487039" r:id="rId6"/>
    <p:sldLayoutId id="2147487040" r:id="rId7"/>
    <p:sldLayoutId id="2147487041" r:id="rId8"/>
    <p:sldLayoutId id="2147487042" r:id="rId9"/>
    <p:sldLayoutId id="2147487043" r:id="rId10"/>
    <p:sldLayoutId id="2147487044" r:id="rId11"/>
    <p:sldLayoutId id="2147487045" r:id="rId12"/>
  </p:sldLayoutIdLst>
  <p:transition/>
  <p:hf sldNum="0" hdr="0" ftr="0" dt="0"/>
  <p:txStyles>
    <p:titleStyle>
      <a:lvl1pPr algn="l" rtl="0" eaLnBrk="0" fontAlgn="base" hangingPunct="0">
        <a:spcBef>
          <a:spcPct val="0"/>
        </a:spcBef>
        <a:spcAft>
          <a:spcPct val="0"/>
        </a:spcAft>
        <a:defRPr sz="2800" kern="1200">
          <a:solidFill>
            <a:srgbClr val="001842"/>
          </a:solidFill>
          <a:latin typeface="+mj-lt"/>
          <a:ea typeface="+mj-ea"/>
          <a:cs typeface="+mj-cs"/>
        </a:defRPr>
      </a:lvl1pPr>
      <a:lvl2pPr algn="l" rtl="0" eaLnBrk="0" fontAlgn="base" hangingPunct="0">
        <a:spcBef>
          <a:spcPct val="0"/>
        </a:spcBef>
        <a:spcAft>
          <a:spcPct val="0"/>
        </a:spcAft>
        <a:defRPr sz="2800">
          <a:solidFill>
            <a:srgbClr val="001842"/>
          </a:solidFill>
          <a:latin typeface="Arial Narrow" panose="020B0606020202030204" pitchFamily="34" charset="0"/>
          <a:cs typeface="Arial" panose="020B0604020202020204" pitchFamily="34" charset="0"/>
        </a:defRPr>
      </a:lvl2pPr>
      <a:lvl3pPr algn="l" rtl="0" eaLnBrk="0" fontAlgn="base" hangingPunct="0">
        <a:spcBef>
          <a:spcPct val="0"/>
        </a:spcBef>
        <a:spcAft>
          <a:spcPct val="0"/>
        </a:spcAft>
        <a:defRPr sz="2800">
          <a:solidFill>
            <a:srgbClr val="001842"/>
          </a:solidFill>
          <a:latin typeface="Arial Narrow" panose="020B0606020202030204" pitchFamily="34" charset="0"/>
          <a:cs typeface="Arial" panose="020B0604020202020204" pitchFamily="34" charset="0"/>
        </a:defRPr>
      </a:lvl3pPr>
      <a:lvl4pPr algn="l" rtl="0" eaLnBrk="0" fontAlgn="base" hangingPunct="0">
        <a:spcBef>
          <a:spcPct val="0"/>
        </a:spcBef>
        <a:spcAft>
          <a:spcPct val="0"/>
        </a:spcAft>
        <a:defRPr sz="2800">
          <a:solidFill>
            <a:srgbClr val="001842"/>
          </a:solidFill>
          <a:latin typeface="Arial Narrow" panose="020B0606020202030204" pitchFamily="34" charset="0"/>
          <a:cs typeface="Arial" panose="020B0604020202020204" pitchFamily="34" charset="0"/>
        </a:defRPr>
      </a:lvl4pPr>
      <a:lvl5pPr algn="l" rtl="0" eaLnBrk="0" fontAlgn="base" hangingPunct="0">
        <a:spcBef>
          <a:spcPct val="0"/>
        </a:spcBef>
        <a:spcAft>
          <a:spcPct val="0"/>
        </a:spcAft>
        <a:defRPr sz="2800">
          <a:solidFill>
            <a:srgbClr val="001842"/>
          </a:solidFill>
          <a:latin typeface="Arial Narrow" panose="020B0606020202030204" pitchFamily="34" charset="0"/>
          <a:cs typeface="Arial" panose="020B0604020202020204" pitchFamily="34" charset="0"/>
        </a:defRPr>
      </a:lvl5pPr>
      <a:lvl6pPr marL="457200" algn="l" rtl="0" fontAlgn="base">
        <a:spcBef>
          <a:spcPct val="0"/>
        </a:spcBef>
        <a:spcAft>
          <a:spcPct val="0"/>
        </a:spcAft>
        <a:defRPr sz="2800">
          <a:solidFill>
            <a:srgbClr val="001842"/>
          </a:solidFill>
          <a:latin typeface="Arial Narrow" panose="020B0606020202030204" pitchFamily="34" charset="0"/>
          <a:cs typeface="Arial" panose="020B0604020202020204" pitchFamily="34" charset="0"/>
        </a:defRPr>
      </a:lvl6pPr>
      <a:lvl7pPr marL="914400" algn="l" rtl="0" fontAlgn="base">
        <a:spcBef>
          <a:spcPct val="0"/>
        </a:spcBef>
        <a:spcAft>
          <a:spcPct val="0"/>
        </a:spcAft>
        <a:defRPr sz="2800">
          <a:solidFill>
            <a:srgbClr val="001842"/>
          </a:solidFill>
          <a:latin typeface="Arial Narrow" panose="020B0606020202030204" pitchFamily="34" charset="0"/>
          <a:cs typeface="Arial" panose="020B0604020202020204" pitchFamily="34" charset="0"/>
        </a:defRPr>
      </a:lvl7pPr>
      <a:lvl8pPr marL="1371600" algn="l" rtl="0" fontAlgn="base">
        <a:spcBef>
          <a:spcPct val="0"/>
        </a:spcBef>
        <a:spcAft>
          <a:spcPct val="0"/>
        </a:spcAft>
        <a:defRPr sz="2800">
          <a:solidFill>
            <a:srgbClr val="001842"/>
          </a:solidFill>
          <a:latin typeface="Arial Narrow" panose="020B0606020202030204" pitchFamily="34" charset="0"/>
          <a:cs typeface="Arial" panose="020B0604020202020204" pitchFamily="34" charset="0"/>
        </a:defRPr>
      </a:lvl8pPr>
      <a:lvl9pPr marL="1828800" algn="l" rtl="0" fontAlgn="base">
        <a:spcBef>
          <a:spcPct val="0"/>
        </a:spcBef>
        <a:spcAft>
          <a:spcPct val="0"/>
        </a:spcAft>
        <a:defRPr sz="2800">
          <a:solidFill>
            <a:srgbClr val="001842"/>
          </a:solidFill>
          <a:latin typeface="Arial Narrow" panose="020B060602020203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lr>
          <a:srgbClr val="FF9900"/>
        </a:buClr>
        <a:buFont typeface="Wingdings" panose="05000000000000000000" pitchFamily="2" charset="2"/>
        <a:buChar char="§"/>
        <a:defRPr sz="2400" kern="1200">
          <a:solidFill>
            <a:srgbClr val="001842"/>
          </a:solidFill>
          <a:latin typeface="+mn-lt"/>
          <a:ea typeface="+mn-ea"/>
          <a:cs typeface="+mn-cs"/>
        </a:defRPr>
      </a:lvl1pPr>
      <a:lvl2pPr marL="742950" indent="-285750" algn="l" rtl="0" eaLnBrk="0" fontAlgn="base" hangingPunct="0">
        <a:spcBef>
          <a:spcPct val="20000"/>
        </a:spcBef>
        <a:spcAft>
          <a:spcPct val="0"/>
        </a:spcAft>
        <a:buClr>
          <a:srgbClr val="FF9900"/>
        </a:buClr>
        <a:buFont typeface="Wingdings" panose="05000000000000000000" pitchFamily="2" charset="2"/>
        <a:buChar char="§"/>
        <a:defRPr sz="2000" kern="1200">
          <a:solidFill>
            <a:srgbClr val="001842"/>
          </a:solidFill>
          <a:latin typeface="+mn-lt"/>
          <a:ea typeface="+mn-ea"/>
          <a:cs typeface="+mn-cs"/>
        </a:defRPr>
      </a:lvl2pPr>
      <a:lvl3pPr marL="1143000" indent="-228600" algn="l" rtl="0" eaLnBrk="0" fontAlgn="base" hangingPunct="0">
        <a:spcBef>
          <a:spcPct val="20000"/>
        </a:spcBef>
        <a:spcAft>
          <a:spcPct val="0"/>
        </a:spcAft>
        <a:buChar char="•"/>
        <a:defRPr kern="1200">
          <a:solidFill>
            <a:srgbClr val="001842"/>
          </a:solidFill>
          <a:latin typeface="+mn-lt"/>
          <a:ea typeface="+mn-ea"/>
          <a:cs typeface="+mn-cs"/>
        </a:defRPr>
      </a:lvl3pPr>
      <a:lvl4pPr marL="1600200" indent="-228600" algn="l" rtl="0" eaLnBrk="0" fontAlgn="base" hangingPunct="0">
        <a:spcBef>
          <a:spcPct val="20000"/>
        </a:spcBef>
        <a:spcAft>
          <a:spcPct val="0"/>
        </a:spcAft>
        <a:buChar char="–"/>
        <a:defRPr sz="1400" kern="1200">
          <a:solidFill>
            <a:srgbClr val="001842"/>
          </a:solidFill>
          <a:latin typeface="+mn-lt"/>
          <a:ea typeface="+mn-ea"/>
          <a:cs typeface="+mn-cs"/>
        </a:defRPr>
      </a:lvl4pPr>
      <a:lvl5pPr marL="2057400" indent="-228600" algn="l" rtl="0" eaLnBrk="0" fontAlgn="base" hangingPunct="0">
        <a:spcBef>
          <a:spcPct val="20000"/>
        </a:spcBef>
        <a:spcAft>
          <a:spcPct val="0"/>
        </a:spcAft>
        <a:buChar char="»"/>
        <a:defRPr sz="1200" kern="1200">
          <a:solidFill>
            <a:srgbClr val="00184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187624" y="1844824"/>
            <a:ext cx="5544616" cy="3267794"/>
          </a:xfrm>
        </p:spPr>
        <p:txBody>
          <a:bodyPr/>
          <a:lstStyle/>
          <a:p>
            <a:pPr algn="ctr" eaLnBrk="1" hangingPunct="1">
              <a:defRPr/>
            </a:pPr>
            <a:r>
              <a:rPr lang="en-GB" altLang="en-US" dirty="0" smtClean="0">
                <a:latin typeface="+mn-lt"/>
              </a:rPr>
              <a:t>TSEP AC Interference</a:t>
            </a:r>
            <a:br>
              <a:rPr lang="en-GB" altLang="en-US" dirty="0" smtClean="0">
                <a:latin typeface="+mn-lt"/>
              </a:rPr>
            </a:br>
            <a:endParaRPr lang="en-GB" altLang="en-US" dirty="0" smtClean="0">
              <a:latin typeface="+mn-lt"/>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683568" y="314077"/>
            <a:ext cx="6870948" cy="378619"/>
          </a:xfrm>
        </p:spPr>
        <p:txBody>
          <a:bodyPr>
            <a:normAutofit fontScale="90000"/>
          </a:bodyPr>
          <a:lstStyle/>
          <a:p>
            <a:pPr eaLnBrk="1" hangingPunct="1">
              <a:defRPr/>
            </a:pPr>
            <a:r>
              <a:rPr lang="en-GB" altLang="en-US" dirty="0" smtClean="0">
                <a:latin typeface="Arial" panose="020B0604020202020204" pitchFamily="34" charset="0"/>
                <a:cs typeface="Arial" panose="020B0604020202020204" pitchFamily="34" charset="0"/>
              </a:rPr>
              <a:t>Introduction </a:t>
            </a:r>
          </a:p>
        </p:txBody>
      </p:sp>
      <p:sp>
        <p:nvSpPr>
          <p:cNvPr id="24579" name="Content Placeholder 2"/>
          <p:cNvSpPr>
            <a:spLocks noGrp="1"/>
          </p:cNvSpPr>
          <p:nvPr>
            <p:ph idx="1"/>
          </p:nvPr>
        </p:nvSpPr>
        <p:spPr>
          <a:xfrm>
            <a:off x="179512" y="1124744"/>
            <a:ext cx="8784976" cy="5040560"/>
          </a:xfrm>
        </p:spPr>
        <p:txBody>
          <a:bodyPr>
            <a:normAutofit/>
          </a:bodyPr>
          <a:lstStyle/>
          <a:p>
            <a:pPr marL="0" indent="0">
              <a:buNone/>
            </a:pPr>
            <a:r>
              <a:rPr lang="en-GB" sz="1400" dirty="0" smtClean="0"/>
              <a:t>The TSEP </a:t>
            </a:r>
            <a:r>
              <a:rPr lang="en-GB" sz="1400" dirty="0"/>
              <a:t>pipeline has a known AC interference risk and </a:t>
            </a:r>
            <a:r>
              <a:rPr lang="en-GB" sz="1400" dirty="0" smtClean="0"/>
              <a:t>has a monitoring </a:t>
            </a:r>
            <a:r>
              <a:rPr lang="en-GB" sz="1400" dirty="0"/>
              <a:t>and mitigation system in </a:t>
            </a:r>
            <a:r>
              <a:rPr lang="en-GB" sz="1400" dirty="0" smtClean="0"/>
              <a:t>place. </a:t>
            </a:r>
            <a:r>
              <a:rPr lang="en-GB" sz="1400" dirty="0"/>
              <a:t>An integrity review was carried out in 2019 and a number of coating defects were inspected where no evidence of AC corrosion was found to be </a:t>
            </a:r>
            <a:r>
              <a:rPr lang="en-GB" sz="1400" dirty="0" smtClean="0"/>
              <a:t>present. This </a:t>
            </a:r>
            <a:r>
              <a:rPr lang="en-GB" sz="1400" dirty="0"/>
              <a:t>Presentation relates to actions taken following a sudden increase in the levels of AC interference that were observed in </a:t>
            </a:r>
            <a:r>
              <a:rPr lang="en-GB" sz="1400" dirty="0" smtClean="0"/>
              <a:t>September 20 and April 21. </a:t>
            </a:r>
            <a:endParaRPr lang="en-GB" altLang="en-US" sz="1400" dirty="0"/>
          </a:p>
          <a:p>
            <a:r>
              <a:rPr lang="en-GB" sz="1400" dirty="0" smtClean="0"/>
              <a:t>The </a:t>
            </a:r>
            <a:r>
              <a:rPr lang="en-GB" sz="1400" dirty="0"/>
              <a:t>AC interference mitigation system consists of a number of zinc ribbon earths connected directly to the pipeline system. The zinc ribbon earths are installed at certain high AC interference risk locations along the pipeline route</a:t>
            </a:r>
            <a:r>
              <a:rPr lang="en-GB" sz="1400" dirty="0" smtClean="0"/>
              <a:t>.</a:t>
            </a:r>
          </a:p>
          <a:p>
            <a:endParaRPr lang="en-GB" sz="1400" dirty="0"/>
          </a:p>
          <a:p>
            <a:r>
              <a:rPr lang="en-GB" sz="1400" dirty="0" smtClean="0"/>
              <a:t>The </a:t>
            </a:r>
            <a:r>
              <a:rPr lang="en-GB" sz="1400" dirty="0"/>
              <a:t>AC interference monitoring system includes AC coupons installed at all CP test facilities along the pipeline route to carry out periodic monitoring of the AC current density</a:t>
            </a:r>
            <a:r>
              <a:rPr lang="en-GB" sz="1400" dirty="0" smtClean="0"/>
              <a:t>. </a:t>
            </a:r>
            <a:r>
              <a:rPr lang="en-GB" sz="1400" dirty="0"/>
              <a:t>As a supplement to the monitoring system </a:t>
            </a:r>
            <a:r>
              <a:rPr lang="en-GB" sz="1400" dirty="0" smtClean="0"/>
              <a:t>in </a:t>
            </a:r>
            <a:r>
              <a:rPr lang="en-GB" sz="1400" dirty="0"/>
              <a:t>September </a:t>
            </a:r>
            <a:r>
              <a:rPr lang="en-GB" sz="1400" dirty="0" smtClean="0"/>
              <a:t>2020 </a:t>
            </a:r>
            <a:r>
              <a:rPr lang="en-GB" sz="1400" dirty="0"/>
              <a:t>six remote access Electrical Resistance (ER) </a:t>
            </a:r>
            <a:r>
              <a:rPr lang="en-GB" sz="1400" dirty="0" smtClean="0"/>
              <a:t>probes were installed </a:t>
            </a:r>
            <a:r>
              <a:rPr lang="en-GB" sz="1400" dirty="0"/>
              <a:t>to monitor the levels of AC interference on the pipeline system, confirm the CP status and determine the corrosion rate on the pipeline at the probe location</a:t>
            </a:r>
            <a:r>
              <a:rPr lang="en-GB" sz="1400" dirty="0" smtClean="0"/>
              <a:t>.</a:t>
            </a:r>
          </a:p>
          <a:p>
            <a:endParaRPr lang="en-GB" sz="1400" dirty="0"/>
          </a:p>
          <a:p>
            <a:r>
              <a:rPr lang="en-GB" sz="1400" dirty="0" smtClean="0"/>
              <a:t>The </a:t>
            </a:r>
            <a:r>
              <a:rPr lang="en-GB" sz="1400" dirty="0"/>
              <a:t>ER probes provide information of the probe CP ON and OFF DC pipe to soil potential, the AC pipe to soil potential, DC and AC current densities, the probe resistance to remote earth and corrosion rate in microns per year</a:t>
            </a:r>
            <a:r>
              <a:rPr lang="en-GB" sz="1400" dirty="0" smtClean="0"/>
              <a:t>. The probe simulates a significant coating defect, however ongoing coating surveys are carried out to identify true defects.</a:t>
            </a:r>
            <a:endParaRPr lang="en-GB" sz="1400" dirty="0"/>
          </a:p>
          <a:p>
            <a:pPr marL="0" indent="0">
              <a:buNone/>
              <a:tabLst>
                <a:tab pos="2958704" algn="l"/>
              </a:tabLst>
            </a:pPr>
            <a:endParaRPr lang="de-DE" altLang="en-US" sz="1200" dirty="0"/>
          </a:p>
        </p:txBody>
      </p:sp>
    </p:spTree>
    <p:extLst>
      <p:ext uri="{BB962C8B-B14F-4D97-AF65-F5344CB8AC3E}">
        <p14:creationId xmlns:p14="http://schemas.microsoft.com/office/powerpoint/2010/main" val="11469750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683568" y="314077"/>
            <a:ext cx="6870948" cy="378619"/>
          </a:xfrm>
        </p:spPr>
        <p:txBody>
          <a:bodyPr>
            <a:normAutofit fontScale="90000"/>
          </a:bodyPr>
          <a:lstStyle/>
          <a:p>
            <a:pPr eaLnBrk="1" hangingPunct="1">
              <a:defRPr/>
            </a:pPr>
            <a:r>
              <a:rPr lang="en-GB" altLang="en-US" dirty="0" smtClean="0">
                <a:latin typeface="Arial" panose="020B0604020202020204" pitchFamily="34" charset="0"/>
                <a:cs typeface="Arial" panose="020B0604020202020204" pitchFamily="34" charset="0"/>
              </a:rPr>
              <a:t>Overhead </a:t>
            </a:r>
            <a:r>
              <a:rPr lang="en-GB" altLang="en-US" dirty="0" err="1" smtClean="0">
                <a:latin typeface="Arial" panose="020B0604020202020204" pitchFamily="34" charset="0"/>
                <a:cs typeface="Arial" panose="020B0604020202020204" pitchFamily="34" charset="0"/>
              </a:rPr>
              <a:t>Powerline</a:t>
            </a:r>
            <a:r>
              <a:rPr lang="en-GB" altLang="en-US" dirty="0" smtClean="0">
                <a:latin typeface="Arial" panose="020B0604020202020204" pitchFamily="34" charset="0"/>
                <a:cs typeface="Arial" panose="020B0604020202020204" pitchFamily="34" charset="0"/>
              </a:rPr>
              <a:t> Maintenance</a:t>
            </a:r>
          </a:p>
        </p:txBody>
      </p:sp>
      <p:sp>
        <p:nvSpPr>
          <p:cNvPr id="24579" name="Content Placeholder 2"/>
          <p:cNvSpPr>
            <a:spLocks noGrp="1"/>
          </p:cNvSpPr>
          <p:nvPr>
            <p:ph idx="1"/>
          </p:nvPr>
        </p:nvSpPr>
        <p:spPr>
          <a:xfrm>
            <a:off x="179512" y="1124744"/>
            <a:ext cx="8784976" cy="5040560"/>
          </a:xfrm>
        </p:spPr>
        <p:txBody>
          <a:bodyPr>
            <a:normAutofit/>
          </a:bodyPr>
          <a:lstStyle/>
          <a:p>
            <a:r>
              <a:rPr lang="en-GB" sz="1400" dirty="0"/>
              <a:t>In October 2020 and again in April 2021 </a:t>
            </a:r>
            <a:r>
              <a:rPr lang="en-GB" sz="1400" dirty="0" smtClean="0"/>
              <a:t>Pipeline team noticed that </a:t>
            </a:r>
            <a:r>
              <a:rPr lang="en-GB" sz="1400" dirty="0"/>
              <a:t>there was a sudden increase in the AC voltage and current density at two ER probe locations on the pipeline system</a:t>
            </a:r>
            <a:r>
              <a:rPr lang="en-GB" sz="1400" dirty="0" smtClean="0"/>
              <a:t>. This would not have been detected on routine 6 monthly CP routines that are carried out in March and September.</a:t>
            </a:r>
            <a:endParaRPr lang="en-GB" sz="1400" dirty="0"/>
          </a:p>
          <a:p>
            <a:pPr marL="0" indent="0">
              <a:buNone/>
            </a:pPr>
            <a:r>
              <a:rPr lang="en-GB" sz="1400" dirty="0"/>
              <a:t> </a:t>
            </a:r>
            <a:endParaRPr lang="en-GB" sz="1400" dirty="0" smtClean="0"/>
          </a:p>
          <a:p>
            <a:r>
              <a:rPr lang="en-GB" sz="1400" dirty="0" smtClean="0"/>
              <a:t>The typical AC voltage on the pipeline at the probe location, which is approximately 500m from overhead 400 kV </a:t>
            </a:r>
            <a:r>
              <a:rPr lang="en-GB" sz="1400" dirty="0" smtClean="0"/>
              <a:t>power lines </a:t>
            </a:r>
            <a:r>
              <a:rPr lang="en-GB" sz="1400" dirty="0" smtClean="0"/>
              <a:t>is 2.0V and the AC current density varies during normal operation between 10 to 20 Am</a:t>
            </a:r>
            <a:r>
              <a:rPr lang="en-GB" sz="1400" baseline="30000" dirty="0" smtClean="0"/>
              <a:t>-2</a:t>
            </a:r>
            <a:r>
              <a:rPr lang="en-GB" sz="1400" dirty="0" smtClean="0"/>
              <a:t>. However, on both occasions the AC voltage suddenly increased significantly to around 10 to 20V range, whilst the AC current density increased to between 280 to 550 Am</a:t>
            </a:r>
            <a:r>
              <a:rPr lang="en-GB" sz="1400" baseline="30000" dirty="0" smtClean="0"/>
              <a:t>-2</a:t>
            </a:r>
            <a:r>
              <a:rPr lang="en-GB" sz="1400" dirty="0" smtClean="0"/>
              <a:t>. The corrosion growth rate also significantly increased at location where no zinc mitigation was in place.</a:t>
            </a:r>
          </a:p>
          <a:p>
            <a:endParaRPr lang="en-GB" sz="1400" dirty="0" smtClean="0"/>
          </a:p>
          <a:p>
            <a:r>
              <a:rPr lang="en-GB" sz="1400" dirty="0"/>
              <a:t> </a:t>
            </a:r>
            <a:r>
              <a:rPr lang="en-GB" sz="1400" dirty="0" smtClean="0"/>
              <a:t>Pipeline Team </a:t>
            </a:r>
            <a:r>
              <a:rPr lang="en-GB" sz="1400" dirty="0"/>
              <a:t>contacted National Grid Electricity Transmission (NGET) to ascertain what activities they are undertaking on their overhead </a:t>
            </a:r>
            <a:r>
              <a:rPr lang="en-GB" sz="1400" dirty="0" smtClean="0"/>
              <a:t>power lines</a:t>
            </a:r>
            <a:r>
              <a:rPr lang="en-GB" sz="1400" dirty="0" smtClean="0"/>
              <a:t>, </a:t>
            </a:r>
            <a:r>
              <a:rPr lang="en-GB" sz="1400" dirty="0"/>
              <a:t>to determine the reasons for the </a:t>
            </a:r>
            <a:r>
              <a:rPr lang="en-GB" sz="1400" dirty="0" smtClean="0"/>
              <a:t>high AC voltages INEOS were experiencing. </a:t>
            </a:r>
            <a:endParaRPr lang="en-GB" sz="1400" dirty="0"/>
          </a:p>
          <a:p>
            <a:pPr marL="0" indent="0">
              <a:buNone/>
            </a:pPr>
            <a:endParaRPr lang="en-GB" sz="1400" dirty="0" smtClean="0"/>
          </a:p>
          <a:p>
            <a:r>
              <a:rPr lang="en-GB" sz="1400" dirty="0" smtClean="0"/>
              <a:t>National </a:t>
            </a:r>
            <a:r>
              <a:rPr lang="en-GB" sz="1400" dirty="0"/>
              <a:t>Grid (NG) </a:t>
            </a:r>
            <a:r>
              <a:rPr lang="en-GB" sz="1400" dirty="0" smtClean="0"/>
              <a:t>confirmed on both occasions, that </a:t>
            </a:r>
            <a:r>
              <a:rPr lang="en-GB" sz="1400" dirty="0"/>
              <a:t>pylon </a:t>
            </a:r>
            <a:r>
              <a:rPr lang="en-GB" sz="1400" dirty="0" smtClean="0"/>
              <a:t>maintenance </a:t>
            </a:r>
            <a:r>
              <a:rPr lang="en-GB" sz="1400" dirty="0"/>
              <a:t>operations were taking place in the area. As a result, one circuit of the two-circuit overhead power line system had been taken out of service. This would have resulted in a higher electromagnetic field strength than that when the power line had two balanced circuits in operation</a:t>
            </a:r>
            <a:r>
              <a:rPr lang="en-GB" sz="1400" dirty="0" smtClean="0"/>
              <a:t>.</a:t>
            </a:r>
          </a:p>
          <a:p>
            <a:endParaRPr lang="en-GB" sz="1400" dirty="0" smtClean="0"/>
          </a:p>
          <a:p>
            <a:r>
              <a:rPr lang="en-GB" sz="1400" dirty="0"/>
              <a:t>National Grid has agreed to notify INEOS in future when outages are scheduled.</a:t>
            </a:r>
          </a:p>
          <a:p>
            <a:pPr marL="0" indent="0">
              <a:buNone/>
            </a:pPr>
            <a:endParaRPr lang="en-GB" dirty="0"/>
          </a:p>
          <a:p>
            <a:pPr marL="0" indent="0">
              <a:buNone/>
            </a:pPr>
            <a:endParaRPr lang="en-GB" altLang="en-US" sz="1200" dirty="0" smtClean="0"/>
          </a:p>
          <a:p>
            <a:endParaRPr lang="en-GB" altLang="en-US" sz="1200" dirty="0"/>
          </a:p>
          <a:p>
            <a:endParaRPr lang="en-GB" altLang="en-US" sz="1200" dirty="0"/>
          </a:p>
          <a:p>
            <a:endParaRPr lang="en-GB" altLang="en-US" sz="1200" dirty="0"/>
          </a:p>
          <a:p>
            <a:pPr>
              <a:tabLst>
                <a:tab pos="2958704" algn="l"/>
              </a:tabLst>
            </a:pPr>
            <a:endParaRPr lang="de-DE" altLang="en-US" sz="1200" dirty="0"/>
          </a:p>
        </p:txBody>
      </p:sp>
    </p:spTree>
    <p:extLst>
      <p:ext uri="{BB962C8B-B14F-4D97-AF65-F5344CB8AC3E}">
        <p14:creationId xmlns:p14="http://schemas.microsoft.com/office/powerpoint/2010/main" val="23817867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Actions Taken</a:t>
            </a:r>
            <a:endParaRPr lang="en-GB" dirty="0"/>
          </a:p>
        </p:txBody>
      </p:sp>
      <p:sp>
        <p:nvSpPr>
          <p:cNvPr id="3" name="Content Placeholder 2"/>
          <p:cNvSpPr>
            <a:spLocks noGrp="1"/>
          </p:cNvSpPr>
          <p:nvPr>
            <p:ph idx="1"/>
          </p:nvPr>
        </p:nvSpPr>
        <p:spPr/>
        <p:txBody>
          <a:bodyPr/>
          <a:lstStyle/>
          <a:p>
            <a:r>
              <a:rPr lang="en-GB" sz="1400" dirty="0" smtClean="0"/>
              <a:t>When the </a:t>
            </a:r>
            <a:r>
              <a:rPr lang="en-GB" sz="1400" dirty="0"/>
              <a:t>high AC levels were first observed </a:t>
            </a:r>
            <a:r>
              <a:rPr lang="en-GB" sz="1400" dirty="0" smtClean="0"/>
              <a:t>we immediately switched off </a:t>
            </a:r>
            <a:r>
              <a:rPr lang="en-GB" sz="1400" dirty="0"/>
              <a:t>the CP system on the pipeline local to the probe </a:t>
            </a:r>
            <a:r>
              <a:rPr lang="en-GB" sz="1400" dirty="0" smtClean="0"/>
              <a:t>locations. Switching </a:t>
            </a:r>
            <a:r>
              <a:rPr lang="en-GB" sz="1400" dirty="0"/>
              <a:t>off the CP system decreases the DC current density being applied to the probe </a:t>
            </a:r>
            <a:r>
              <a:rPr lang="en-GB" sz="1400" dirty="0" smtClean="0"/>
              <a:t>that results </a:t>
            </a:r>
            <a:r>
              <a:rPr lang="en-GB" sz="1400" dirty="0"/>
              <a:t>in a gradual increase in the probe spread </a:t>
            </a:r>
            <a:r>
              <a:rPr lang="en-GB" sz="1400" dirty="0" smtClean="0"/>
              <a:t>resistance. The </a:t>
            </a:r>
            <a:r>
              <a:rPr lang="en-GB" sz="1400" dirty="0"/>
              <a:t>increase in the probe resistance to remote earth would mean that the AC discharge current density would gradually </a:t>
            </a:r>
            <a:r>
              <a:rPr lang="en-GB" sz="1400" dirty="0" smtClean="0"/>
              <a:t>decrease.</a:t>
            </a:r>
            <a:endParaRPr lang="en-GB" sz="1400" dirty="0"/>
          </a:p>
          <a:p>
            <a:r>
              <a:rPr lang="en-GB" sz="1400" dirty="0" smtClean="0"/>
              <a:t>Adjustment </a:t>
            </a:r>
            <a:r>
              <a:rPr lang="en-GB" sz="1400" dirty="0"/>
              <a:t>of the pipeline ON potential </a:t>
            </a:r>
            <a:r>
              <a:rPr lang="en-GB" sz="1400" dirty="0" smtClean="0"/>
              <a:t>reduced </a:t>
            </a:r>
            <a:r>
              <a:rPr lang="en-GB" sz="1400" dirty="0"/>
              <a:t>the threat to the pipeline integrity. The AC corrosion risk has been controlled and the AC corrosion rate </a:t>
            </a:r>
            <a:r>
              <a:rPr lang="en-GB" sz="1400" dirty="0" smtClean="0"/>
              <a:t>was reduced </a:t>
            </a:r>
            <a:r>
              <a:rPr lang="en-GB" sz="1400" dirty="0"/>
              <a:t>by using the pipeline CP system to control the AC corrosion rate. Switching off the CP system locally </a:t>
            </a:r>
            <a:r>
              <a:rPr lang="en-GB" sz="1400" dirty="0" smtClean="0"/>
              <a:t>also </a:t>
            </a:r>
            <a:r>
              <a:rPr lang="en-GB" sz="1400" dirty="0"/>
              <a:t>reduced the DC </a:t>
            </a:r>
            <a:r>
              <a:rPr lang="en-GB" sz="1400" dirty="0" smtClean="0"/>
              <a:t>potential </a:t>
            </a:r>
            <a:r>
              <a:rPr lang="en-GB" sz="1400" dirty="0"/>
              <a:t>and thus the DC potential on which any AC voltage has been super imposed would have been reduced. </a:t>
            </a:r>
            <a:endParaRPr lang="en-GB" sz="1400" dirty="0" smtClean="0"/>
          </a:p>
          <a:p>
            <a:r>
              <a:rPr lang="en-GB" sz="1400" dirty="0" smtClean="0"/>
              <a:t>The </a:t>
            </a:r>
            <a:r>
              <a:rPr lang="en-GB" sz="1400" dirty="0"/>
              <a:t>ER probe location that </a:t>
            </a:r>
            <a:r>
              <a:rPr lang="en-GB" sz="1400" dirty="0" smtClean="0"/>
              <a:t>had zinc </a:t>
            </a:r>
            <a:r>
              <a:rPr lang="en-GB" sz="1400" dirty="0" err="1" smtClean="0"/>
              <a:t>earthing</a:t>
            </a:r>
            <a:r>
              <a:rPr lang="en-GB" sz="1400" dirty="0" smtClean="0"/>
              <a:t> installed also had high levels of AC did not show a significant increase on corrosion growth rate on the probe. </a:t>
            </a:r>
            <a:r>
              <a:rPr lang="en-GB" sz="1400" dirty="0"/>
              <a:t> </a:t>
            </a:r>
          </a:p>
          <a:p>
            <a:pPr lvl="0"/>
            <a:r>
              <a:rPr lang="en-GB" sz="1400" dirty="0" smtClean="0"/>
              <a:t>Alarm </a:t>
            </a:r>
            <a:r>
              <a:rPr lang="en-GB" sz="1400" dirty="0"/>
              <a:t>settings </a:t>
            </a:r>
            <a:r>
              <a:rPr lang="en-GB" sz="1400" dirty="0" smtClean="0"/>
              <a:t>were added to remote </a:t>
            </a:r>
            <a:r>
              <a:rPr lang="en-GB" sz="1400" dirty="0"/>
              <a:t>monitoring system to provide immediate warning of high risk AC interference levels or alarm situations. The AC voltage excursions were only initially observed due to periodic inspection of the data base. In future an email will be sent to personnel responsible for monitoring the pipeline immediately the AC voltages and AC current densities exceed set limits</a:t>
            </a:r>
            <a:r>
              <a:rPr lang="en-GB" sz="1400" dirty="0" smtClean="0"/>
              <a:t>.</a:t>
            </a:r>
          </a:p>
          <a:p>
            <a:pPr lvl="0"/>
            <a:r>
              <a:rPr lang="en-GB" sz="1400" dirty="0" smtClean="0"/>
              <a:t>Following on from 2020 Annual integrity </a:t>
            </a:r>
            <a:r>
              <a:rPr lang="en-GB" sz="1400" dirty="0"/>
              <a:t>review </a:t>
            </a:r>
            <a:r>
              <a:rPr lang="en-GB" sz="1400" dirty="0" smtClean="0"/>
              <a:t>a further six ER Probes </a:t>
            </a:r>
            <a:r>
              <a:rPr lang="en-GB" sz="1400" dirty="0" smtClean="0"/>
              <a:t>have been </a:t>
            </a:r>
            <a:r>
              <a:rPr lang="en-GB" sz="1400" dirty="0" smtClean="0"/>
              <a:t>installed in 2021 along will zinc ribbon where High AC levels detected. Ongoing reviews will determine any further enhancements and </a:t>
            </a:r>
            <a:r>
              <a:rPr lang="en-GB" sz="1400" dirty="0"/>
              <a:t>will increase the number of zinc earths installed on the pipeline that area combat the enhanced AC corrosion risk</a:t>
            </a:r>
            <a:r>
              <a:rPr lang="en-GB" sz="1400" dirty="0" smtClean="0"/>
              <a:t>.</a:t>
            </a:r>
            <a:r>
              <a:rPr lang="en-GB" sz="1400" dirty="0"/>
              <a:t> </a:t>
            </a:r>
          </a:p>
          <a:p>
            <a:pPr lvl="0"/>
            <a:r>
              <a:rPr lang="en-GB" sz="1400" dirty="0"/>
              <a:t>In future should the AC interference levels </a:t>
            </a:r>
            <a:r>
              <a:rPr lang="en-GB" sz="1400" dirty="0" smtClean="0"/>
              <a:t>exceed </a:t>
            </a:r>
            <a:r>
              <a:rPr lang="en-GB" sz="1400" dirty="0"/>
              <a:t>the criteria specified in BS EN ISO </a:t>
            </a:r>
            <a:r>
              <a:rPr lang="en-GB" sz="1400" dirty="0" smtClean="0"/>
              <a:t>18086, </a:t>
            </a:r>
            <a:r>
              <a:rPr lang="en-GB" sz="1400" dirty="0"/>
              <a:t>INEOS will reduce the pipeline CP ON potential in the short term to control the AC corrosion risk.</a:t>
            </a:r>
          </a:p>
          <a:p>
            <a:pPr marL="0" indent="0">
              <a:buNone/>
            </a:pPr>
            <a:endParaRPr lang="en-GB" sz="1200" dirty="0"/>
          </a:p>
        </p:txBody>
      </p:sp>
    </p:spTree>
    <p:extLst>
      <p:ext uri="{BB962C8B-B14F-4D97-AF65-F5344CB8AC3E}">
        <p14:creationId xmlns:p14="http://schemas.microsoft.com/office/powerpoint/2010/main" val="1646152790"/>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ER Probe km 141.44 – No Zinc</a:t>
            </a:r>
            <a:endParaRPr lang="en-GB" dirty="0"/>
          </a:p>
        </p:txBody>
      </p:sp>
      <p:pic>
        <p:nvPicPr>
          <p:cNvPr id="4" name="Content Placeholder 3"/>
          <p:cNvPicPr>
            <a:picLocks noGrp="1" noChangeAspect="1"/>
          </p:cNvPicPr>
          <p:nvPr>
            <p:ph idx="1"/>
          </p:nvPr>
        </p:nvPicPr>
        <p:blipFill>
          <a:blip r:embed="rId2"/>
          <a:stretch>
            <a:fillRect/>
          </a:stretch>
        </p:blipFill>
        <p:spPr>
          <a:xfrm>
            <a:off x="1331640" y="980728"/>
            <a:ext cx="5746559" cy="4572000"/>
          </a:xfrm>
          <a:prstGeom prst="rect">
            <a:avLst/>
          </a:prstGeom>
        </p:spPr>
      </p:pic>
    </p:spTree>
    <p:extLst>
      <p:ext uri="{BB962C8B-B14F-4D97-AF65-F5344CB8AC3E}">
        <p14:creationId xmlns:p14="http://schemas.microsoft.com/office/powerpoint/2010/main" val="282749852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ER Probe km </a:t>
            </a:r>
            <a:r>
              <a:rPr lang="en-GB" dirty="0" smtClean="0"/>
              <a:t>140.45 – Zinc ribbon installed</a:t>
            </a:r>
            <a:endParaRPr lang="en-GB" dirty="0"/>
          </a:p>
        </p:txBody>
      </p:sp>
      <p:pic>
        <p:nvPicPr>
          <p:cNvPr id="4" name="Content Placeholder 3"/>
          <p:cNvPicPr>
            <a:picLocks noGrp="1" noChangeAspect="1"/>
          </p:cNvPicPr>
          <p:nvPr>
            <p:ph idx="1"/>
          </p:nvPr>
        </p:nvPicPr>
        <p:blipFill>
          <a:blip r:embed="rId2"/>
          <a:stretch>
            <a:fillRect/>
          </a:stretch>
        </p:blipFill>
        <p:spPr>
          <a:xfrm>
            <a:off x="1657815" y="1052513"/>
            <a:ext cx="5628346" cy="4572000"/>
          </a:xfrm>
          <a:prstGeom prst="rect">
            <a:avLst/>
          </a:prstGeom>
        </p:spPr>
      </p:pic>
    </p:spTree>
    <p:extLst>
      <p:ext uri="{BB962C8B-B14F-4D97-AF65-F5344CB8AC3E}">
        <p14:creationId xmlns:p14="http://schemas.microsoft.com/office/powerpoint/2010/main" val="2810776603"/>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INEOS">
  <a:themeElements>
    <a:clrScheme name="INEO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NEOS">
      <a:majorFont>
        <a:latin typeface="Arial Narrow"/>
        <a:ea typeface=""/>
        <a:cs typeface="Arial"/>
      </a:majorFont>
      <a:minorFont>
        <a:latin typeface="Arial Narrow"/>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INEO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NEO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NEO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NEO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NEO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NEO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NEO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NEO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NEO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NEO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NEO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NEO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44010</TotalTime>
  <Words>871</Words>
  <Application>Microsoft Office PowerPoint</Application>
  <PresentationFormat>On-screen Show (4:3)</PresentationFormat>
  <Paragraphs>34</Paragraphs>
  <Slides>6</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Wingdings</vt:lpstr>
      <vt:lpstr>Arial Narrow</vt:lpstr>
      <vt:lpstr>Arial</vt:lpstr>
      <vt:lpstr>INEOS</vt:lpstr>
      <vt:lpstr>TSEP AC Interference </vt:lpstr>
      <vt:lpstr>Introduction </vt:lpstr>
      <vt:lpstr>Overhead Powerline Maintenance</vt:lpstr>
      <vt:lpstr>Actions Taken</vt:lpstr>
      <vt:lpstr>ER Probe km 141.44 – No Zinc</vt:lpstr>
      <vt:lpstr>ER Probe km 140.45 – Zinc ribbon installed</vt:lpstr>
    </vt:vector>
  </TitlesOfParts>
  <Company>Ineos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Ethanol 2018 TAR sanction request</dc:title>
  <dc:creator>Potter, Nigel</dc:creator>
  <cp:lastModifiedBy>Jarvie, James</cp:lastModifiedBy>
  <cp:revision>1235</cp:revision>
  <cp:lastPrinted>2018-06-05T14:28:22Z</cp:lastPrinted>
  <dcterms:created xsi:type="dcterms:W3CDTF">2014-01-23T11:03:48Z</dcterms:created>
  <dcterms:modified xsi:type="dcterms:W3CDTF">2021-11-22T08:19:55Z</dcterms:modified>
</cp:coreProperties>
</file>