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38962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77925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16887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55850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1948129" algn="l" defTabSz="779252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337755" algn="l" defTabSz="779252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2727381" algn="l" defTabSz="779252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117007" algn="l" defTabSz="779252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66FF66"/>
    <a:srgbClr val="FF9900"/>
    <a:srgbClr val="FFFF99"/>
    <a:srgbClr val="FFFFCC"/>
    <a:srgbClr val="006699"/>
    <a:srgbClr val="00808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3"/>
    <p:restoredTop sz="94860"/>
  </p:normalViewPr>
  <p:slideViewPr>
    <p:cSldViewPr>
      <p:cViewPr varScale="1">
        <p:scale>
          <a:sx n="103" d="100"/>
          <a:sy n="103" d="100"/>
        </p:scale>
        <p:origin x="926" y="10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E86C062-9133-44AE-9ED4-220C5CDA58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50463A9-3F06-4205-8C36-61D0043DB8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3D6C58B-229C-4D82-A8D4-2C58A4A5146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FAC0764-FE4F-4C28-9E00-9DE593F6192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6126E1B-DA89-4371-8A8B-D2F8D195BBD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EB0441C-9A8B-462C-B98B-B977FF058D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A813B60-1096-46EB-9404-2893FF5302C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EE92D16-1C73-4C89-B696-5F4D5DB09D5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01DBB2E-E1AF-498B-8972-0D5BC27ED7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F21CF53-85C3-433C-9F29-DBCC9B26BAA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EE1A9C5-40AF-49B0-BB2A-2C24D51CA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11AAE69-E7EC-4C5A-BA3E-505F612184A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23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389626" algn="l" rtl="0" eaLnBrk="0" fontAlgn="base" hangingPunct="0">
      <a:spcBef>
        <a:spcPct val="30000"/>
      </a:spcBef>
      <a:spcAft>
        <a:spcPct val="0"/>
      </a:spcAft>
      <a:defRPr sz="1023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779252" algn="l" rtl="0" eaLnBrk="0" fontAlgn="base" hangingPunct="0">
      <a:spcBef>
        <a:spcPct val="30000"/>
      </a:spcBef>
      <a:spcAft>
        <a:spcPct val="0"/>
      </a:spcAft>
      <a:defRPr sz="1023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168878" algn="l" rtl="0" eaLnBrk="0" fontAlgn="base" hangingPunct="0">
      <a:spcBef>
        <a:spcPct val="30000"/>
      </a:spcBef>
      <a:spcAft>
        <a:spcPct val="0"/>
      </a:spcAft>
      <a:defRPr sz="1023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558503" algn="l" rtl="0" eaLnBrk="0" fontAlgn="base" hangingPunct="0">
      <a:spcBef>
        <a:spcPct val="30000"/>
      </a:spcBef>
      <a:spcAft>
        <a:spcPct val="0"/>
      </a:spcAft>
      <a:defRPr sz="1023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EBB28DFF-BEAA-984D-B19D-4E3FC5B789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9553" y="2859782"/>
            <a:ext cx="1584175" cy="169196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975"/>
            </a:lvl1pPr>
          </a:lstStyle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5FADF6-CAE6-C447-82B5-6B1DEF1BB8B6}"/>
              </a:ext>
            </a:extLst>
          </p:cNvPr>
          <p:cNvSpPr txBox="1"/>
          <p:nvPr userDrawn="1"/>
        </p:nvSpPr>
        <p:spPr>
          <a:xfrm>
            <a:off x="1" y="-982"/>
            <a:ext cx="9143999" cy="51096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108000" tIns="36000" rIns="72000" bIns="36000" rtlCol="0" anchor="b">
            <a:noAutofit/>
          </a:bodyPr>
          <a:lstStyle/>
          <a:p>
            <a:pPr algn="l"/>
            <a:r>
              <a:rPr lang="en-US" sz="2275" b="0" i="0" dirty="0">
                <a:solidFill>
                  <a:schemeClr val="bg1"/>
                </a:solidFill>
                <a:latin typeface=""/>
                <a:ea typeface="Tahoma" panose="020B0604030504040204" pitchFamily="34" charset="0"/>
                <a:cs typeface="Tahoma" panose="020B0604030504040204" pitchFamily="34" charset="0"/>
              </a:rPr>
              <a:t>Learning Brief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6F870F-EAD4-A842-A153-429A90B4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5" y="0"/>
            <a:ext cx="5868145" cy="51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tIns="36000" rIns="108000" bIns="36000" anchor="b"/>
          <a:lstStyle>
            <a:lvl1pPr algn="r">
              <a:defRPr sz="1463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8FBB5D7F-5EAF-0E44-85EC-1142E4A8F2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7864" y="1974503"/>
            <a:ext cx="5688632" cy="135015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en-GB" sz="975" b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2564" indent="0">
              <a:buFontTx/>
              <a:buNone/>
              <a:tabLst/>
              <a:defRPr lang="en-GB" sz="975" dirty="0" smtClean="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>
              <a:defRPr sz="1138"/>
            </a:lvl3pPr>
            <a:lvl4pPr>
              <a:defRPr sz="975"/>
            </a:lvl4pPr>
            <a:lvl5pPr>
              <a:defRPr sz="975"/>
            </a:lvl5pPr>
          </a:lstStyle>
          <a:p>
            <a:pPr marL="145748" lvl="0" indent="-145748" algn="l" rtl="0" eaLnBrk="0" fontAlgn="base" hangingPunct="0">
              <a:spcBef>
                <a:spcPct val="20000"/>
              </a:spcBef>
              <a:spcAft>
                <a:spcPct val="0"/>
              </a:spcAft>
              <a:tabLst/>
            </a:pP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6F89F7F7-1CAB-624E-939C-0233C6CF65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7864" y="3381840"/>
            <a:ext cx="5688632" cy="135015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en-GB" sz="975" b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2564" indent="0">
              <a:buFontTx/>
              <a:buNone/>
              <a:tabLst/>
              <a:defRPr lang="en-GB" sz="975" dirty="0" smtClean="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>
              <a:defRPr sz="1138"/>
            </a:lvl3pPr>
            <a:lvl4pPr>
              <a:defRPr sz="975"/>
            </a:lvl4pPr>
            <a:lvl5pPr>
              <a:defRPr sz="975"/>
            </a:lvl5pPr>
          </a:lstStyle>
          <a:p>
            <a:pPr marL="145748" lvl="0" indent="-145748" algn="l" rtl="0" eaLnBrk="0" fontAlgn="base" hangingPunct="0">
              <a:spcBef>
                <a:spcPct val="20000"/>
              </a:spcBef>
              <a:spcAft>
                <a:spcPct val="0"/>
              </a:spcAft>
              <a:tabLst/>
            </a:pPr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6D633F1-77A4-7344-A116-A7C36A41B0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75857" y="4752944"/>
            <a:ext cx="5868145" cy="39055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anchor="ctr"/>
          <a:lstStyle>
            <a:lvl1pPr marL="0" indent="0" algn="r">
              <a:buNone/>
              <a:defRPr sz="975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0D87E603-D712-4A49-94D7-570B6211CB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47864" y="567166"/>
            <a:ext cx="5688632" cy="135015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en-GB" sz="975" b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2564" indent="0">
              <a:buFontTx/>
              <a:buNone/>
              <a:tabLst/>
              <a:defRPr lang="en-GB" sz="975" dirty="0" smtClean="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>
              <a:defRPr sz="1138"/>
            </a:lvl3pPr>
            <a:lvl4pPr>
              <a:defRPr sz="975"/>
            </a:lvl4pPr>
            <a:lvl5pPr>
              <a:defRPr sz="975"/>
            </a:lvl5pPr>
          </a:lstStyle>
          <a:p>
            <a:pPr marL="145748" lvl="0" indent="-145748" algn="l" rtl="0" eaLnBrk="0" fontAlgn="base" hangingPunct="0">
              <a:spcBef>
                <a:spcPct val="20000"/>
              </a:spcBef>
              <a:spcAft>
                <a:spcPct val="0"/>
              </a:spcAft>
              <a:tabLst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077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9">
            <a:extLst>
              <a:ext uri="{FF2B5EF4-FFF2-40B4-BE49-F238E27FC236}">
                <a16:creationId xmlns:a16="http://schemas.microsoft.com/office/drawing/2014/main" id="{3763B6D2-FCB8-47F7-9159-354E34FD3A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4851621"/>
            <a:ext cx="2701385" cy="25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9B9CCC-4421-1E4B-AD93-CAA7A31D9F92}"/>
              </a:ext>
            </a:extLst>
          </p:cNvPr>
          <p:cNvCxnSpPr>
            <a:cxnSpLocks/>
          </p:cNvCxnSpPr>
          <p:nvPr userDrawn="1"/>
        </p:nvCxnSpPr>
        <p:spPr>
          <a:xfrm>
            <a:off x="0" y="4752000"/>
            <a:ext cx="9144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925" b="1">
          <a:solidFill>
            <a:srgbClr val="FF0000"/>
          </a:solidFill>
          <a:latin typeface="Arial Rounded MT Bold" panose="020F0704030504030204" pitchFamily="34" charset="0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925" b="1">
          <a:solidFill>
            <a:srgbClr val="FF0000"/>
          </a:solidFill>
          <a:latin typeface="Arial Rounded MT Bold" panose="020F0704030504030204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925" b="1">
          <a:solidFill>
            <a:srgbClr val="FF0000"/>
          </a:solidFill>
          <a:latin typeface="Arial Rounded MT Bold" panose="020F0704030504030204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925" b="1">
          <a:solidFill>
            <a:srgbClr val="FF0000"/>
          </a:solidFill>
          <a:latin typeface="Arial Rounded MT Bold" panose="020F0704030504030204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925" b="1">
          <a:solidFill>
            <a:srgbClr val="FF0000"/>
          </a:solidFill>
          <a:latin typeface="Arial Rounded MT Bold" panose="020F0704030504030204" pitchFamily="34" charset="0"/>
          <a:ea typeface="ＭＳ Ｐゴシック" charset="0"/>
        </a:defRPr>
      </a:lvl5pPr>
      <a:lvl6pPr marL="371464" algn="l" rtl="0" fontAlgn="base">
        <a:spcBef>
          <a:spcPct val="0"/>
        </a:spcBef>
        <a:spcAft>
          <a:spcPct val="0"/>
        </a:spcAft>
        <a:defRPr sz="2275">
          <a:solidFill>
            <a:schemeClr val="tx2"/>
          </a:solidFill>
          <a:latin typeface="Arial" charset="0"/>
        </a:defRPr>
      </a:lvl6pPr>
      <a:lvl7pPr marL="742928" algn="l" rtl="0" fontAlgn="base">
        <a:spcBef>
          <a:spcPct val="0"/>
        </a:spcBef>
        <a:spcAft>
          <a:spcPct val="0"/>
        </a:spcAft>
        <a:defRPr sz="2275">
          <a:solidFill>
            <a:schemeClr val="tx2"/>
          </a:solidFill>
          <a:latin typeface="Arial" charset="0"/>
        </a:defRPr>
      </a:lvl7pPr>
      <a:lvl8pPr marL="1114391" algn="l" rtl="0" fontAlgn="base">
        <a:spcBef>
          <a:spcPct val="0"/>
        </a:spcBef>
        <a:spcAft>
          <a:spcPct val="0"/>
        </a:spcAft>
        <a:defRPr sz="2275">
          <a:solidFill>
            <a:schemeClr val="tx2"/>
          </a:solidFill>
          <a:latin typeface="Arial" charset="0"/>
        </a:defRPr>
      </a:lvl8pPr>
      <a:lvl9pPr marL="1485854" algn="l" rtl="0" fontAlgn="base">
        <a:spcBef>
          <a:spcPct val="0"/>
        </a:spcBef>
        <a:spcAft>
          <a:spcPct val="0"/>
        </a:spcAft>
        <a:defRPr sz="2275">
          <a:solidFill>
            <a:schemeClr val="tx2"/>
          </a:solidFill>
          <a:latin typeface="Arial" charset="0"/>
        </a:defRPr>
      </a:lvl9pPr>
    </p:titleStyle>
    <p:bodyStyle>
      <a:lvl1pPr marL="278598" indent="-278598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03629" indent="-232165" algn="l" rtl="0" eaLnBrk="0" fontAlgn="base" hangingPunct="0">
        <a:spcBef>
          <a:spcPct val="20000"/>
        </a:spcBef>
        <a:spcAft>
          <a:spcPct val="0"/>
        </a:spcAft>
        <a:buChar char="–"/>
        <a:defRPr sz="2275">
          <a:solidFill>
            <a:schemeClr val="tx1"/>
          </a:solidFill>
          <a:latin typeface="+mn-lt"/>
          <a:ea typeface="ＭＳ Ｐゴシック" charset="0"/>
        </a:defRPr>
      </a:lvl2pPr>
      <a:lvl3pPr marL="928659" indent="-185732" algn="l" rtl="0" eaLnBrk="0" fontAlgn="base" hangingPunct="0">
        <a:spcBef>
          <a:spcPct val="20000"/>
        </a:spcBef>
        <a:spcAft>
          <a:spcPct val="0"/>
        </a:spcAft>
        <a:buChar char="•"/>
        <a:defRPr sz="1950">
          <a:solidFill>
            <a:schemeClr val="tx1"/>
          </a:solidFill>
          <a:latin typeface="+mn-lt"/>
          <a:ea typeface="ＭＳ Ｐゴシック" charset="0"/>
        </a:defRPr>
      </a:lvl3pPr>
      <a:lvl4pPr marL="1300123" indent="-185732" algn="l" rtl="0" eaLnBrk="0" fontAlgn="base" hangingPunct="0">
        <a:spcBef>
          <a:spcPct val="20000"/>
        </a:spcBef>
        <a:spcAft>
          <a:spcPct val="0"/>
        </a:spcAft>
        <a:buChar char="–"/>
        <a:defRPr sz="1625">
          <a:solidFill>
            <a:schemeClr val="tx1"/>
          </a:solidFill>
          <a:latin typeface="+mn-lt"/>
          <a:ea typeface="ＭＳ Ｐゴシック" charset="0"/>
        </a:defRPr>
      </a:lvl4pPr>
      <a:lvl5pPr marL="1671586" indent="-185732" algn="l" rtl="0" eaLnBrk="0" fontAlgn="base" hangingPunct="0">
        <a:spcBef>
          <a:spcPct val="20000"/>
        </a:spcBef>
        <a:spcAft>
          <a:spcPct val="0"/>
        </a:spcAft>
        <a:buChar char="»"/>
        <a:defRPr sz="1625">
          <a:solidFill>
            <a:schemeClr val="tx1"/>
          </a:solidFill>
          <a:latin typeface="+mn-lt"/>
          <a:ea typeface="ＭＳ Ｐゴシック" charset="0"/>
        </a:defRPr>
      </a:lvl5pPr>
      <a:lvl6pPr marL="2043050" indent="-185732" algn="l" rtl="0" fontAlgn="base">
        <a:spcBef>
          <a:spcPct val="20000"/>
        </a:spcBef>
        <a:spcAft>
          <a:spcPct val="0"/>
        </a:spcAft>
        <a:buChar char="»"/>
        <a:defRPr sz="1625">
          <a:solidFill>
            <a:schemeClr val="tx1"/>
          </a:solidFill>
          <a:latin typeface="+mn-lt"/>
        </a:defRPr>
      </a:lvl6pPr>
      <a:lvl7pPr marL="2414513" indent="-185732" algn="l" rtl="0" fontAlgn="base">
        <a:spcBef>
          <a:spcPct val="20000"/>
        </a:spcBef>
        <a:spcAft>
          <a:spcPct val="0"/>
        </a:spcAft>
        <a:buChar char="»"/>
        <a:defRPr sz="1625">
          <a:solidFill>
            <a:schemeClr val="tx1"/>
          </a:solidFill>
          <a:latin typeface="+mn-lt"/>
        </a:defRPr>
      </a:lvl7pPr>
      <a:lvl8pPr marL="2785977" indent="-185732" algn="l" rtl="0" fontAlgn="base">
        <a:spcBef>
          <a:spcPct val="20000"/>
        </a:spcBef>
        <a:spcAft>
          <a:spcPct val="0"/>
        </a:spcAft>
        <a:buChar char="»"/>
        <a:defRPr sz="1625">
          <a:solidFill>
            <a:schemeClr val="tx1"/>
          </a:solidFill>
          <a:latin typeface="+mn-lt"/>
        </a:defRPr>
      </a:lvl8pPr>
      <a:lvl9pPr marL="3157440" indent="-185732" algn="l" rtl="0" fontAlgn="base">
        <a:spcBef>
          <a:spcPct val="20000"/>
        </a:spcBef>
        <a:spcAft>
          <a:spcPct val="0"/>
        </a:spcAft>
        <a:buChar char="»"/>
        <a:defRPr sz="16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28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2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8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104FDA6-4C27-0B46-ADB1-4ACDC1CAD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8992" y="-87671"/>
            <a:ext cx="6444209" cy="511200"/>
          </a:xfrm>
        </p:spPr>
        <p:txBody>
          <a:bodyPr/>
          <a:lstStyle/>
          <a:p>
            <a:pPr algn="ctr"/>
            <a:r>
              <a:rPr lang="en-GB" dirty="0"/>
              <a:t>Unauthorised Drainage Works over High-Pressure Pipeline 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006A576-B8FC-274A-929D-90CB5F9B0D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54443" y="1331995"/>
            <a:ext cx="6202290" cy="1408317"/>
          </a:xfrm>
        </p:spPr>
        <p:txBody>
          <a:bodyPr/>
          <a:lstStyle/>
          <a:p>
            <a:pPr lvl="1"/>
            <a:r>
              <a:rPr lang="en-US" sz="1600" b="1" dirty="0"/>
              <a:t>Findings and key learning points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 landowner instructed their employees to carry out excavation works but did not advise them of the presence of the pipeline. 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The operatives noted the pipeline marker posts but did not consider the work to be significant enough to warrant contacting the pipeline operator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The pipeline was not damaged as the excavated ditch was shallower than the pipeline depth of cover (1 m)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operator held discussions with the landowner, highlighting the safety consequences of pipeline damage/release of content. The operator also went through the required procedures for works within 50m of their pipeline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rgbClr val="222222"/>
                </a:solidFill>
                <a:latin typeface="Arial" panose="020B0604020202020204" pitchFamily="34" charset="0"/>
              </a:rPr>
              <a:t>A formal letter was issued to the landowner recording the event and highlighting the relevant responsibilities under PSR (Pipeline Safety Regulations)</a:t>
            </a:r>
            <a:endParaRPr lang="en-US" sz="1100" dirty="0"/>
          </a:p>
          <a:p>
            <a:pPr marL="214014" lvl="1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B598885-4740-4947-858D-7612777AED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75713" y="3569725"/>
            <a:ext cx="6336703" cy="1306822"/>
          </a:xfrm>
        </p:spPr>
        <p:txBody>
          <a:bodyPr/>
          <a:lstStyle/>
          <a:p>
            <a:pPr lvl="1"/>
            <a:r>
              <a:rPr lang="en-US" sz="1600" b="1" dirty="0"/>
              <a:t>Recommendation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GB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Operators should be aware that infringements can occur from 3rd parties who have ignored pipeline markers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rgbClr val="222222"/>
                </a:solidFill>
                <a:latin typeface="Arial" panose="020B0604020202020204" pitchFamily="34" charset="0"/>
              </a:rPr>
              <a:t>Operators should consider whether their marker posts are likely to convey the required message regarding excavation</a:t>
            </a:r>
            <a:endParaRPr lang="en-US" sz="1100" dirty="0"/>
          </a:p>
          <a:p>
            <a:pPr lvl="1"/>
            <a:endParaRPr lang="en-GB" sz="11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805B2876-9566-DA41-ABA1-94000C3845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75855" y="4752945"/>
            <a:ext cx="5868145" cy="390555"/>
          </a:xfrm>
          <a:prstGeom prst="rect">
            <a:avLst/>
          </a:prstGeom>
        </p:spPr>
        <p:txBody>
          <a:bodyPr/>
          <a:lstStyle/>
          <a:p>
            <a:r>
              <a:rPr lang="en-GB" altLang="ja-JP" dirty="0"/>
              <a:t>Issue Date: 18/04/24, Reference: </a:t>
            </a:r>
            <a:r>
              <a:rPr lang="en-GB" dirty="0"/>
              <a:t>UKOPA-LB-24-07-1</a:t>
            </a:r>
            <a:endParaRPr lang="en-GB" alt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61E81FE-2253-9342-8238-B79E23FFC3F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78480" y="438397"/>
            <a:ext cx="6202290" cy="962016"/>
          </a:xfrm>
        </p:spPr>
        <p:txBody>
          <a:bodyPr/>
          <a:lstStyle/>
          <a:p>
            <a:pPr lvl="1"/>
            <a:r>
              <a:rPr lang="en-US" sz="1600" b="1" dirty="0"/>
              <a:t>What happened?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 landowner instructed their employees to clear a ditch to allow installation of a new drain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Excavation was carried out by mechanical excavator and crossed a high-pressure pipeline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The pipeline was not damaged</a:t>
            </a:r>
          </a:p>
          <a:p>
            <a:pPr marL="214014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lvl="1"/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87662-C927-D270-A3B3-6EBFB255D5BB}"/>
              </a:ext>
            </a:extLst>
          </p:cNvPr>
          <p:cNvSpPr txBox="1"/>
          <p:nvPr/>
        </p:nvSpPr>
        <p:spPr>
          <a:xfrm>
            <a:off x="2051720" y="411283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Box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8D5132-F4A6-90DF-28D8-DC5A0BE02A41}"/>
              </a:ext>
            </a:extLst>
          </p:cNvPr>
          <p:cNvSpPr/>
          <p:nvPr/>
        </p:nvSpPr>
        <p:spPr>
          <a:xfrm>
            <a:off x="0" y="3608360"/>
            <a:ext cx="683568" cy="69158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10C064-D4BF-A5D0-8000-8DFCA11599DF}"/>
              </a:ext>
            </a:extLst>
          </p:cNvPr>
          <p:cNvSpPr txBox="1"/>
          <p:nvPr/>
        </p:nvSpPr>
        <p:spPr>
          <a:xfrm>
            <a:off x="0" y="4331936"/>
            <a:ext cx="6835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Box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35" y="611552"/>
            <a:ext cx="2460084" cy="18450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87" y="2627065"/>
            <a:ext cx="2557111" cy="19178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20801</TotalTime>
  <Words>216</Words>
  <Application>Microsoft Office PowerPoint</Application>
  <PresentationFormat>On-screen Show (16:9)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Rounded MT Bold</vt:lpstr>
      <vt:lpstr>Default Design</vt:lpstr>
      <vt:lpstr>Unauthorised Drainage Works over High-Pressure Pipeline </vt:lpstr>
    </vt:vector>
  </TitlesOfParts>
  <Company>National Grid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vikas.garg</dc:creator>
  <cp:lastModifiedBy>John Ferrari</cp:lastModifiedBy>
  <cp:revision>143</cp:revision>
  <cp:lastPrinted>2022-04-12T14:56:50Z</cp:lastPrinted>
  <dcterms:created xsi:type="dcterms:W3CDTF">2010-12-03T09:05:49Z</dcterms:created>
  <dcterms:modified xsi:type="dcterms:W3CDTF">2024-04-24T10:45:33Z</dcterms:modified>
</cp:coreProperties>
</file>