
<file path=[Content_Types].xml><?xml version="1.0" encoding="utf-8"?>
<Types xmlns="http://schemas.openxmlformats.org/package/2006/content-types">
  <Override PartName="/ppt/slides/slide14.xml" ContentType="application/vnd.openxmlformats-officedocument.presentationml.slide+xml"/>
  <Override PartName="/ppt/slideMasters/slideMaster6.xml" ContentType="application/vnd.openxmlformats-officedocument.presentationml.slideMaster+xml"/>
  <Override PartName="/ppt/slideLayouts/slideLayout8.xml" ContentType="application/vnd.openxmlformats-officedocument.presentationml.slideLayout+xml"/>
  <Override PartName="/ppt/slides/slide33.xml" ContentType="application/vnd.openxmlformats-officedocument.presentationml.slide+xml"/>
  <Override PartName="/ppt/theme/theme8.xml" ContentType="application/vnd.openxmlformats-officedocument.theme+xml"/>
  <Default Extension="bin" ContentType="application/vnd.openxmlformats-officedocument.presentationml.printerSettings"/>
  <Override PartName="/ppt/slideLayouts/slideLayout69.xml" ContentType="application/vnd.openxmlformats-officedocument.presentationml.slideLayout+xml"/>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slideLayouts/slideLayout36.xml" ContentType="application/vnd.openxmlformats-officedocument.presentationml.slideLayout+xml"/>
  <Override PartName="/ppt/slideLayouts/slideLayout55.xml" ContentType="application/vnd.openxmlformats-officedocument.presentationml.slideLayout+xml"/>
  <Override PartName="/ppt/slideLayouts/slideLayout74.xml" ContentType="application/vnd.openxmlformats-officedocument.presentationml.slideLayout+xml"/>
  <Default Extension="wmf" ContentType="image/x-wmf"/>
  <Override PartName="/ppt/slideLayouts/slideLayout60.xml" ContentType="application/vnd.openxmlformats-officedocument.presentationml.slideLayout+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theme/theme1.xml" ContentType="application/vnd.openxmlformats-officedocument.theme+xml"/>
  <Override PartName="/ppt/slideLayouts/slideLayout24.xml" ContentType="application/vnd.openxmlformats-officedocument.presentationml.slideLayout+xml"/>
  <Override PartName="/ppt/slideLayouts/slideLayout43.xml" ContentType="application/vnd.openxmlformats-officedocument.presentationml.slideLayout+xml"/>
  <Override PartName="/ppt/slideLayouts/slideLayout59.xml" ContentType="application/vnd.openxmlformats-officedocument.presentationml.slideLayout+xml"/>
  <Override PartName="/ppt/slideLayouts/slideLayout78.xml" ContentType="application/vnd.openxmlformats-officedocument.presentationml.slideLayout+xml"/>
  <Override PartName="/ppt/slideLayouts/slideLayout10.xml" ContentType="application/vnd.openxmlformats-officedocument.presentationml.slideLayout+xml"/>
  <Override PartName="/ppt/slideLayouts/slideLayout64.xml" ContentType="application/vnd.openxmlformats-officedocument.presentationml.slideLayout+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theme/theme5.xml" ContentType="application/vnd.openxmlformats-officedocument.theme+xml"/>
  <Override PartName="/ppt/slides/slide11.xml" ContentType="application/vnd.openxmlformats-officedocument.presentationml.slide+xml"/>
  <Override PartName="/ppt/slideLayouts/slideLayout47.xml" ContentType="application/vnd.openxmlformats-officedocument.presentationml.slideLayout+xml"/>
  <Override PartName="/ppt/slideLayouts/slideLayout28.xml" ContentType="application/vnd.openxmlformats-officedocument.presentationml.slideLayout+xml"/>
  <Override PartName="/ppt/slideMasters/slideMaster3.xml" ContentType="application/vnd.openxmlformats-officedocument.presentationml.slideMaster+xml"/>
  <Override PartName="/ppt/slideLayouts/slideLayout66.xml" ContentType="application/vnd.openxmlformats-officedocument.presentationml.slideLayout+xml"/>
  <Override PartName="/ppt/slideLayouts/slideLayout14.xml" ContentType="application/vnd.openxmlformats-officedocument.presentationml.slideLayout+xml"/>
  <Override PartName="/ppt/slideLayouts/slideLayout33.xml" ContentType="application/vnd.openxmlformats-officedocument.presentationml.slideLayout+xml"/>
  <Override PartName="/ppt/slideLayouts/slideLayout52.xml" ContentType="application/vnd.openxmlformats-officedocument.presentationml.slideLayout+xml"/>
  <Override PartName="/ppt/slideLayouts/slideLayout71.xml" ContentType="application/vnd.openxmlformats-officedocument.presentationml.slideLayout+xml"/>
  <Override PartName="/ppt/slideMasters/slideMaster7.xml" ContentType="application/vnd.openxmlformats-officedocument.presentationml.slideMaster+xml"/>
  <Override PartName="/ppt/slideLayouts/slideLayout9.xml" ContentType="application/vnd.openxmlformats-officedocument.presentationml.slideLayout+xml"/>
  <Override PartName="/ppt/slides/slide34.xml" ContentType="application/vnd.openxmlformats-officedocument.presentationml.slide+xml"/>
  <Override PartName="/ppt/slides/slide15.xml" ContentType="application/vnd.openxmlformats-officedocument.presentationml.slide+xml"/>
  <Override PartName="/ppt/theme/theme9.xml" ContentType="application/vnd.openxmlformats-officedocument.theme+xml"/>
  <Override PartName="/ppt/slides/slide20.xml" ContentType="application/vnd.openxmlformats-officedocument.presentationml.slide+xml"/>
  <Override PartName="/ppt/slideLayouts/slideLayout21.xml" ContentType="application/vnd.openxmlformats-officedocument.presentationml.slideLayout+xml"/>
  <Override PartName="/ppt/slideLayouts/slideLayout40.xml" ContentType="application/vnd.openxmlformats-officedocument.presentationml.slideLayout+xml"/>
  <Override PartName="/ppt/presProps.xml" ContentType="application/vnd.openxmlformats-officedocument.presentationml.presProps+xml"/>
  <Override PartName="/ppt/slideLayouts/slideLayout56.xml" ContentType="application/vnd.openxmlformats-officedocument.presentationml.slideLayout+xml"/>
  <Override PartName="/ppt/slideLayouts/slideLayout37.xml" ContentType="application/vnd.openxmlformats-officedocument.presentationml.slideLayout+xml"/>
  <Override PartName="/ppt/slideLayouts/slideLayout18.xml" ContentType="application/vnd.openxmlformats-officedocument.presentationml.slideLayout+xml"/>
  <Override PartName="/ppt/slideLayouts/slideLayout75.xml" ContentType="application/vnd.openxmlformats-officedocument.presentationml.slideLayout+xml"/>
  <Override PartName="/ppt/slideLayouts/slideLayout61.xml" ContentType="application/vnd.openxmlformats-officedocument.presentationml.slideLayout+xml"/>
  <Override PartName="/ppt/slideLayouts/slideLayout80.xml" ContentType="application/vnd.openxmlformats-officedocument.presentationml.slideLayout+xml"/>
  <Override PartName="/ppt/slides/slide19.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theme/theme2.xml" ContentType="application/vnd.openxmlformats-officedocument.theme+xml"/>
  <Override PartName="/ppt/slideLayouts/slideLayout25.xml" ContentType="application/vnd.openxmlformats-officedocument.presentationml.slideLayout+xml"/>
  <Override PartName="/ppt/slideLayouts/slideLayout44.xml" ContentType="application/vnd.openxmlformats-officedocument.presentationml.slideLayout+xml"/>
  <Override PartName="/ppt/handoutMasters/handoutMaster1.xml" ContentType="application/vnd.openxmlformats-officedocument.presentationml.handoutMaster+xml"/>
  <Override PartName="/ppt/charts/chart1.xml" ContentType="application/vnd.openxmlformats-officedocument.drawingml.chart+xml"/>
  <Override PartName="/ppt/slideLayouts/slideLayout79.xml" ContentType="application/vnd.openxmlformats-officedocument.presentationml.slideLayout+xml"/>
  <Override PartName="/ppt/slideLayouts/slideLayout11.xml" ContentType="application/vnd.openxmlformats-officedocument.presentationml.slideLayout+xml"/>
  <Override PartName="/ppt/slideLayouts/slideLayout30.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Default Extension="jpeg" ContentType="image/jpeg"/>
  <Override PartName="/ppt/slides/slide8.xml" ContentType="application/vnd.openxmlformats-officedocument.presentationml.slide+xml"/>
  <Override PartName="/ppt/slides/slide12.xml" ContentType="application/vnd.openxmlformats-officedocument.presentationml.slide+xml"/>
  <Override PartName="/ppt/slideMasters/slideMaster4.xml" ContentType="application/vnd.openxmlformats-officedocument.presentationml.slideMaster+xml"/>
  <Override PartName="/ppt/slides/slide28.xml" ContentType="application/vnd.openxmlformats-officedocument.presentationml.slide+xml"/>
  <Override PartName="/ppt/slideLayouts/slideLayout6.xml" ContentType="application/vnd.openxmlformats-officedocument.presentationml.slideLayout+xml"/>
  <Override PartName="/ppt/slideLayouts/slideLayout29.xml" ContentType="application/vnd.openxmlformats-officedocument.presentationml.slideLayout+xml"/>
  <Override PartName="/ppt/slideLayouts/slideLayout48.xml" ContentType="application/vnd.openxmlformats-officedocument.presentationml.slideLayout+xml"/>
  <Override PartName="/ppt/slides/slide31.xml" ContentType="application/vnd.openxmlformats-officedocument.presentationml.slide+xml"/>
  <Override PartName="/ppt/slideLayouts/slideLayout67.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slideLayouts/slideLayout34.xml" ContentType="application/vnd.openxmlformats-officedocument.presentationml.slideLayout+xml"/>
  <Override PartName="/ppt/slideLayouts/slideLayout53.xml" ContentType="application/vnd.openxmlformats-officedocument.presentationml.slideLayout+xml"/>
  <Override PartName="/ppt/slideLayouts/slideLayout72.xml" ContentType="application/vnd.openxmlformats-officedocument.presentationml.slideLayout+xml"/>
  <Default Extension="emf" ContentType="image/x-emf"/>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Layouts/slideLayout22.xml" ContentType="application/vnd.openxmlformats-officedocument.presentationml.slideLayout+xml"/>
  <Override PartName="/ppt/slideLayouts/slideLayout41.xml" ContentType="application/vnd.openxmlformats-officedocument.presentationml.slideLayout+xml"/>
  <Override PartName="/ppt/slideLayouts/slideLayout38.xml" ContentType="application/vnd.openxmlformats-officedocument.presentationml.slideLayout+xml"/>
  <Override PartName="/ppt/slideLayouts/slideLayout57.xml" ContentType="application/vnd.openxmlformats-officedocument.presentationml.slideLayout+xml"/>
  <Override PartName="/ppt/slideLayouts/slideLayout19.xml" ContentType="application/vnd.openxmlformats-officedocument.presentationml.slideLayout+xml"/>
  <Override PartName="/ppt/slideLayouts/slideLayout76.xml" ContentType="application/vnd.openxmlformats-officedocument.presentationml.slideLayout+xml"/>
  <Override PartName="/ppt/slideLayouts/slideLayout62.xml" ContentType="application/vnd.openxmlformats-officedocument.presentationml.slideLayout+xml"/>
  <Override PartName="/ppt/slideLayouts/slideLayout81.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theme/theme3.xml" ContentType="application/vnd.openxmlformats-officedocument.theme+xml"/>
  <Override PartName="/ppt/slideLayouts/slideLayout26.xml" ContentType="application/vnd.openxmlformats-officedocument.presentationml.slideLayout+xml"/>
  <Override PartName="/ppt/slideLayouts/slideLayout45.xml" ContentType="application/vnd.openxmlformats-officedocument.presentationml.slideLayout+xml"/>
  <Override PartName="/ppt/slideLayouts/slideLayout12.xml" ContentType="application/vnd.openxmlformats-officedocument.presentationml.slideLayout+xml"/>
  <Override PartName="/ppt/slideLayouts/slideLayout31.xml" ContentType="application/vnd.openxmlformats-officedocument.presentationml.slideLayout+xml"/>
  <Override PartName="/ppt/slideLayouts/slideLayout50.xml" ContentType="application/vnd.openxmlformats-officedocument.presentationml.slideLayout+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Masters/slideMaster5.xml" ContentType="application/vnd.openxmlformats-officedocument.presentationml.slideMaster+xml"/>
  <Override PartName="/ppt/slideLayouts/slideLayout7.xml" ContentType="application/vnd.openxmlformats-officedocument.presentationml.slideLayout+xml"/>
  <Override PartName="/ppt/slideLayouts/slideLayout49.xml" ContentType="application/vnd.openxmlformats-officedocument.presentationml.slideLayout+xml"/>
  <Override PartName="/ppt/slides/slide32.xml" ContentType="application/vnd.openxmlformats-officedocument.presentationml.slide+xml"/>
  <Override PartName="/ppt/slides/slide29.xml" ContentType="application/vnd.openxmlformats-officedocument.presentationml.slide+xml"/>
  <Override PartName="/ppt/viewProps.xml" ContentType="application/vnd.openxmlformats-officedocument.presentationml.viewProps+xml"/>
  <Override PartName="/ppt/slideLayouts/slideLayout68.xml" ContentType="application/vnd.openxmlformats-officedocument.presentationml.slideLayout+xml"/>
  <Override PartName="/ppt/slideLayouts/slideLayout16.xml" ContentType="application/vnd.openxmlformats-officedocument.presentationml.slideLayout+xml"/>
  <Override PartName="/ppt/slideLayouts/slideLayout35.xml" ContentType="application/vnd.openxmlformats-officedocument.presentationml.slideLayout+xml"/>
  <Override PartName="/ppt/slideLayouts/slideLayout54.xml" ContentType="application/vnd.openxmlformats-officedocument.presentationml.slideLayout+xml"/>
  <Override PartName="/ppt/notesMasters/notesMaster1.xml" ContentType="application/vnd.openxmlformats-officedocument.presentationml.notesMaster+xml"/>
  <Override PartName="/ppt/slideLayouts/slideLayout73.xml" ContentType="application/vnd.openxmlformats-officedocument.presentationml.slideLayout+xml"/>
  <Override PartName="/ppt/theme/theme7.xml" ContentType="application/vnd.openxmlformats-officedocument.theme+xml"/>
  <Override PartName="/docProps/app.xml" ContentType="application/vnd.openxmlformats-officedocument.extended-properties+xml"/>
  <Override PartName="/ppt/presentation.xml" ContentType="application/vnd.openxmlformats-officedocument.presentationml.presentation.main+xml"/>
  <Override PartName="/ppt/slides/slide17.xml" ContentType="application/vnd.openxmlformats-officedocument.presentationml.slide+xml"/>
  <Override PartName="/ppt/slides/slide36.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slides/slide22.xml" ContentType="application/vnd.openxmlformats-officedocument.presentationml.slide+xml"/>
  <Override PartName="/ppt/slideLayouts/slideLayout23.xml" ContentType="application/vnd.openxmlformats-officedocument.presentationml.slideLayout+xml"/>
  <Override PartName="/ppt/slideLayouts/slideLayout42.xml" ContentType="application/vnd.openxmlformats-officedocument.presentationml.slideLayout+xml"/>
  <Override PartName="/ppt/slideLayouts/slideLayout39.xml" ContentType="application/vnd.openxmlformats-officedocument.presentationml.slideLayout+xml"/>
  <Override PartName="/ppt/slideLayouts/slideLayout58.xml" ContentType="application/vnd.openxmlformats-officedocument.presentationml.slideLayout+xml"/>
  <Override PartName="/ppt/slideLayouts/slideLayout77.xml" ContentType="application/vnd.openxmlformats-officedocument.presentationml.slideLayout+xml"/>
  <Override PartName="/ppt/slideLayouts/slideLayout63.xml" ContentType="application/vnd.openxmlformats-officedocument.presentationml.slideLayout+xml"/>
  <Override PartName="/ppt/slides/slide6.xml" ContentType="application/vnd.openxmlformats-officedocument.presentationml.slide+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s/slide26.xml" ContentType="application/vnd.openxmlformats-officedocument.presentationml.slide+xml"/>
  <Override PartName="/ppt/theme/theme4.xml" ContentType="application/vnd.openxmlformats-officedocument.theme+xml"/>
  <Override PartName="/ppt/slides/slide10.xml" ContentType="application/vnd.openxmlformats-officedocument.presentationml.slide+xml"/>
  <Override PartName="/ppt/slideLayouts/slideLayout46.xml" ContentType="application/vnd.openxmlformats-officedocument.presentationml.slideLayout+xml"/>
  <Override PartName="/ppt/slideLayouts/slideLayout27.xml" ContentType="application/vnd.openxmlformats-officedocument.presentationml.slideLayout+xml"/>
  <Override PartName="/ppt/slideLayouts/slideLayout65.xml" ContentType="application/vnd.openxmlformats-officedocument.presentationml.slideLayout+xml"/>
  <Override PartName="/ppt/slideLayouts/slideLayout13.xml" ContentType="application/vnd.openxmlformats-officedocument.presentationml.slideLayout+xml"/>
  <Override PartName="/ppt/slideLayouts/slideLayout32.xml" ContentType="application/vnd.openxmlformats-officedocument.presentationml.slideLayout+xml"/>
  <Override PartName="/ppt/slideLayouts/slideLayout51.xml" ContentType="application/vnd.openxmlformats-officedocument.presentationml.slideLayout+xml"/>
  <Override PartName="/ppt/slideLayouts/slideLayout70.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 r:id="rId2"/>
    <p:sldMasterId r:id="rId3"/>
    <p:sldMasterId r:id="rId4"/>
    <p:sldMasterId r:id="rId5"/>
    <p:sldMasterId r:id="rId6"/>
    <p:sldMasterId r:id="rId7"/>
  </p:sldMasterIdLst>
  <p:notesMasterIdLst>
    <p:notesMasterId r:id="rId45"/>
  </p:notesMasterIdLst>
  <p:handoutMasterIdLst>
    <p:handoutMasterId r:id="rId46"/>
  </p:handoutMasterIdLst>
  <p:sldIdLst>
    <p:sldId id="342" r:id="rId8"/>
    <p:sldId id="343" r:id="rId9"/>
    <p:sldId id="344" r:id="rId10"/>
    <p:sldId id="345" r:id="rId11"/>
    <p:sldId id="346" r:id="rId12"/>
    <p:sldId id="347" r:id="rId13"/>
    <p:sldId id="348" r:id="rId14"/>
    <p:sldId id="349" r:id="rId15"/>
    <p:sldId id="350" r:id="rId16"/>
    <p:sldId id="351" r:id="rId17"/>
    <p:sldId id="352" r:id="rId18"/>
    <p:sldId id="353" r:id="rId19"/>
    <p:sldId id="354" r:id="rId20"/>
    <p:sldId id="355" r:id="rId21"/>
    <p:sldId id="356" r:id="rId22"/>
    <p:sldId id="357" r:id="rId23"/>
    <p:sldId id="358" r:id="rId24"/>
    <p:sldId id="359" r:id="rId25"/>
    <p:sldId id="360" r:id="rId26"/>
    <p:sldId id="319" r:id="rId27"/>
    <p:sldId id="334" r:id="rId28"/>
    <p:sldId id="325" r:id="rId29"/>
    <p:sldId id="327" r:id="rId30"/>
    <p:sldId id="329" r:id="rId31"/>
    <p:sldId id="330" r:id="rId32"/>
    <p:sldId id="331" r:id="rId33"/>
    <p:sldId id="332" r:id="rId34"/>
    <p:sldId id="333" r:id="rId35"/>
    <p:sldId id="336" r:id="rId36"/>
    <p:sldId id="337" r:id="rId37"/>
    <p:sldId id="338" r:id="rId38"/>
    <p:sldId id="339" r:id="rId39"/>
    <p:sldId id="340" r:id="rId40"/>
    <p:sldId id="341" r:id="rId41"/>
    <p:sldId id="361" r:id="rId42"/>
    <p:sldId id="362" r:id="rId43"/>
    <p:sldId id="363" r:id="rId44"/>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66FF66"/>
    <a:srgbClr val="FF9900"/>
    <a:srgbClr val="FFFFCC"/>
    <a:srgbClr val="FFFF99"/>
    <a:srgbClr val="006699"/>
    <a:srgbClr val="336699"/>
    <a:srgbClr val="008080"/>
    <a:srgbClr val="003366"/>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702" autoAdjust="0"/>
    <p:restoredTop sz="98224" autoAdjust="0"/>
  </p:normalViewPr>
  <p:slideViewPr>
    <p:cSldViewPr>
      <p:cViewPr varScale="1">
        <p:scale>
          <a:sx n="153" d="100"/>
          <a:sy n="153" d="100"/>
        </p:scale>
        <p:origin x="-1160" y="-96"/>
      </p:cViewPr>
      <p:guideLst>
        <p:guide orient="horz" pos="2160"/>
        <p:guide pos="2925"/>
      </p:guideLst>
    </p:cSldViewPr>
  </p:slideViewPr>
  <p:outlineViewPr>
    <p:cViewPr>
      <p:scale>
        <a:sx n="75" d="100"/>
        <a:sy n="75" d="100"/>
      </p:scale>
      <p:origin x="0" y="0"/>
    </p:cViewPr>
  </p:outlineViewPr>
  <p:notesTextViewPr>
    <p:cViewPr>
      <p:scale>
        <a:sx n="100" d="100"/>
        <a:sy n="100" d="100"/>
      </p:scale>
      <p:origin x="0" y="0"/>
    </p:cViewPr>
  </p:notesTextViewPr>
  <p:notesViewPr>
    <p:cSldViewPr>
      <p:cViewPr varScale="1">
        <p:scale>
          <a:sx n="84" d="100"/>
          <a:sy n="84" d="100"/>
        </p:scale>
        <p:origin x="-139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9" Type="http://schemas.openxmlformats.org/officeDocument/2006/relationships/slide" Target="slides/slide2.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F:\Current%20Work\BGE\Presentations\Pipeline%20Failure%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2"/>
  <c:clrMapOvr bg1="lt1" tx1="dk1" bg2="lt2" tx2="dk2" accent1="accent1" accent2="accent2" accent3="accent3" accent4="accent4" accent5="accent5" accent6="accent6" hlink="hlink" folHlink="folHlink"/>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dPt>
            <c:idx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5"/>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lang="en-GB" sz="1000" b="1" i="0" u="none" strike="noStrike" kern="1200" spc="0" baseline="0">
                      <a:solidFill>
                        <a:schemeClr val="accent1"/>
                      </a:solidFill>
                      <a:latin typeface="+mn-lt"/>
                      <a:ea typeface="+mn-ea"/>
                      <a:cs typeface="+mn-cs"/>
                    </a:defRPr>
                  </a:pPr>
                  <a:endParaRPr lang="en-US"/>
                </a:p>
              </c:txPr>
            </c:dLbl>
            <c:dLbl>
              <c:idx val="1"/>
              <c:spPr>
                <a:noFill/>
                <a:ln>
                  <a:noFill/>
                </a:ln>
                <a:effectLst/>
              </c:spPr>
              <c:txPr>
                <a:bodyPr rot="0" spcFirstLastPara="1" vertOverflow="ellipsis" vert="horz" wrap="square" lIns="38100" tIns="19050" rIns="38100" bIns="19050" anchor="ctr" anchorCtr="1">
                  <a:spAutoFit/>
                </a:bodyPr>
                <a:lstStyle/>
                <a:p>
                  <a:pPr>
                    <a:defRPr lang="en-GB" sz="1000" b="1" i="0" u="none" strike="noStrike" kern="1200" spc="0" baseline="0">
                      <a:solidFill>
                        <a:schemeClr val="accent2"/>
                      </a:solidFill>
                      <a:latin typeface="+mn-lt"/>
                      <a:ea typeface="+mn-ea"/>
                      <a:cs typeface="+mn-cs"/>
                    </a:defRPr>
                  </a:pPr>
                  <a:endParaRPr lang="en-US"/>
                </a:p>
              </c:txPr>
            </c:dLbl>
            <c:dLbl>
              <c:idx val="2"/>
              <c:spPr>
                <a:noFill/>
                <a:ln>
                  <a:noFill/>
                </a:ln>
                <a:effectLst/>
              </c:spPr>
              <c:txPr>
                <a:bodyPr rot="0" spcFirstLastPara="1" vertOverflow="ellipsis" vert="horz" wrap="square" lIns="38100" tIns="19050" rIns="38100" bIns="19050" anchor="ctr" anchorCtr="1">
                  <a:spAutoFit/>
                </a:bodyPr>
                <a:lstStyle/>
                <a:p>
                  <a:pPr>
                    <a:defRPr lang="en-GB" sz="1000" b="1" i="0" u="none" strike="noStrike" kern="1200" spc="0" baseline="0">
                      <a:solidFill>
                        <a:schemeClr val="accent3"/>
                      </a:solidFill>
                      <a:latin typeface="+mn-lt"/>
                      <a:ea typeface="+mn-ea"/>
                      <a:cs typeface="+mn-cs"/>
                    </a:defRPr>
                  </a:pPr>
                  <a:endParaRPr lang="en-US"/>
                </a:p>
              </c:txPr>
            </c:dLbl>
            <c:dLbl>
              <c:idx val="3"/>
              <c:spPr>
                <a:noFill/>
                <a:ln>
                  <a:noFill/>
                </a:ln>
                <a:effectLst/>
              </c:spPr>
              <c:txPr>
                <a:bodyPr rot="0" spcFirstLastPara="1" vertOverflow="ellipsis" vert="horz" wrap="square" lIns="38100" tIns="19050" rIns="38100" bIns="19050" anchor="ctr" anchorCtr="1">
                  <a:spAutoFit/>
                </a:bodyPr>
                <a:lstStyle/>
                <a:p>
                  <a:pPr>
                    <a:defRPr lang="en-GB" sz="1000" b="1" i="0" u="none" strike="noStrike" kern="1200" spc="0" baseline="0">
                      <a:solidFill>
                        <a:schemeClr val="accent4"/>
                      </a:solidFill>
                      <a:latin typeface="+mn-lt"/>
                      <a:ea typeface="+mn-ea"/>
                      <a:cs typeface="+mn-cs"/>
                    </a:defRPr>
                  </a:pPr>
                  <a:endParaRPr lang="en-US"/>
                </a:p>
              </c:txPr>
            </c:dLbl>
            <c:dLbl>
              <c:idx val="4"/>
              <c:spPr>
                <a:noFill/>
                <a:ln>
                  <a:noFill/>
                </a:ln>
                <a:effectLst/>
              </c:spPr>
              <c:txPr>
                <a:bodyPr rot="0" spcFirstLastPara="1" vertOverflow="ellipsis" vert="horz" wrap="square" lIns="38100" tIns="19050" rIns="38100" bIns="19050" anchor="ctr" anchorCtr="1">
                  <a:spAutoFit/>
                </a:bodyPr>
                <a:lstStyle/>
                <a:p>
                  <a:pPr>
                    <a:defRPr lang="en-GB" sz="1000" b="1" i="0" u="none" strike="noStrike" kern="1200" spc="0" baseline="0">
                      <a:solidFill>
                        <a:schemeClr val="accent5"/>
                      </a:solidFill>
                      <a:latin typeface="+mn-lt"/>
                      <a:ea typeface="+mn-ea"/>
                      <a:cs typeface="+mn-cs"/>
                    </a:defRPr>
                  </a:pPr>
                  <a:endParaRPr lang="en-US"/>
                </a:p>
              </c:txPr>
            </c:dLbl>
            <c:dLbl>
              <c:idx val="5"/>
              <c:spPr>
                <a:noFill/>
                <a:ln>
                  <a:noFill/>
                </a:ln>
                <a:effectLst/>
              </c:spPr>
              <c:txPr>
                <a:bodyPr rot="0" spcFirstLastPara="1" vertOverflow="ellipsis" vert="horz" wrap="square" lIns="38100" tIns="19050" rIns="38100" bIns="19050" anchor="ctr" anchorCtr="1">
                  <a:spAutoFit/>
                </a:bodyPr>
                <a:lstStyle/>
                <a:p>
                  <a:pPr>
                    <a:defRPr lang="en-GB" sz="1000" b="1" i="0" u="none" strike="noStrike" kern="1200" spc="0" baseline="0">
                      <a:solidFill>
                        <a:schemeClr val="accent6"/>
                      </a:solidFill>
                      <a:latin typeface="+mn-lt"/>
                      <a:ea typeface="+mn-ea"/>
                      <a:cs typeface="+mn-cs"/>
                    </a:defRPr>
                  </a:pPr>
                  <a:endParaRPr lang="en-US"/>
                </a:p>
              </c:txPr>
            </c:dLbl>
            <c:spPr>
              <a:noFill/>
              <a:ln>
                <a:noFill/>
              </a:ln>
              <a:effectLst/>
            </c:spPr>
            <c:txPr>
              <a:bodyPr/>
              <a:lstStyle/>
              <a:p>
                <a:pPr>
                  <a:defRPr lang="en-GB"/>
                </a:pPr>
                <a:endParaRPr lang="en-US"/>
              </a:p>
            </c:txPr>
            <c:dLblPos val="outEnd"/>
            <c:showCatName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Sheet1!$A$13:$A$18</c:f>
              <c:strCache>
                <c:ptCount val="6"/>
                <c:pt idx="0">
                  <c:v>External Interference</c:v>
                </c:pt>
                <c:pt idx="1">
                  <c:v>Corrosion</c:v>
                </c:pt>
                <c:pt idx="2">
                  <c:v>material &amp; construction</c:v>
                </c:pt>
                <c:pt idx="3">
                  <c:v>Girth weld</c:v>
                </c:pt>
                <c:pt idx="4">
                  <c:v>Ground movement</c:v>
                </c:pt>
                <c:pt idx="5">
                  <c:v>Other unknown</c:v>
                </c:pt>
              </c:strCache>
            </c:strRef>
          </c:cat>
          <c:val>
            <c:numRef>
              <c:f>Sheet1!$B$13:$B$18</c:f>
              <c:numCache>
                <c:formatCode>0.0</c:formatCode>
                <c:ptCount val="6"/>
                <c:pt idx="0">
                  <c:v>21.69312169312169</c:v>
                </c:pt>
                <c:pt idx="1">
                  <c:v>22.8</c:v>
                </c:pt>
                <c:pt idx="2">
                  <c:v>8.465608465608466</c:v>
                </c:pt>
                <c:pt idx="3">
                  <c:v>17.98941798941798</c:v>
                </c:pt>
                <c:pt idx="4">
                  <c:v>3.703703703703704</c:v>
                </c:pt>
                <c:pt idx="5">
                  <c:v>25.39682539682539</c:v>
                </c:pt>
              </c:numCache>
            </c:numRef>
          </c:val>
        </c:ser>
        <c:dLbls>
          <c:showCatName val="1"/>
        </c:dLbls>
      </c:pie3DChart>
      <c:spPr>
        <a:noFill/>
        <a:ln>
          <a:noFill/>
        </a:ln>
        <a:effectLst/>
      </c:spPr>
    </c:plotArea>
    <c:plotVisOnly val="1"/>
    <c:dispBlanksAs val="zero"/>
  </c:chart>
  <c:spPr>
    <a:noFill/>
    <a:ln>
      <a:noFill/>
    </a:ln>
    <a:effectLst/>
  </c:spPr>
  <c:txPr>
    <a:bodyPr/>
    <a:lstStyle/>
    <a:p>
      <a:pPr>
        <a:defRPr/>
      </a:pPr>
      <a:endParaRPr lang="en-US"/>
    </a:p>
  </c:tx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dirty="0"/>
          </a:p>
        </p:txBody>
      </p:sp>
      <p:sp>
        <p:nvSpPr>
          <p:cNvPr id="40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dirty="0"/>
          </a:p>
        </p:txBody>
      </p:sp>
      <p:sp>
        <p:nvSpPr>
          <p:cNvPr id="41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dirty="0"/>
          </a:p>
        </p:txBody>
      </p:sp>
      <p:sp>
        <p:nvSpPr>
          <p:cNvPr id="41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03E09E5-7E6F-46EF-83F4-D6730C42F23C}" type="slidenum">
              <a:rPr lang="en-GB"/>
              <a:pPr>
                <a:defRPr/>
              </a:pPr>
              <a:t>‹#›</a:t>
            </a:fld>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05934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dirty="0"/>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dirty="0"/>
          </a:p>
        </p:txBody>
      </p:sp>
      <p:sp>
        <p:nvSpPr>
          <p:cNvPr id="645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1ADD827-EB86-4E82-8546-F001C0BB8140}" type="slidenum">
              <a:rPr lang="en-GB"/>
              <a:pPr>
                <a:defRPr/>
              </a:pPr>
              <a:t>‹#›</a:t>
            </a:fld>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901361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CF1843B3-0A4A-4D63-A2A1-6F28A291C0D6}" type="slidenum">
              <a:rPr lang="en-US" altLang="en-US">
                <a:solidFill>
                  <a:prstClr val="black"/>
                </a:solidFill>
              </a:rPr>
              <a:pPr eaLnBrk="1" hangingPunct="1"/>
              <a:t>6</a:t>
            </a:fld>
            <a:endParaRPr lang="en-US" alt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63754977"/>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1141413" y="685800"/>
            <a:ext cx="4573587" cy="3429000"/>
          </a:xfrm>
          <a:ln/>
        </p:spPr>
      </p:sp>
      <p:sp>
        <p:nvSpPr>
          <p:cNvPr id="16387" name="Rectangle 3"/>
          <p:cNvSpPr>
            <a:spLocks noGrp="1" noChangeArrowheads="1"/>
          </p:cNvSpPr>
          <p:nvPr>
            <p:ph type="body" idx="1"/>
          </p:nvPr>
        </p:nvSpPr>
        <p:spPr>
          <a:noFill/>
        </p:spPr>
        <p:txBody>
          <a:bodyPr/>
          <a:lstStyle/>
          <a:p>
            <a:pPr eaLnBrk="1" hangingPunct="1"/>
            <a:endParaRPr lang="en-GB" dirty="0" smtClean="0">
              <a:latin typeface="Arial" charset="0"/>
            </a:endParaRPr>
          </a:p>
          <a:p>
            <a:pPr eaLnBrk="1" hangingPunct="1"/>
            <a:r>
              <a:rPr lang="en-GB" dirty="0" smtClean="0">
                <a:latin typeface="Arial" charset="0"/>
              </a:rPr>
              <a:t>Just before midday on Thursday 23 October 2014 there was a gas explosion and fire at a small </a:t>
            </a:r>
            <a:r>
              <a:rPr lang="en-GB" dirty="0" err="1" smtClean="0">
                <a:latin typeface="Arial" charset="0"/>
              </a:rPr>
              <a:t>german</a:t>
            </a:r>
            <a:r>
              <a:rPr lang="en-GB" dirty="0" smtClean="0">
                <a:latin typeface="Arial" charset="0"/>
              </a:rPr>
              <a:t> city called Ludwigshafen.  It is an industrial city but as can be seen from the photos this event took place in a domestic setting.</a:t>
            </a:r>
          </a:p>
          <a:p>
            <a:pPr eaLnBrk="1" hangingPunct="1"/>
            <a:endParaRPr lang="en-GB" dirty="0" smtClean="0">
              <a:latin typeface="Arial" charset="0"/>
            </a:endParaRPr>
          </a:p>
          <a:p>
            <a:pPr eaLnBrk="1" hangingPunct="1"/>
            <a:r>
              <a:rPr lang="en-GB" dirty="0" smtClean="0">
                <a:latin typeface="Arial" charset="0"/>
              </a:rPr>
              <a:t>40 cm (16”)  diameter transmission pipeline (not sure what pressure yet)</a:t>
            </a:r>
          </a:p>
          <a:p>
            <a:pPr eaLnBrk="1" hangingPunct="1"/>
            <a:endParaRPr lang="en-GB" dirty="0" smtClean="0">
              <a:latin typeface="Arial" charset="0"/>
            </a:endParaRPr>
          </a:p>
          <a:p>
            <a:pPr eaLnBrk="1" hangingPunct="1"/>
            <a:r>
              <a:rPr lang="en-GB" dirty="0" smtClean="0">
                <a:latin typeface="Arial" charset="0"/>
              </a:rPr>
              <a:t>57km (35 mile) section of pipeline </a:t>
            </a:r>
          </a:p>
          <a:p>
            <a:pPr eaLnBrk="1" hangingPunct="1"/>
            <a:endParaRPr lang="en-GB" dirty="0" smtClean="0">
              <a:latin typeface="Arial" charset="0"/>
            </a:endParaRPr>
          </a:p>
          <a:p>
            <a:pPr eaLnBrk="1" hangingPunct="1"/>
            <a:r>
              <a:rPr lang="en-GB" dirty="0" smtClean="0">
                <a:latin typeface="Arial" charset="0"/>
              </a:rPr>
              <a:t>1 construction worker died and 3 of his colleagues were being treated for severe injuries.  Additionally there were a further 7 people being treated in hospital as a result.</a:t>
            </a:r>
          </a:p>
          <a:p>
            <a:pPr eaLnBrk="1" hangingPunct="1"/>
            <a:endParaRPr lang="en-GB" dirty="0" smtClean="0">
              <a:latin typeface="Arial" charset="0"/>
            </a:endParaRPr>
          </a:p>
          <a:p>
            <a:pPr eaLnBrk="1" hangingPunct="1"/>
            <a:r>
              <a:rPr lang="en-GB" dirty="0" smtClean="0">
                <a:latin typeface="Arial" charset="0"/>
              </a:rPr>
              <a:t>Over 1000 claimants have come forward for property damage and car damage</a:t>
            </a:r>
          </a:p>
          <a:p>
            <a:pPr eaLnBrk="1" hangingPunct="1"/>
            <a:endParaRPr lang="en-GB" dirty="0" smtClean="0">
              <a:latin typeface="Arial" charset="0"/>
            </a:endParaRPr>
          </a:p>
          <a:p>
            <a:pPr eaLnBrk="1" hangingPunct="1"/>
            <a:endParaRPr lang="en-GB" dirty="0" smtClean="0">
              <a:latin typeface="Arial" charset="0"/>
            </a:endParaRPr>
          </a:p>
          <a:p>
            <a:pPr eaLnBrk="1" hangingPunct="1"/>
            <a:endParaRPr lang="en-GB"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wmf"/></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1600200"/>
            <a:ext cx="2108200" cy="45259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0825" y="1600200"/>
            <a:ext cx="6175375"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7002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13" y="17002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765175"/>
            <a:ext cx="2057400" cy="5461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8313" y="765175"/>
            <a:ext cx="6019800" cy="5461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AD44D9E3-B84D-4C05-87AE-EEF751D25C40}" type="slidenum">
              <a:rPr lang="en-GB"/>
              <a:pPr>
                <a:defRPr/>
              </a:pPr>
              <a:t>‹#›</a:t>
            </a:fld>
            <a:endParaRPr lang="en-GB" dirty="0"/>
          </a:p>
        </p:txBody>
      </p:sp>
      <p:sp>
        <p:nvSpPr>
          <p:cNvPr id="5" name="Rectangle 10"/>
          <p:cNvSpPr>
            <a:spLocks noGrp="1" noChangeArrowheads="1"/>
          </p:cNvSpPr>
          <p:nvPr>
            <p:ph type="dt" sz="half" idx="11"/>
          </p:nvPr>
        </p:nvSpPr>
        <p:spPr>
          <a:ln/>
        </p:spPr>
        <p:txBody>
          <a:bodyPr/>
          <a:lstStyle>
            <a:lvl1pPr>
              <a:defRPr/>
            </a:lvl1pPr>
          </a:lstStyle>
          <a:p>
            <a:pPr>
              <a:defRPr/>
            </a:pPr>
            <a:endParaRPr lang="en-GB" dirty="0"/>
          </a:p>
        </p:txBody>
      </p:sp>
      <p:sp>
        <p:nvSpPr>
          <p:cNvPr id="6" name="Rectangle 11"/>
          <p:cNvSpPr>
            <a:spLocks noGrp="1" noChangeArrowheads="1"/>
          </p:cNvSpPr>
          <p:nvPr>
            <p:ph type="ftr" sz="quarter" idx="12"/>
          </p:nvPr>
        </p:nvSpPr>
        <p:spPr>
          <a:ln/>
        </p:spPr>
        <p:txBody>
          <a:bodyPr/>
          <a:lstStyle>
            <a:lvl1pPr>
              <a:defRPr/>
            </a:lvl1pPr>
          </a:lstStyle>
          <a:p>
            <a:pPr>
              <a:defRPr/>
            </a:pPr>
            <a:endParaRPr lang="en-GB"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9690968A-8046-4041-8125-C43E4D0D3D27}" type="slidenum">
              <a:rPr lang="en-GB"/>
              <a:pPr>
                <a:defRPr/>
              </a:pPr>
              <a:t>‹#›</a:t>
            </a:fld>
            <a:endParaRPr lang="en-GB" dirty="0"/>
          </a:p>
        </p:txBody>
      </p:sp>
      <p:sp>
        <p:nvSpPr>
          <p:cNvPr id="5" name="Rectangle 10"/>
          <p:cNvSpPr>
            <a:spLocks noGrp="1" noChangeArrowheads="1"/>
          </p:cNvSpPr>
          <p:nvPr>
            <p:ph type="dt" sz="half" idx="11"/>
          </p:nvPr>
        </p:nvSpPr>
        <p:spPr>
          <a:ln/>
        </p:spPr>
        <p:txBody>
          <a:bodyPr/>
          <a:lstStyle>
            <a:lvl1pPr>
              <a:defRPr/>
            </a:lvl1pPr>
          </a:lstStyle>
          <a:p>
            <a:pPr>
              <a:defRPr/>
            </a:pPr>
            <a:endParaRPr lang="en-GB" dirty="0"/>
          </a:p>
        </p:txBody>
      </p:sp>
      <p:sp>
        <p:nvSpPr>
          <p:cNvPr id="6" name="Rectangle 11"/>
          <p:cNvSpPr>
            <a:spLocks noGrp="1" noChangeArrowheads="1"/>
          </p:cNvSpPr>
          <p:nvPr>
            <p:ph type="ftr" sz="quarter" idx="12"/>
          </p:nvPr>
        </p:nvSpPr>
        <p:spPr>
          <a:ln/>
        </p:spPr>
        <p:txBody>
          <a:bodyPr/>
          <a:lstStyle>
            <a:lvl1pPr>
              <a:defRPr/>
            </a:lvl1pPr>
          </a:lstStyle>
          <a:p>
            <a:pPr>
              <a:defRPr/>
            </a:pPr>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C9EA0D3C-420B-4CA5-9809-6CBED56C2A34}" type="slidenum">
              <a:rPr lang="en-GB"/>
              <a:pPr>
                <a:defRPr/>
              </a:pPr>
              <a:t>‹#›</a:t>
            </a:fld>
            <a:endParaRPr lang="en-GB" dirty="0"/>
          </a:p>
        </p:txBody>
      </p:sp>
      <p:sp>
        <p:nvSpPr>
          <p:cNvPr id="5" name="Rectangle 10"/>
          <p:cNvSpPr>
            <a:spLocks noGrp="1" noChangeArrowheads="1"/>
          </p:cNvSpPr>
          <p:nvPr>
            <p:ph type="dt" sz="half" idx="11"/>
          </p:nvPr>
        </p:nvSpPr>
        <p:spPr>
          <a:ln/>
        </p:spPr>
        <p:txBody>
          <a:bodyPr/>
          <a:lstStyle>
            <a:lvl1pPr>
              <a:defRPr/>
            </a:lvl1pPr>
          </a:lstStyle>
          <a:p>
            <a:pPr>
              <a:defRPr/>
            </a:pPr>
            <a:endParaRPr lang="en-GB" dirty="0"/>
          </a:p>
        </p:txBody>
      </p:sp>
      <p:sp>
        <p:nvSpPr>
          <p:cNvPr id="6" name="Rectangle 11"/>
          <p:cNvSpPr>
            <a:spLocks noGrp="1" noChangeArrowheads="1"/>
          </p:cNvSpPr>
          <p:nvPr>
            <p:ph type="ftr" sz="quarter" idx="12"/>
          </p:nvPr>
        </p:nvSpPr>
        <p:spPr>
          <a:ln/>
        </p:spPr>
        <p:txBody>
          <a:bodyPr/>
          <a:lstStyle>
            <a:lvl1pPr>
              <a:defRPr/>
            </a:lvl1pPr>
          </a:lstStyle>
          <a:p>
            <a:pPr>
              <a:defRPr/>
            </a:pPr>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7002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13" y="17002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sldNum" sz="quarter" idx="10"/>
          </p:nvPr>
        </p:nvSpPr>
        <p:spPr>
          <a:ln/>
        </p:spPr>
        <p:txBody>
          <a:bodyPr/>
          <a:lstStyle>
            <a:lvl1pPr>
              <a:defRPr/>
            </a:lvl1pPr>
          </a:lstStyle>
          <a:p>
            <a:pPr>
              <a:defRPr/>
            </a:pPr>
            <a:fld id="{E5A0C3E4-3818-4ED8-843B-B83E108FA3AA}" type="slidenum">
              <a:rPr lang="en-GB"/>
              <a:pPr>
                <a:defRPr/>
              </a:pPr>
              <a:t>‹#›</a:t>
            </a:fld>
            <a:endParaRPr lang="en-GB" dirty="0"/>
          </a:p>
        </p:txBody>
      </p:sp>
      <p:sp>
        <p:nvSpPr>
          <p:cNvPr id="6" name="Rectangle 10"/>
          <p:cNvSpPr>
            <a:spLocks noGrp="1" noChangeArrowheads="1"/>
          </p:cNvSpPr>
          <p:nvPr>
            <p:ph type="dt" sz="half" idx="11"/>
          </p:nvPr>
        </p:nvSpPr>
        <p:spPr>
          <a:ln/>
        </p:spPr>
        <p:txBody>
          <a:bodyPr/>
          <a:lstStyle>
            <a:lvl1pPr>
              <a:defRPr/>
            </a:lvl1pPr>
          </a:lstStyle>
          <a:p>
            <a:pPr>
              <a:defRPr/>
            </a:pPr>
            <a:endParaRPr lang="en-GB" dirty="0"/>
          </a:p>
        </p:txBody>
      </p:sp>
      <p:sp>
        <p:nvSpPr>
          <p:cNvPr id="7" name="Rectangle 11"/>
          <p:cNvSpPr>
            <a:spLocks noGrp="1" noChangeArrowheads="1"/>
          </p:cNvSpPr>
          <p:nvPr>
            <p:ph type="ftr" sz="quarter" idx="12"/>
          </p:nvPr>
        </p:nvSpPr>
        <p:spPr>
          <a:ln/>
        </p:spPr>
        <p:txBody>
          <a:bodyPr/>
          <a:lstStyle>
            <a:lvl1pPr>
              <a:defRPr/>
            </a:lvl1pPr>
          </a:lstStyle>
          <a:p>
            <a:pPr>
              <a:defRPr/>
            </a:pPr>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sldNum" sz="quarter" idx="10"/>
          </p:nvPr>
        </p:nvSpPr>
        <p:spPr>
          <a:ln/>
        </p:spPr>
        <p:txBody>
          <a:bodyPr/>
          <a:lstStyle>
            <a:lvl1pPr>
              <a:defRPr/>
            </a:lvl1pPr>
          </a:lstStyle>
          <a:p>
            <a:pPr>
              <a:defRPr/>
            </a:pPr>
            <a:fld id="{079B821D-9421-41F4-84AE-986C4CDDCB08}" type="slidenum">
              <a:rPr lang="en-GB"/>
              <a:pPr>
                <a:defRPr/>
              </a:pPr>
              <a:t>‹#›</a:t>
            </a:fld>
            <a:endParaRPr lang="en-GB" dirty="0"/>
          </a:p>
        </p:txBody>
      </p:sp>
      <p:sp>
        <p:nvSpPr>
          <p:cNvPr id="8" name="Rectangle 10"/>
          <p:cNvSpPr>
            <a:spLocks noGrp="1" noChangeArrowheads="1"/>
          </p:cNvSpPr>
          <p:nvPr>
            <p:ph type="dt" sz="half" idx="11"/>
          </p:nvPr>
        </p:nvSpPr>
        <p:spPr>
          <a:ln/>
        </p:spPr>
        <p:txBody>
          <a:bodyPr/>
          <a:lstStyle>
            <a:lvl1pPr>
              <a:defRPr/>
            </a:lvl1pPr>
          </a:lstStyle>
          <a:p>
            <a:pPr>
              <a:defRPr/>
            </a:pPr>
            <a:endParaRPr lang="en-GB" dirty="0"/>
          </a:p>
        </p:txBody>
      </p:sp>
      <p:sp>
        <p:nvSpPr>
          <p:cNvPr id="9" name="Rectangle 11"/>
          <p:cNvSpPr>
            <a:spLocks noGrp="1" noChangeArrowheads="1"/>
          </p:cNvSpPr>
          <p:nvPr>
            <p:ph type="ftr" sz="quarter" idx="12"/>
          </p:nvPr>
        </p:nvSpPr>
        <p:spPr>
          <a:ln/>
        </p:spPr>
        <p:txBody>
          <a:bodyPr/>
          <a:lstStyle>
            <a:lvl1pPr>
              <a:defRPr/>
            </a:lvl1pPr>
          </a:lstStyle>
          <a:p>
            <a:pPr>
              <a:defRPr/>
            </a:pPr>
            <a:endParaRPr lang="en-GB"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sldNum" sz="quarter" idx="10"/>
          </p:nvPr>
        </p:nvSpPr>
        <p:spPr>
          <a:ln/>
        </p:spPr>
        <p:txBody>
          <a:bodyPr/>
          <a:lstStyle>
            <a:lvl1pPr>
              <a:defRPr/>
            </a:lvl1pPr>
          </a:lstStyle>
          <a:p>
            <a:pPr>
              <a:defRPr/>
            </a:pPr>
            <a:fld id="{E6AD59CD-85C7-448F-90A5-16C2D235DC5F}" type="slidenum">
              <a:rPr lang="en-GB"/>
              <a:pPr>
                <a:defRPr/>
              </a:pPr>
              <a:t>‹#›</a:t>
            </a:fld>
            <a:endParaRPr lang="en-GB" dirty="0"/>
          </a:p>
        </p:txBody>
      </p:sp>
      <p:sp>
        <p:nvSpPr>
          <p:cNvPr id="4" name="Rectangle 10"/>
          <p:cNvSpPr>
            <a:spLocks noGrp="1" noChangeArrowheads="1"/>
          </p:cNvSpPr>
          <p:nvPr>
            <p:ph type="dt" sz="half" idx="11"/>
          </p:nvPr>
        </p:nvSpPr>
        <p:spPr>
          <a:ln/>
        </p:spPr>
        <p:txBody>
          <a:bodyPr/>
          <a:lstStyle>
            <a:lvl1pPr>
              <a:defRPr/>
            </a:lvl1pPr>
          </a:lstStyle>
          <a:p>
            <a:pPr>
              <a:defRPr/>
            </a:pPr>
            <a:endParaRPr lang="en-GB" dirty="0"/>
          </a:p>
        </p:txBody>
      </p:sp>
      <p:sp>
        <p:nvSpPr>
          <p:cNvPr id="5" name="Rectangle 11"/>
          <p:cNvSpPr>
            <a:spLocks noGrp="1" noChangeArrowheads="1"/>
          </p:cNvSpPr>
          <p:nvPr>
            <p:ph type="ftr" sz="quarter" idx="12"/>
          </p:nvPr>
        </p:nvSpPr>
        <p:spPr>
          <a:ln/>
        </p:spPr>
        <p:txBody>
          <a:bodyPr/>
          <a:lstStyle>
            <a:lvl1pPr>
              <a:defRPr/>
            </a:lvl1pPr>
          </a:lstStyle>
          <a:p>
            <a:pPr>
              <a:defRPr/>
            </a:pPr>
            <a:endParaRPr lang="en-GB"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4E8EC7D6-3549-4719-87DA-60CADBC28791}" type="slidenum">
              <a:rPr lang="en-GB"/>
              <a:pPr>
                <a:defRPr/>
              </a:pPr>
              <a:t>‹#›</a:t>
            </a:fld>
            <a:endParaRPr lang="en-GB" dirty="0"/>
          </a:p>
        </p:txBody>
      </p:sp>
      <p:sp>
        <p:nvSpPr>
          <p:cNvPr id="3" name="Rectangle 10"/>
          <p:cNvSpPr>
            <a:spLocks noGrp="1" noChangeArrowheads="1"/>
          </p:cNvSpPr>
          <p:nvPr>
            <p:ph type="dt" sz="half" idx="11"/>
          </p:nvPr>
        </p:nvSpPr>
        <p:spPr>
          <a:ln/>
        </p:spPr>
        <p:txBody>
          <a:bodyPr/>
          <a:lstStyle>
            <a:lvl1pPr>
              <a:defRPr/>
            </a:lvl1pPr>
          </a:lstStyle>
          <a:p>
            <a:pPr>
              <a:defRPr/>
            </a:pPr>
            <a:endParaRPr lang="en-GB" dirty="0"/>
          </a:p>
        </p:txBody>
      </p:sp>
      <p:sp>
        <p:nvSpPr>
          <p:cNvPr id="4" name="Rectangle 11"/>
          <p:cNvSpPr>
            <a:spLocks noGrp="1" noChangeArrowheads="1"/>
          </p:cNvSpPr>
          <p:nvPr>
            <p:ph type="ftr" sz="quarter" idx="12"/>
          </p:nvPr>
        </p:nvSpPr>
        <p:spPr>
          <a:ln/>
        </p:spPr>
        <p:txBody>
          <a:bodyPr/>
          <a:lstStyle>
            <a:lvl1pPr>
              <a:defRPr/>
            </a:lvl1pPr>
          </a:lstStyle>
          <a:p>
            <a:pPr>
              <a:defRPr/>
            </a:pP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CFA3E945-F699-47F9-9527-674B5443B1F7}" type="slidenum">
              <a:rPr lang="en-GB"/>
              <a:pPr>
                <a:defRPr/>
              </a:pPr>
              <a:t>‹#›</a:t>
            </a:fld>
            <a:endParaRPr lang="en-GB" dirty="0"/>
          </a:p>
        </p:txBody>
      </p:sp>
      <p:sp>
        <p:nvSpPr>
          <p:cNvPr id="6" name="Rectangle 10"/>
          <p:cNvSpPr>
            <a:spLocks noGrp="1" noChangeArrowheads="1"/>
          </p:cNvSpPr>
          <p:nvPr>
            <p:ph type="dt" sz="half" idx="11"/>
          </p:nvPr>
        </p:nvSpPr>
        <p:spPr>
          <a:ln/>
        </p:spPr>
        <p:txBody>
          <a:bodyPr/>
          <a:lstStyle>
            <a:lvl1pPr>
              <a:defRPr/>
            </a:lvl1pPr>
          </a:lstStyle>
          <a:p>
            <a:pPr>
              <a:defRPr/>
            </a:pPr>
            <a:endParaRPr lang="en-GB" dirty="0"/>
          </a:p>
        </p:txBody>
      </p:sp>
      <p:sp>
        <p:nvSpPr>
          <p:cNvPr id="7" name="Rectangle 11"/>
          <p:cNvSpPr>
            <a:spLocks noGrp="1" noChangeArrowheads="1"/>
          </p:cNvSpPr>
          <p:nvPr>
            <p:ph type="ftr" sz="quarter" idx="12"/>
          </p:nvPr>
        </p:nvSpPr>
        <p:spPr>
          <a:ln/>
        </p:spPr>
        <p:txBody>
          <a:bodyPr/>
          <a:lstStyle>
            <a:lvl1pPr>
              <a:defRPr/>
            </a:lvl1pPr>
          </a:lstStyle>
          <a:p>
            <a:pPr>
              <a:defRPr/>
            </a:pPr>
            <a:endParaRPr lang="en-GB"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016AAFC5-665A-4FE1-80BD-C0A95071E35B}" type="slidenum">
              <a:rPr lang="en-GB"/>
              <a:pPr>
                <a:defRPr/>
              </a:pPr>
              <a:t>‹#›</a:t>
            </a:fld>
            <a:endParaRPr lang="en-GB" dirty="0"/>
          </a:p>
        </p:txBody>
      </p:sp>
      <p:sp>
        <p:nvSpPr>
          <p:cNvPr id="6" name="Rectangle 10"/>
          <p:cNvSpPr>
            <a:spLocks noGrp="1" noChangeArrowheads="1"/>
          </p:cNvSpPr>
          <p:nvPr>
            <p:ph type="dt" sz="half" idx="11"/>
          </p:nvPr>
        </p:nvSpPr>
        <p:spPr>
          <a:ln/>
        </p:spPr>
        <p:txBody>
          <a:bodyPr/>
          <a:lstStyle>
            <a:lvl1pPr>
              <a:defRPr/>
            </a:lvl1pPr>
          </a:lstStyle>
          <a:p>
            <a:pPr>
              <a:defRPr/>
            </a:pPr>
            <a:endParaRPr lang="en-GB" dirty="0"/>
          </a:p>
        </p:txBody>
      </p:sp>
      <p:sp>
        <p:nvSpPr>
          <p:cNvPr id="7" name="Rectangle 11"/>
          <p:cNvSpPr>
            <a:spLocks noGrp="1" noChangeArrowheads="1"/>
          </p:cNvSpPr>
          <p:nvPr>
            <p:ph type="ftr" sz="quarter" idx="12"/>
          </p:nvPr>
        </p:nvSpPr>
        <p:spPr>
          <a:ln/>
        </p:spPr>
        <p:txBody>
          <a:bodyPr/>
          <a:lstStyle>
            <a:lvl1pPr>
              <a:defRPr/>
            </a:lvl1pPr>
          </a:lstStyle>
          <a:p>
            <a:pPr>
              <a:defRPr/>
            </a:pPr>
            <a:endParaRPr lang="en-GB"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C8F0A19C-D426-47E9-A060-B82FCD70B357}" type="slidenum">
              <a:rPr lang="en-GB"/>
              <a:pPr>
                <a:defRPr/>
              </a:pPr>
              <a:t>‹#›</a:t>
            </a:fld>
            <a:endParaRPr lang="en-GB" dirty="0"/>
          </a:p>
        </p:txBody>
      </p:sp>
      <p:sp>
        <p:nvSpPr>
          <p:cNvPr id="5" name="Rectangle 10"/>
          <p:cNvSpPr>
            <a:spLocks noGrp="1" noChangeArrowheads="1"/>
          </p:cNvSpPr>
          <p:nvPr>
            <p:ph type="dt" sz="half" idx="11"/>
          </p:nvPr>
        </p:nvSpPr>
        <p:spPr>
          <a:ln/>
        </p:spPr>
        <p:txBody>
          <a:bodyPr/>
          <a:lstStyle>
            <a:lvl1pPr>
              <a:defRPr/>
            </a:lvl1pPr>
          </a:lstStyle>
          <a:p>
            <a:pPr>
              <a:defRPr/>
            </a:pPr>
            <a:endParaRPr lang="en-GB" dirty="0"/>
          </a:p>
        </p:txBody>
      </p:sp>
      <p:sp>
        <p:nvSpPr>
          <p:cNvPr id="6" name="Rectangle 11"/>
          <p:cNvSpPr>
            <a:spLocks noGrp="1" noChangeArrowheads="1"/>
          </p:cNvSpPr>
          <p:nvPr>
            <p:ph type="ftr" sz="quarter" idx="12"/>
          </p:nvPr>
        </p:nvSpPr>
        <p:spPr>
          <a:ln/>
        </p:spPr>
        <p:txBody>
          <a:bodyPr/>
          <a:lstStyle>
            <a:lvl1pPr>
              <a:defRPr/>
            </a:lvl1pPr>
          </a:lstStyle>
          <a:p>
            <a:pPr>
              <a:defRPr/>
            </a:pPr>
            <a:endParaRPr lang="en-GB"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703263"/>
            <a:ext cx="2058988" cy="55229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703263"/>
            <a:ext cx="6029325" cy="5522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432FAA41-C133-48E1-A002-9EA664F09C01}" type="slidenum">
              <a:rPr lang="en-GB"/>
              <a:pPr>
                <a:defRPr/>
              </a:pPr>
              <a:t>‹#›</a:t>
            </a:fld>
            <a:endParaRPr lang="en-GB" dirty="0"/>
          </a:p>
        </p:txBody>
      </p:sp>
      <p:sp>
        <p:nvSpPr>
          <p:cNvPr id="5" name="Rectangle 10"/>
          <p:cNvSpPr>
            <a:spLocks noGrp="1" noChangeArrowheads="1"/>
          </p:cNvSpPr>
          <p:nvPr>
            <p:ph type="dt" sz="half" idx="11"/>
          </p:nvPr>
        </p:nvSpPr>
        <p:spPr>
          <a:ln/>
        </p:spPr>
        <p:txBody>
          <a:bodyPr/>
          <a:lstStyle>
            <a:lvl1pPr>
              <a:defRPr/>
            </a:lvl1pPr>
          </a:lstStyle>
          <a:p>
            <a:pPr>
              <a:defRPr/>
            </a:pPr>
            <a:endParaRPr lang="en-GB" dirty="0"/>
          </a:p>
        </p:txBody>
      </p:sp>
      <p:sp>
        <p:nvSpPr>
          <p:cNvPr id="6" name="Rectangle 11"/>
          <p:cNvSpPr>
            <a:spLocks noGrp="1" noChangeArrowheads="1"/>
          </p:cNvSpPr>
          <p:nvPr>
            <p:ph type="ftr" sz="quarter" idx="12"/>
          </p:nvPr>
        </p:nvSpPr>
        <p:spPr>
          <a:ln/>
        </p:spPr>
        <p:txBody>
          <a:bodyPr/>
          <a:lstStyle>
            <a:lvl1pPr>
              <a:defRPr/>
            </a:lvl1pPr>
          </a:lstStyle>
          <a:p>
            <a:pPr>
              <a:defRPr/>
            </a:pPr>
            <a:endParaRPr lang="en-GB"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1028"/>
          <p:cNvSpPr>
            <a:spLocks noGrp="1" noChangeArrowheads="1"/>
          </p:cNvSpPr>
          <p:nvPr>
            <p:ph type="sldNum" sz="quarter" idx="10"/>
          </p:nvPr>
        </p:nvSpPr>
        <p:spPr>
          <a:ln/>
        </p:spPr>
        <p:txBody>
          <a:bodyPr/>
          <a:lstStyle>
            <a:lvl1pPr>
              <a:defRPr/>
            </a:lvl1pPr>
          </a:lstStyle>
          <a:p>
            <a:pPr>
              <a:defRPr/>
            </a:pPr>
            <a:fld id="{3A9EF420-6A0E-4A21-9251-E440A572844C}" type="slidenum">
              <a:rPr lang="en-GB"/>
              <a:pPr>
                <a:defRPr/>
              </a:pPr>
              <a:t>‹#›</a:t>
            </a:fld>
            <a:endParaRPr lang="en-GB" dirty="0"/>
          </a:p>
        </p:txBody>
      </p:sp>
      <p:sp>
        <p:nvSpPr>
          <p:cNvPr id="5" name="Rectangle 1034"/>
          <p:cNvSpPr>
            <a:spLocks noGrp="1" noChangeArrowheads="1"/>
          </p:cNvSpPr>
          <p:nvPr>
            <p:ph type="dt" sz="half" idx="11"/>
          </p:nvPr>
        </p:nvSpPr>
        <p:spPr>
          <a:ln/>
        </p:spPr>
        <p:txBody>
          <a:bodyPr/>
          <a:lstStyle>
            <a:lvl1pPr>
              <a:defRPr/>
            </a:lvl1pPr>
          </a:lstStyle>
          <a:p>
            <a:pPr>
              <a:defRPr/>
            </a:pPr>
            <a:endParaRPr lang="en-GB" dirty="0"/>
          </a:p>
        </p:txBody>
      </p:sp>
      <p:sp>
        <p:nvSpPr>
          <p:cNvPr id="6" name="Rectangle 1035"/>
          <p:cNvSpPr>
            <a:spLocks noGrp="1" noChangeArrowheads="1"/>
          </p:cNvSpPr>
          <p:nvPr>
            <p:ph type="ftr" sz="quarter" idx="12"/>
          </p:nvPr>
        </p:nvSpPr>
        <p:spPr>
          <a:ln/>
        </p:spPr>
        <p:txBody>
          <a:bodyPr/>
          <a:lstStyle>
            <a:lvl1pPr>
              <a:defRPr/>
            </a:lvl1pPr>
          </a:lstStyle>
          <a:p>
            <a:pPr>
              <a:defRPr/>
            </a:pPr>
            <a:endParaRPr lang="en-GB"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28"/>
          <p:cNvSpPr>
            <a:spLocks noGrp="1" noChangeArrowheads="1"/>
          </p:cNvSpPr>
          <p:nvPr>
            <p:ph type="sldNum" sz="quarter" idx="10"/>
          </p:nvPr>
        </p:nvSpPr>
        <p:spPr>
          <a:ln/>
        </p:spPr>
        <p:txBody>
          <a:bodyPr/>
          <a:lstStyle>
            <a:lvl1pPr>
              <a:defRPr/>
            </a:lvl1pPr>
          </a:lstStyle>
          <a:p>
            <a:pPr>
              <a:defRPr/>
            </a:pPr>
            <a:fld id="{3E1F2568-70F2-42EE-B534-31ECF042D416}" type="slidenum">
              <a:rPr lang="en-GB"/>
              <a:pPr>
                <a:defRPr/>
              </a:pPr>
              <a:t>‹#›</a:t>
            </a:fld>
            <a:endParaRPr lang="en-GB" dirty="0"/>
          </a:p>
        </p:txBody>
      </p:sp>
      <p:sp>
        <p:nvSpPr>
          <p:cNvPr id="5" name="Rectangle 1034"/>
          <p:cNvSpPr>
            <a:spLocks noGrp="1" noChangeArrowheads="1"/>
          </p:cNvSpPr>
          <p:nvPr>
            <p:ph type="dt" sz="half" idx="11"/>
          </p:nvPr>
        </p:nvSpPr>
        <p:spPr>
          <a:ln/>
        </p:spPr>
        <p:txBody>
          <a:bodyPr/>
          <a:lstStyle>
            <a:lvl1pPr>
              <a:defRPr/>
            </a:lvl1pPr>
          </a:lstStyle>
          <a:p>
            <a:pPr>
              <a:defRPr/>
            </a:pPr>
            <a:endParaRPr lang="en-GB" dirty="0"/>
          </a:p>
        </p:txBody>
      </p:sp>
      <p:sp>
        <p:nvSpPr>
          <p:cNvPr id="6" name="Rectangle 1035"/>
          <p:cNvSpPr>
            <a:spLocks noGrp="1" noChangeArrowheads="1"/>
          </p:cNvSpPr>
          <p:nvPr>
            <p:ph type="ftr" sz="quarter" idx="12"/>
          </p:nvPr>
        </p:nvSpPr>
        <p:spPr>
          <a:ln/>
        </p:spPr>
        <p:txBody>
          <a:bodyPr/>
          <a:lstStyle>
            <a:lvl1pPr>
              <a:defRPr/>
            </a:lvl1pPr>
          </a:lstStyle>
          <a:p>
            <a:pPr>
              <a:defRPr/>
            </a:pPr>
            <a:endParaRPr lang="en-GB"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8"/>
          <p:cNvSpPr>
            <a:spLocks noGrp="1" noChangeArrowheads="1"/>
          </p:cNvSpPr>
          <p:nvPr>
            <p:ph type="sldNum" sz="quarter" idx="10"/>
          </p:nvPr>
        </p:nvSpPr>
        <p:spPr>
          <a:ln/>
        </p:spPr>
        <p:txBody>
          <a:bodyPr/>
          <a:lstStyle>
            <a:lvl1pPr>
              <a:defRPr/>
            </a:lvl1pPr>
          </a:lstStyle>
          <a:p>
            <a:pPr>
              <a:defRPr/>
            </a:pPr>
            <a:fld id="{5B14FED2-4599-4148-8080-56FA999B55B6}" type="slidenum">
              <a:rPr lang="en-GB"/>
              <a:pPr>
                <a:defRPr/>
              </a:pPr>
              <a:t>‹#›</a:t>
            </a:fld>
            <a:endParaRPr lang="en-GB" dirty="0"/>
          </a:p>
        </p:txBody>
      </p:sp>
      <p:sp>
        <p:nvSpPr>
          <p:cNvPr id="5" name="Rectangle 1034"/>
          <p:cNvSpPr>
            <a:spLocks noGrp="1" noChangeArrowheads="1"/>
          </p:cNvSpPr>
          <p:nvPr>
            <p:ph type="dt" sz="half" idx="11"/>
          </p:nvPr>
        </p:nvSpPr>
        <p:spPr>
          <a:ln/>
        </p:spPr>
        <p:txBody>
          <a:bodyPr/>
          <a:lstStyle>
            <a:lvl1pPr>
              <a:defRPr/>
            </a:lvl1pPr>
          </a:lstStyle>
          <a:p>
            <a:pPr>
              <a:defRPr/>
            </a:pPr>
            <a:endParaRPr lang="en-GB" dirty="0"/>
          </a:p>
        </p:txBody>
      </p:sp>
      <p:sp>
        <p:nvSpPr>
          <p:cNvPr id="6" name="Rectangle 1035"/>
          <p:cNvSpPr>
            <a:spLocks noGrp="1" noChangeArrowheads="1"/>
          </p:cNvSpPr>
          <p:nvPr>
            <p:ph type="ftr" sz="quarter" idx="12"/>
          </p:nvPr>
        </p:nvSpPr>
        <p:spPr>
          <a:ln/>
        </p:spPr>
        <p:txBody>
          <a:bodyPr/>
          <a:lstStyle>
            <a:lvl1pPr>
              <a:defRPr/>
            </a:lvl1pPr>
          </a:lstStyle>
          <a:p>
            <a:pPr>
              <a:defRPr/>
            </a:pPr>
            <a:endParaRPr lang="en-GB"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7002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13" y="17002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028"/>
          <p:cNvSpPr>
            <a:spLocks noGrp="1" noChangeArrowheads="1"/>
          </p:cNvSpPr>
          <p:nvPr>
            <p:ph type="sldNum" sz="quarter" idx="10"/>
          </p:nvPr>
        </p:nvSpPr>
        <p:spPr>
          <a:ln/>
        </p:spPr>
        <p:txBody>
          <a:bodyPr/>
          <a:lstStyle>
            <a:lvl1pPr>
              <a:defRPr/>
            </a:lvl1pPr>
          </a:lstStyle>
          <a:p>
            <a:pPr>
              <a:defRPr/>
            </a:pPr>
            <a:fld id="{4B921506-2930-4E4E-B825-BFF2AE79E77A}" type="slidenum">
              <a:rPr lang="en-GB"/>
              <a:pPr>
                <a:defRPr/>
              </a:pPr>
              <a:t>‹#›</a:t>
            </a:fld>
            <a:endParaRPr lang="en-GB" dirty="0"/>
          </a:p>
        </p:txBody>
      </p:sp>
      <p:sp>
        <p:nvSpPr>
          <p:cNvPr id="6" name="Rectangle 1034"/>
          <p:cNvSpPr>
            <a:spLocks noGrp="1" noChangeArrowheads="1"/>
          </p:cNvSpPr>
          <p:nvPr>
            <p:ph type="dt" sz="half" idx="11"/>
          </p:nvPr>
        </p:nvSpPr>
        <p:spPr>
          <a:ln/>
        </p:spPr>
        <p:txBody>
          <a:bodyPr/>
          <a:lstStyle>
            <a:lvl1pPr>
              <a:defRPr/>
            </a:lvl1pPr>
          </a:lstStyle>
          <a:p>
            <a:pPr>
              <a:defRPr/>
            </a:pPr>
            <a:endParaRPr lang="en-GB" dirty="0"/>
          </a:p>
        </p:txBody>
      </p:sp>
      <p:sp>
        <p:nvSpPr>
          <p:cNvPr id="7" name="Rectangle 1035"/>
          <p:cNvSpPr>
            <a:spLocks noGrp="1" noChangeArrowheads="1"/>
          </p:cNvSpPr>
          <p:nvPr>
            <p:ph type="ftr" sz="quarter" idx="12"/>
          </p:nvPr>
        </p:nvSpPr>
        <p:spPr>
          <a:ln/>
        </p:spPr>
        <p:txBody>
          <a:bodyPr/>
          <a:lstStyle>
            <a:lvl1pPr>
              <a:defRPr/>
            </a:lvl1pPr>
          </a:lstStyle>
          <a:p>
            <a:pPr>
              <a:defRPr/>
            </a:pPr>
            <a:endParaRPr lang="en-GB"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028"/>
          <p:cNvSpPr>
            <a:spLocks noGrp="1" noChangeArrowheads="1"/>
          </p:cNvSpPr>
          <p:nvPr>
            <p:ph type="sldNum" sz="quarter" idx="10"/>
          </p:nvPr>
        </p:nvSpPr>
        <p:spPr>
          <a:ln/>
        </p:spPr>
        <p:txBody>
          <a:bodyPr/>
          <a:lstStyle>
            <a:lvl1pPr>
              <a:defRPr/>
            </a:lvl1pPr>
          </a:lstStyle>
          <a:p>
            <a:pPr>
              <a:defRPr/>
            </a:pPr>
            <a:fld id="{542B94AE-6C58-4403-920B-25F48CEEC1C5}" type="slidenum">
              <a:rPr lang="en-GB"/>
              <a:pPr>
                <a:defRPr/>
              </a:pPr>
              <a:t>‹#›</a:t>
            </a:fld>
            <a:endParaRPr lang="en-GB" dirty="0"/>
          </a:p>
        </p:txBody>
      </p:sp>
      <p:sp>
        <p:nvSpPr>
          <p:cNvPr id="8" name="Rectangle 1034"/>
          <p:cNvSpPr>
            <a:spLocks noGrp="1" noChangeArrowheads="1"/>
          </p:cNvSpPr>
          <p:nvPr>
            <p:ph type="dt" sz="half" idx="11"/>
          </p:nvPr>
        </p:nvSpPr>
        <p:spPr>
          <a:ln/>
        </p:spPr>
        <p:txBody>
          <a:bodyPr/>
          <a:lstStyle>
            <a:lvl1pPr>
              <a:defRPr/>
            </a:lvl1pPr>
          </a:lstStyle>
          <a:p>
            <a:pPr>
              <a:defRPr/>
            </a:pPr>
            <a:endParaRPr lang="en-GB" dirty="0"/>
          </a:p>
        </p:txBody>
      </p:sp>
      <p:sp>
        <p:nvSpPr>
          <p:cNvPr id="9" name="Rectangle 1035"/>
          <p:cNvSpPr>
            <a:spLocks noGrp="1" noChangeArrowheads="1"/>
          </p:cNvSpPr>
          <p:nvPr>
            <p:ph type="ftr" sz="quarter" idx="12"/>
          </p:nvPr>
        </p:nvSpPr>
        <p:spPr>
          <a:ln/>
        </p:spPr>
        <p:txBody>
          <a:bodyPr/>
          <a:lstStyle>
            <a:lvl1pPr>
              <a:defRPr/>
            </a:lvl1pPr>
          </a:lstStyle>
          <a:p>
            <a:pPr>
              <a:defRPr/>
            </a:pPr>
            <a:endParaRPr lang="en-GB"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028"/>
          <p:cNvSpPr>
            <a:spLocks noGrp="1" noChangeArrowheads="1"/>
          </p:cNvSpPr>
          <p:nvPr>
            <p:ph type="sldNum" sz="quarter" idx="10"/>
          </p:nvPr>
        </p:nvSpPr>
        <p:spPr>
          <a:ln/>
        </p:spPr>
        <p:txBody>
          <a:bodyPr/>
          <a:lstStyle>
            <a:lvl1pPr>
              <a:defRPr/>
            </a:lvl1pPr>
          </a:lstStyle>
          <a:p>
            <a:pPr>
              <a:defRPr/>
            </a:pPr>
            <a:fld id="{81C8798B-2BA0-4C13-A113-AEAF5F95B854}" type="slidenum">
              <a:rPr lang="en-GB"/>
              <a:pPr>
                <a:defRPr/>
              </a:pPr>
              <a:t>‹#›</a:t>
            </a:fld>
            <a:endParaRPr lang="en-GB" dirty="0"/>
          </a:p>
        </p:txBody>
      </p:sp>
      <p:sp>
        <p:nvSpPr>
          <p:cNvPr id="4" name="Rectangle 1034"/>
          <p:cNvSpPr>
            <a:spLocks noGrp="1" noChangeArrowheads="1"/>
          </p:cNvSpPr>
          <p:nvPr>
            <p:ph type="dt" sz="half" idx="11"/>
          </p:nvPr>
        </p:nvSpPr>
        <p:spPr>
          <a:ln/>
        </p:spPr>
        <p:txBody>
          <a:bodyPr/>
          <a:lstStyle>
            <a:lvl1pPr>
              <a:defRPr/>
            </a:lvl1pPr>
          </a:lstStyle>
          <a:p>
            <a:pPr>
              <a:defRPr/>
            </a:pPr>
            <a:endParaRPr lang="en-GB" dirty="0"/>
          </a:p>
        </p:txBody>
      </p:sp>
      <p:sp>
        <p:nvSpPr>
          <p:cNvPr id="5" name="Rectangle 1035"/>
          <p:cNvSpPr>
            <a:spLocks noGrp="1" noChangeArrowheads="1"/>
          </p:cNvSpPr>
          <p:nvPr>
            <p:ph type="ftr" sz="quarter" idx="12"/>
          </p:nvPr>
        </p:nvSpPr>
        <p:spPr>
          <a:ln/>
        </p:spPr>
        <p:txBody>
          <a:bodyPr/>
          <a:lstStyle>
            <a:lvl1pPr>
              <a:defRPr/>
            </a:lvl1pPr>
          </a:lstStyle>
          <a:p>
            <a:pPr>
              <a:defRPr/>
            </a:pP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sldNum" sz="quarter" idx="10"/>
          </p:nvPr>
        </p:nvSpPr>
        <p:spPr>
          <a:ln/>
        </p:spPr>
        <p:txBody>
          <a:bodyPr/>
          <a:lstStyle>
            <a:lvl1pPr>
              <a:defRPr/>
            </a:lvl1pPr>
          </a:lstStyle>
          <a:p>
            <a:pPr>
              <a:defRPr/>
            </a:pPr>
            <a:fld id="{ABB703A1-D37A-40B9-9B65-4C91501C1612}" type="slidenum">
              <a:rPr lang="en-GB"/>
              <a:pPr>
                <a:defRPr/>
              </a:pPr>
              <a:t>‹#›</a:t>
            </a:fld>
            <a:endParaRPr lang="en-GB" dirty="0"/>
          </a:p>
        </p:txBody>
      </p:sp>
      <p:sp>
        <p:nvSpPr>
          <p:cNvPr id="3" name="Rectangle 1034"/>
          <p:cNvSpPr>
            <a:spLocks noGrp="1" noChangeArrowheads="1"/>
          </p:cNvSpPr>
          <p:nvPr>
            <p:ph type="dt" sz="half" idx="11"/>
          </p:nvPr>
        </p:nvSpPr>
        <p:spPr>
          <a:ln/>
        </p:spPr>
        <p:txBody>
          <a:bodyPr/>
          <a:lstStyle>
            <a:lvl1pPr>
              <a:defRPr/>
            </a:lvl1pPr>
          </a:lstStyle>
          <a:p>
            <a:pPr>
              <a:defRPr/>
            </a:pPr>
            <a:endParaRPr lang="en-GB" dirty="0"/>
          </a:p>
        </p:txBody>
      </p:sp>
      <p:sp>
        <p:nvSpPr>
          <p:cNvPr id="4" name="Rectangle 1035"/>
          <p:cNvSpPr>
            <a:spLocks noGrp="1" noChangeArrowheads="1"/>
          </p:cNvSpPr>
          <p:nvPr>
            <p:ph type="ftr" sz="quarter" idx="12"/>
          </p:nvPr>
        </p:nvSpPr>
        <p:spPr>
          <a:ln/>
        </p:spPr>
        <p:txBody>
          <a:bodyPr/>
          <a:lstStyle>
            <a:lvl1pPr>
              <a:defRPr/>
            </a:lvl1pPr>
          </a:lstStyle>
          <a:p>
            <a:pPr>
              <a:defRPr/>
            </a:pPr>
            <a:endParaRPr lang="en-GB"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sldNum" sz="quarter" idx="10"/>
          </p:nvPr>
        </p:nvSpPr>
        <p:spPr>
          <a:ln/>
        </p:spPr>
        <p:txBody>
          <a:bodyPr/>
          <a:lstStyle>
            <a:lvl1pPr>
              <a:defRPr/>
            </a:lvl1pPr>
          </a:lstStyle>
          <a:p>
            <a:pPr>
              <a:defRPr/>
            </a:pPr>
            <a:fld id="{0E11086B-E385-473C-BDEF-F4E8F4BB8224}" type="slidenum">
              <a:rPr lang="en-GB"/>
              <a:pPr>
                <a:defRPr/>
              </a:pPr>
              <a:t>‹#›</a:t>
            </a:fld>
            <a:endParaRPr lang="en-GB" dirty="0"/>
          </a:p>
        </p:txBody>
      </p:sp>
      <p:sp>
        <p:nvSpPr>
          <p:cNvPr id="6" name="Rectangle 1034"/>
          <p:cNvSpPr>
            <a:spLocks noGrp="1" noChangeArrowheads="1"/>
          </p:cNvSpPr>
          <p:nvPr>
            <p:ph type="dt" sz="half" idx="11"/>
          </p:nvPr>
        </p:nvSpPr>
        <p:spPr>
          <a:ln/>
        </p:spPr>
        <p:txBody>
          <a:bodyPr/>
          <a:lstStyle>
            <a:lvl1pPr>
              <a:defRPr/>
            </a:lvl1pPr>
          </a:lstStyle>
          <a:p>
            <a:pPr>
              <a:defRPr/>
            </a:pPr>
            <a:endParaRPr lang="en-GB" dirty="0"/>
          </a:p>
        </p:txBody>
      </p:sp>
      <p:sp>
        <p:nvSpPr>
          <p:cNvPr id="7" name="Rectangle 1035"/>
          <p:cNvSpPr>
            <a:spLocks noGrp="1" noChangeArrowheads="1"/>
          </p:cNvSpPr>
          <p:nvPr>
            <p:ph type="ftr" sz="quarter" idx="12"/>
          </p:nvPr>
        </p:nvSpPr>
        <p:spPr>
          <a:ln/>
        </p:spPr>
        <p:txBody>
          <a:bodyPr/>
          <a:lstStyle>
            <a:lvl1pPr>
              <a:defRPr/>
            </a:lvl1pPr>
          </a:lstStyle>
          <a:p>
            <a:pPr>
              <a:defRPr/>
            </a:pPr>
            <a:endParaRPr lang="en-GB"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sldNum" sz="quarter" idx="10"/>
          </p:nvPr>
        </p:nvSpPr>
        <p:spPr>
          <a:ln/>
        </p:spPr>
        <p:txBody>
          <a:bodyPr/>
          <a:lstStyle>
            <a:lvl1pPr>
              <a:defRPr/>
            </a:lvl1pPr>
          </a:lstStyle>
          <a:p>
            <a:pPr>
              <a:defRPr/>
            </a:pPr>
            <a:fld id="{FB738D5A-CBCD-4389-9755-96D4C5284A49}" type="slidenum">
              <a:rPr lang="en-GB"/>
              <a:pPr>
                <a:defRPr/>
              </a:pPr>
              <a:t>‹#›</a:t>
            </a:fld>
            <a:endParaRPr lang="en-GB" dirty="0"/>
          </a:p>
        </p:txBody>
      </p:sp>
      <p:sp>
        <p:nvSpPr>
          <p:cNvPr id="6" name="Rectangle 1034"/>
          <p:cNvSpPr>
            <a:spLocks noGrp="1" noChangeArrowheads="1"/>
          </p:cNvSpPr>
          <p:nvPr>
            <p:ph type="dt" sz="half" idx="11"/>
          </p:nvPr>
        </p:nvSpPr>
        <p:spPr>
          <a:ln/>
        </p:spPr>
        <p:txBody>
          <a:bodyPr/>
          <a:lstStyle>
            <a:lvl1pPr>
              <a:defRPr/>
            </a:lvl1pPr>
          </a:lstStyle>
          <a:p>
            <a:pPr>
              <a:defRPr/>
            </a:pPr>
            <a:endParaRPr lang="en-GB" dirty="0"/>
          </a:p>
        </p:txBody>
      </p:sp>
      <p:sp>
        <p:nvSpPr>
          <p:cNvPr id="7" name="Rectangle 1035"/>
          <p:cNvSpPr>
            <a:spLocks noGrp="1" noChangeArrowheads="1"/>
          </p:cNvSpPr>
          <p:nvPr>
            <p:ph type="ftr" sz="quarter" idx="12"/>
          </p:nvPr>
        </p:nvSpPr>
        <p:spPr>
          <a:ln/>
        </p:spPr>
        <p:txBody>
          <a:bodyPr/>
          <a:lstStyle>
            <a:lvl1pPr>
              <a:defRPr/>
            </a:lvl1pPr>
          </a:lstStyle>
          <a:p>
            <a:pPr>
              <a:defRPr/>
            </a:pPr>
            <a:endParaRPr lang="en-GB"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28"/>
          <p:cNvSpPr>
            <a:spLocks noGrp="1" noChangeArrowheads="1"/>
          </p:cNvSpPr>
          <p:nvPr>
            <p:ph type="sldNum" sz="quarter" idx="10"/>
          </p:nvPr>
        </p:nvSpPr>
        <p:spPr>
          <a:ln/>
        </p:spPr>
        <p:txBody>
          <a:bodyPr/>
          <a:lstStyle>
            <a:lvl1pPr>
              <a:defRPr/>
            </a:lvl1pPr>
          </a:lstStyle>
          <a:p>
            <a:pPr>
              <a:defRPr/>
            </a:pPr>
            <a:fld id="{569F7AF9-1B9E-419A-A1BE-662AD35B75AC}" type="slidenum">
              <a:rPr lang="en-GB"/>
              <a:pPr>
                <a:defRPr/>
              </a:pPr>
              <a:t>‹#›</a:t>
            </a:fld>
            <a:endParaRPr lang="en-GB" dirty="0"/>
          </a:p>
        </p:txBody>
      </p:sp>
      <p:sp>
        <p:nvSpPr>
          <p:cNvPr id="5" name="Rectangle 1034"/>
          <p:cNvSpPr>
            <a:spLocks noGrp="1" noChangeArrowheads="1"/>
          </p:cNvSpPr>
          <p:nvPr>
            <p:ph type="dt" sz="half" idx="11"/>
          </p:nvPr>
        </p:nvSpPr>
        <p:spPr>
          <a:ln/>
        </p:spPr>
        <p:txBody>
          <a:bodyPr/>
          <a:lstStyle>
            <a:lvl1pPr>
              <a:defRPr/>
            </a:lvl1pPr>
          </a:lstStyle>
          <a:p>
            <a:pPr>
              <a:defRPr/>
            </a:pPr>
            <a:endParaRPr lang="en-GB" dirty="0"/>
          </a:p>
        </p:txBody>
      </p:sp>
      <p:sp>
        <p:nvSpPr>
          <p:cNvPr id="6" name="Rectangle 1035"/>
          <p:cNvSpPr>
            <a:spLocks noGrp="1" noChangeArrowheads="1"/>
          </p:cNvSpPr>
          <p:nvPr>
            <p:ph type="ftr" sz="quarter" idx="12"/>
          </p:nvPr>
        </p:nvSpPr>
        <p:spPr>
          <a:ln/>
        </p:spPr>
        <p:txBody>
          <a:bodyPr/>
          <a:lstStyle>
            <a:lvl1pPr>
              <a:defRPr/>
            </a:lvl1pPr>
          </a:lstStyle>
          <a:p>
            <a:pPr>
              <a:defRPr/>
            </a:pPr>
            <a:endParaRPr lang="en-GB"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620713"/>
            <a:ext cx="2058988" cy="56054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620713"/>
            <a:ext cx="6029325" cy="5605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28"/>
          <p:cNvSpPr>
            <a:spLocks noGrp="1" noChangeArrowheads="1"/>
          </p:cNvSpPr>
          <p:nvPr>
            <p:ph type="sldNum" sz="quarter" idx="10"/>
          </p:nvPr>
        </p:nvSpPr>
        <p:spPr>
          <a:ln/>
        </p:spPr>
        <p:txBody>
          <a:bodyPr/>
          <a:lstStyle>
            <a:lvl1pPr>
              <a:defRPr/>
            </a:lvl1pPr>
          </a:lstStyle>
          <a:p>
            <a:pPr>
              <a:defRPr/>
            </a:pPr>
            <a:fld id="{A75D7821-CD44-429D-AB93-886E558EB095}" type="slidenum">
              <a:rPr lang="en-GB"/>
              <a:pPr>
                <a:defRPr/>
              </a:pPr>
              <a:t>‹#›</a:t>
            </a:fld>
            <a:endParaRPr lang="en-GB" dirty="0"/>
          </a:p>
        </p:txBody>
      </p:sp>
      <p:sp>
        <p:nvSpPr>
          <p:cNvPr id="5" name="Rectangle 1034"/>
          <p:cNvSpPr>
            <a:spLocks noGrp="1" noChangeArrowheads="1"/>
          </p:cNvSpPr>
          <p:nvPr>
            <p:ph type="dt" sz="half" idx="11"/>
          </p:nvPr>
        </p:nvSpPr>
        <p:spPr>
          <a:ln/>
        </p:spPr>
        <p:txBody>
          <a:bodyPr/>
          <a:lstStyle>
            <a:lvl1pPr>
              <a:defRPr/>
            </a:lvl1pPr>
          </a:lstStyle>
          <a:p>
            <a:pPr>
              <a:defRPr/>
            </a:pPr>
            <a:endParaRPr lang="en-GB" dirty="0"/>
          </a:p>
        </p:txBody>
      </p:sp>
      <p:sp>
        <p:nvSpPr>
          <p:cNvPr id="6" name="Rectangle 1035"/>
          <p:cNvSpPr>
            <a:spLocks noGrp="1" noChangeArrowheads="1"/>
          </p:cNvSpPr>
          <p:nvPr>
            <p:ph type="ftr" sz="quarter" idx="12"/>
          </p:nvPr>
        </p:nvSpPr>
        <p:spPr>
          <a:ln/>
        </p:spPr>
        <p:txBody>
          <a:bodyPr/>
          <a:lstStyle>
            <a:lvl1pPr>
              <a:defRPr/>
            </a:lvl1pPr>
          </a:lstStyle>
          <a:p>
            <a:pPr>
              <a:defRPr/>
            </a:pPr>
            <a:endParaRPr lang="en-GB"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713"/>
            <a:ext cx="6275388" cy="5810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68313" y="1700213"/>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13" y="1700213"/>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028"/>
          <p:cNvSpPr>
            <a:spLocks noGrp="1" noChangeArrowheads="1"/>
          </p:cNvSpPr>
          <p:nvPr>
            <p:ph type="sldNum" sz="quarter" idx="10"/>
          </p:nvPr>
        </p:nvSpPr>
        <p:spPr>
          <a:ln/>
        </p:spPr>
        <p:txBody>
          <a:bodyPr/>
          <a:lstStyle>
            <a:lvl1pPr>
              <a:defRPr/>
            </a:lvl1pPr>
          </a:lstStyle>
          <a:p>
            <a:pPr>
              <a:defRPr/>
            </a:pPr>
            <a:fld id="{295EE5B9-ED8C-43DD-AECE-B2A226FCC449}" type="slidenum">
              <a:rPr lang="en-GB"/>
              <a:pPr>
                <a:defRPr/>
              </a:pPr>
              <a:t>‹#›</a:t>
            </a:fld>
            <a:endParaRPr lang="en-GB" dirty="0"/>
          </a:p>
        </p:txBody>
      </p:sp>
      <p:sp>
        <p:nvSpPr>
          <p:cNvPr id="6" name="Rectangle 1034"/>
          <p:cNvSpPr>
            <a:spLocks noGrp="1" noChangeArrowheads="1"/>
          </p:cNvSpPr>
          <p:nvPr>
            <p:ph type="dt" sz="half" idx="11"/>
          </p:nvPr>
        </p:nvSpPr>
        <p:spPr>
          <a:ln/>
        </p:spPr>
        <p:txBody>
          <a:bodyPr/>
          <a:lstStyle>
            <a:lvl1pPr>
              <a:defRPr/>
            </a:lvl1pPr>
          </a:lstStyle>
          <a:p>
            <a:pPr>
              <a:defRPr/>
            </a:pPr>
            <a:endParaRPr lang="en-GB" dirty="0"/>
          </a:p>
        </p:txBody>
      </p:sp>
      <p:sp>
        <p:nvSpPr>
          <p:cNvPr id="7" name="Rectangle 1035"/>
          <p:cNvSpPr>
            <a:spLocks noGrp="1" noChangeArrowheads="1"/>
          </p:cNvSpPr>
          <p:nvPr>
            <p:ph type="ftr" sz="quarter" idx="12"/>
          </p:nvPr>
        </p:nvSpPr>
        <p:spPr>
          <a:ln/>
        </p:spPr>
        <p:txBody>
          <a:bodyPr/>
          <a:lstStyle>
            <a:lvl1pPr>
              <a:defRPr/>
            </a:lvl1pPr>
          </a:lstStyle>
          <a:p>
            <a:pPr>
              <a:defRPr/>
            </a:pPr>
            <a:endParaRPr lang="en-GB"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713"/>
            <a:ext cx="6275388" cy="581025"/>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68313" y="1700213"/>
            <a:ext cx="8229600" cy="4525962"/>
          </a:xfrm>
        </p:spPr>
        <p:txBody>
          <a:bodyPr/>
          <a:lstStyle/>
          <a:p>
            <a:pPr lvl="0"/>
            <a:endParaRPr lang="en-GB" noProof="0" dirty="0" smtClean="0"/>
          </a:p>
        </p:txBody>
      </p:sp>
      <p:sp>
        <p:nvSpPr>
          <p:cNvPr id="4" name="Rectangle 1028"/>
          <p:cNvSpPr>
            <a:spLocks noGrp="1" noChangeArrowheads="1"/>
          </p:cNvSpPr>
          <p:nvPr>
            <p:ph type="sldNum" sz="quarter" idx="10"/>
          </p:nvPr>
        </p:nvSpPr>
        <p:spPr>
          <a:ln/>
        </p:spPr>
        <p:txBody>
          <a:bodyPr/>
          <a:lstStyle>
            <a:lvl1pPr>
              <a:defRPr/>
            </a:lvl1pPr>
          </a:lstStyle>
          <a:p>
            <a:pPr>
              <a:defRPr/>
            </a:pPr>
            <a:fld id="{02811845-E067-4D75-A17A-3614650B1E9C}" type="slidenum">
              <a:rPr lang="en-GB"/>
              <a:pPr>
                <a:defRPr/>
              </a:pPr>
              <a:t>‹#›</a:t>
            </a:fld>
            <a:endParaRPr lang="en-GB" dirty="0"/>
          </a:p>
        </p:txBody>
      </p:sp>
      <p:sp>
        <p:nvSpPr>
          <p:cNvPr id="5" name="Rectangle 1034"/>
          <p:cNvSpPr>
            <a:spLocks noGrp="1" noChangeArrowheads="1"/>
          </p:cNvSpPr>
          <p:nvPr>
            <p:ph type="dt" sz="half" idx="11"/>
          </p:nvPr>
        </p:nvSpPr>
        <p:spPr>
          <a:ln/>
        </p:spPr>
        <p:txBody>
          <a:bodyPr/>
          <a:lstStyle>
            <a:lvl1pPr>
              <a:defRPr/>
            </a:lvl1pPr>
          </a:lstStyle>
          <a:p>
            <a:pPr>
              <a:defRPr/>
            </a:pPr>
            <a:endParaRPr lang="en-GB" dirty="0"/>
          </a:p>
        </p:txBody>
      </p:sp>
      <p:sp>
        <p:nvSpPr>
          <p:cNvPr id="6" name="Rectangle 1035"/>
          <p:cNvSpPr>
            <a:spLocks noGrp="1" noChangeArrowheads="1"/>
          </p:cNvSpPr>
          <p:nvPr>
            <p:ph type="ftr" sz="quarter" idx="12"/>
          </p:nvPr>
        </p:nvSpPr>
        <p:spPr>
          <a:ln/>
        </p:spPr>
        <p:txBody>
          <a:bodyPr/>
          <a:lstStyle>
            <a:lvl1pPr>
              <a:defRPr/>
            </a:lvl1pPr>
          </a:lstStyle>
          <a:p>
            <a:pPr>
              <a:defRPr/>
            </a:pPr>
            <a:endParaRPr lang="en-GB"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ahLst/>
            <a:cxnLst>
              <a:cxn ang="0">
                <a:pos x="0" y="0"/>
              </a:cxn>
              <a:cxn ang="0">
                <a:pos x="0" y="1368"/>
              </a:cxn>
              <a:cxn ang="0">
                <a:pos x="1008" y="1368"/>
              </a:cxn>
              <a:cxn ang="0">
                <a:pos x="1152" y="1512"/>
              </a:cxn>
              <a:cxn ang="0">
                <a:pos x="1296" y="1368"/>
              </a:cxn>
              <a:cxn ang="0">
                <a:pos x="5760" y="1368"/>
              </a:cxn>
              <a:cxn ang="0">
                <a:pos x="5760" y="0"/>
              </a:cxn>
              <a:cxn ang="0">
                <a:pos x="0" y="0"/>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w="9525">
            <a:noFill/>
            <a:round/>
            <a:headEnd/>
            <a:tailEnd/>
          </a:ln>
          <a:effectLst/>
        </p:spPr>
        <p:txBody>
          <a:bodyPr/>
          <a:lstStyle/>
          <a:p>
            <a:pPr>
              <a:defRPr/>
            </a:pPr>
            <a:endParaRPr lang="en-US" dirty="0"/>
          </a:p>
        </p:txBody>
      </p:sp>
      <p:pic>
        <p:nvPicPr>
          <p:cNvPr id="5" name="Picture 5" descr="National_Grid_logo_blue"/>
          <p:cNvPicPr>
            <a:picLocks noChangeAspect="1" noChangeArrowheads="1"/>
          </p:cNvPicPr>
          <p:nvPr/>
        </p:nvPicPr>
        <p:blipFill>
          <a:blip r:embed="rId2"/>
          <a:srcRect/>
          <a:stretch>
            <a:fillRect/>
          </a:stretch>
        </p:blipFill>
        <p:spPr bwMode="auto">
          <a:xfrm>
            <a:off x="6810375" y="342900"/>
            <a:ext cx="1830388" cy="376238"/>
          </a:xfrm>
          <a:prstGeom prst="rect">
            <a:avLst/>
          </a:prstGeom>
          <a:noFill/>
          <a:ln w="9525">
            <a:noFill/>
            <a:miter lim="800000"/>
            <a:headEnd/>
            <a:tailEnd/>
          </a:ln>
        </p:spPr>
      </p:pic>
      <p:sp>
        <p:nvSpPr>
          <p:cNvPr id="87043" name="Rectangle 3"/>
          <p:cNvSpPr>
            <a:spLocks noGrp="1" noChangeArrowheads="1"/>
          </p:cNvSpPr>
          <p:nvPr>
            <p:ph type="ctrTitle" sz="quarter"/>
          </p:nvPr>
        </p:nvSpPr>
        <p:spPr>
          <a:xfrm>
            <a:off x="593725" y="1279525"/>
            <a:ext cx="8043863" cy="639763"/>
          </a:xfrm>
        </p:spPr>
        <p:txBody>
          <a:bodyPr anchor="ctr"/>
          <a:lstStyle>
            <a:lvl1pPr>
              <a:defRPr/>
            </a:lvl1pPr>
          </a:lstStyle>
          <a:p>
            <a:r>
              <a:rPr lang="en-US"/>
              <a:t>Click to edit Master title style</a:t>
            </a:r>
          </a:p>
        </p:txBody>
      </p:sp>
      <p:sp>
        <p:nvSpPr>
          <p:cNvPr id="87044" name="Rectangle 4"/>
          <p:cNvSpPr>
            <a:spLocks noGrp="1" noChangeArrowheads="1"/>
          </p:cNvSpPr>
          <p:nvPr>
            <p:ph type="subTitle" sz="quarter" idx="1"/>
          </p:nvPr>
        </p:nvSpPr>
        <p:spPr>
          <a:xfrm>
            <a:off x="571500" y="2882900"/>
            <a:ext cx="8043863" cy="503238"/>
          </a:xfrm>
        </p:spPr>
        <p:txBody>
          <a:bodyPr/>
          <a:lstStyle>
            <a:lvl1pPr marL="0" indent="0">
              <a:spcBef>
                <a:spcPct val="20000"/>
              </a:spcBef>
              <a:spcAft>
                <a:spcPct val="0"/>
              </a:spcAft>
              <a:buFont typeface="Wingdings" pitchFamily="2" charset="2"/>
              <a:buNone/>
              <a:defRPr sz="2000">
                <a:solidFill>
                  <a:schemeClr val="bg1"/>
                </a:solidFill>
              </a:defRPr>
            </a:lvl1pPr>
          </a:lstStyle>
          <a:p>
            <a:r>
              <a:rPr lang="en-US"/>
              <a:t>Click to edit Master subtitle style</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F8181D4B-FBF0-4B97-9DB8-3E77ABF67FAD}" type="datetimeFigureOut">
              <a:rPr lang="en-US"/>
              <a:pPr>
                <a:defRPr/>
              </a:pPr>
              <a:t>3/3/15</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FC2D687E-F415-42AE-9536-DEE2FEA67693}"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1E798BA8-F88C-434A-A572-80B8E980A84E}" type="datetimeFigureOut">
              <a:rPr lang="en-US"/>
              <a:pPr>
                <a:defRPr/>
              </a:pPr>
              <a:t>3/3/15</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DD77EC43-216B-481B-BE28-7D2C88AC96D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fld id="{58335498-241A-45A8-AAC1-D3C609C7B531}" type="datetimeFigureOut">
              <a:rPr lang="en-US"/>
              <a:pPr>
                <a:defRPr/>
              </a:pPr>
              <a:t>3/3/15</a:t>
            </a:fld>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00E5AB38-3E33-4EB0-90D1-BE3227523B60}" type="slidenum">
              <a:rPr lang="en-US"/>
              <a:pPr>
                <a:defRPr/>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fld id="{A31CE2D6-9F5E-4B29-9B10-F28ED3ADA73A}" type="datetimeFigureOut">
              <a:rPr lang="en-US"/>
              <a:pPr>
                <a:defRPr/>
              </a:pPr>
              <a:t>3/3/15</a:t>
            </a:fld>
            <a:endParaRPr lang="en-US" dirty="0"/>
          </a:p>
        </p:txBody>
      </p:sp>
      <p:sp>
        <p:nvSpPr>
          <p:cNvPr id="8"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4"/>
          <p:cNvSpPr>
            <a:spLocks noGrp="1" noChangeArrowheads="1"/>
          </p:cNvSpPr>
          <p:nvPr>
            <p:ph type="sldNum" sz="quarter" idx="12"/>
          </p:nvPr>
        </p:nvSpPr>
        <p:spPr>
          <a:ln/>
        </p:spPr>
        <p:txBody>
          <a:bodyPr/>
          <a:lstStyle>
            <a:lvl1pPr>
              <a:defRPr/>
            </a:lvl1pPr>
          </a:lstStyle>
          <a:p>
            <a:pPr>
              <a:defRPr/>
            </a:pPr>
            <a:fld id="{F2B41B02-18A7-482A-8906-72209157FFC6}"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fld id="{2608BA18-6483-4228-B978-313B1D5B3901}" type="datetimeFigureOut">
              <a:rPr lang="en-US"/>
              <a:pPr>
                <a:defRPr/>
              </a:pPr>
              <a:t>3/3/15</a:t>
            </a:fld>
            <a:endParaRPr lang="en-US" dirty="0"/>
          </a:p>
        </p:txBody>
      </p:sp>
      <p:sp>
        <p:nvSpPr>
          <p:cNvPr id="4"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2"/>
          </p:nvPr>
        </p:nvSpPr>
        <p:spPr>
          <a:ln/>
        </p:spPr>
        <p:txBody>
          <a:bodyPr/>
          <a:lstStyle>
            <a:lvl1pPr>
              <a:defRPr/>
            </a:lvl1pPr>
          </a:lstStyle>
          <a:p>
            <a:pPr>
              <a:defRPr/>
            </a:pPr>
            <a:fld id="{E6C88345-117E-48AC-A5B9-6B3018BC7D13}"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6C067557-F4EB-43DC-9579-996CD6CD8E9F}" type="datetimeFigureOut">
              <a:rPr lang="en-US"/>
              <a:pPr>
                <a:defRPr/>
              </a:pPr>
              <a:t>3/3/15</a:t>
            </a:fld>
            <a:endParaRPr lang="en-US" dirty="0"/>
          </a:p>
        </p:txBody>
      </p:sp>
      <p:sp>
        <p:nvSpPr>
          <p:cNvPr id="3"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4"/>
          <p:cNvSpPr>
            <a:spLocks noGrp="1" noChangeArrowheads="1"/>
          </p:cNvSpPr>
          <p:nvPr>
            <p:ph type="sldNum" sz="quarter" idx="12"/>
          </p:nvPr>
        </p:nvSpPr>
        <p:spPr>
          <a:ln/>
        </p:spPr>
        <p:txBody>
          <a:bodyPr/>
          <a:lstStyle>
            <a:lvl1pPr>
              <a:defRPr/>
            </a:lvl1pPr>
          </a:lstStyle>
          <a:p>
            <a:pPr>
              <a:defRPr/>
            </a:pPr>
            <a:fld id="{AFD67755-5CF9-434F-94C3-394F9DD0CC50}"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7FF330C5-EFFE-45E2-87BB-021AEED207D7}" type="datetimeFigureOut">
              <a:rPr lang="en-US"/>
              <a:pPr>
                <a:defRPr/>
              </a:pPr>
              <a:t>3/3/15</a:t>
            </a:fld>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33E204F1-0C54-4A56-853A-336ED99C0143}"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F60CB8FD-DA26-417F-B119-9CC530BBC120}" type="datetimeFigureOut">
              <a:rPr lang="en-US"/>
              <a:pPr>
                <a:defRPr/>
              </a:pPr>
              <a:t>3/3/15</a:t>
            </a:fld>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D1998740-FF5B-43F1-8F2C-1FACCE4ECFCE}" type="slidenum">
              <a:rPr lang="en-US"/>
              <a:pPr>
                <a:defRPr/>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39397A0B-7026-4FFA-81C7-A87731633428}" type="datetimeFigureOut">
              <a:rPr lang="en-US"/>
              <a:pPr>
                <a:defRPr/>
              </a:pPr>
              <a:t>3/3/15</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24FF8DE2-C4F8-46DF-8A52-E242F2131D5A}" type="slidenum">
              <a:rPr lang="en-US"/>
              <a:pPr>
                <a:defRPr/>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A5E1728F-F358-43A7-8CB4-4FECC07198B4}" type="datetimeFigureOut">
              <a:rPr lang="en-US"/>
              <a:pPr>
                <a:defRPr/>
              </a:pPr>
              <a:t>3/3/15</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49EDC5B4-F17F-4368-B230-9A7565FB05FC}" type="slidenum">
              <a:rPr lang="en-US"/>
              <a:pPr>
                <a:defRPr/>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10864577"/>
      </p:ext>
    </p:extLst>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38973426"/>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73232311"/>
      </p:ext>
    </p:extLst>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62573469"/>
      </p:ext>
    </p:extLst>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42226296"/>
      </p:ext>
    </p:extLst>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29004181"/>
      </p:ext>
    </p:extLst>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9612270"/>
      </p:ext>
    </p:extLst>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7463539"/>
      </p:ext>
    </p:extLst>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61094088"/>
      </p:ext>
    </p:extLst>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52863724"/>
      </p:ext>
    </p:extLst>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1600200"/>
            <a:ext cx="2108200" cy="45259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0825" y="1600200"/>
            <a:ext cx="6175375"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67052090"/>
      </p:ext>
    </p:extLst>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EF7E9B96-92E5-472A-99C4-7D1DB516A3AB}" type="slidenum">
              <a:rPr lang="en-GB">
                <a:solidFill>
                  <a:srgbClr val="000000"/>
                </a:solidFill>
              </a:rPr>
              <a:pPr>
                <a:defRPr/>
              </a:pPr>
              <a:t>‹#›</a:t>
            </a:fld>
            <a:endParaRPr lang="en-GB">
              <a:solidFill>
                <a:srgbClr val="000000"/>
              </a:solidFill>
            </a:endParaRPr>
          </a:p>
        </p:txBody>
      </p:sp>
      <p:sp>
        <p:nvSpPr>
          <p:cNvPr id="5" name="Rectangle 10"/>
          <p:cNvSpPr>
            <a:spLocks noGrp="1" noChangeArrowheads="1"/>
          </p:cNvSpPr>
          <p:nvPr>
            <p:ph type="dt" sz="half" idx="11"/>
          </p:nvPr>
        </p:nvSpPr>
        <p:spPr>
          <a:ln/>
        </p:spPr>
        <p:txBody>
          <a:bodyPr/>
          <a:lstStyle>
            <a:lvl1pPr>
              <a:defRPr/>
            </a:lvl1pPr>
          </a:lstStyle>
          <a:p>
            <a:pPr>
              <a:defRPr/>
            </a:pPr>
            <a:endParaRPr lang="en-GB">
              <a:solidFill>
                <a:srgbClr val="000000"/>
              </a:solidFill>
            </a:endParaRPr>
          </a:p>
        </p:txBody>
      </p:sp>
      <p:sp>
        <p:nvSpPr>
          <p:cNvPr id="6" name="Rectangle 11"/>
          <p:cNvSpPr>
            <a:spLocks noGrp="1" noChangeArrowheads="1"/>
          </p:cNvSpPr>
          <p:nvPr>
            <p:ph type="ftr" sz="quarter"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32770377"/>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E22C610A-8C62-4C5B-92E3-DA09D40C844E}" type="slidenum">
              <a:rPr lang="en-GB">
                <a:solidFill>
                  <a:srgbClr val="000000"/>
                </a:solidFill>
              </a:rPr>
              <a:pPr>
                <a:defRPr/>
              </a:pPr>
              <a:t>‹#›</a:t>
            </a:fld>
            <a:endParaRPr lang="en-GB">
              <a:solidFill>
                <a:srgbClr val="000000"/>
              </a:solidFill>
            </a:endParaRPr>
          </a:p>
        </p:txBody>
      </p:sp>
      <p:sp>
        <p:nvSpPr>
          <p:cNvPr id="5" name="Rectangle 10"/>
          <p:cNvSpPr>
            <a:spLocks noGrp="1" noChangeArrowheads="1"/>
          </p:cNvSpPr>
          <p:nvPr>
            <p:ph type="dt" sz="half" idx="11"/>
          </p:nvPr>
        </p:nvSpPr>
        <p:spPr>
          <a:ln/>
        </p:spPr>
        <p:txBody>
          <a:bodyPr/>
          <a:lstStyle>
            <a:lvl1pPr>
              <a:defRPr/>
            </a:lvl1pPr>
          </a:lstStyle>
          <a:p>
            <a:pPr>
              <a:defRPr/>
            </a:pPr>
            <a:endParaRPr lang="en-GB">
              <a:solidFill>
                <a:srgbClr val="000000"/>
              </a:solidFill>
            </a:endParaRPr>
          </a:p>
        </p:txBody>
      </p:sp>
      <p:sp>
        <p:nvSpPr>
          <p:cNvPr id="6" name="Rectangle 11"/>
          <p:cNvSpPr>
            <a:spLocks noGrp="1" noChangeArrowheads="1"/>
          </p:cNvSpPr>
          <p:nvPr>
            <p:ph type="ftr" sz="quarter"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16924228"/>
      </p:ext>
    </p:extLst>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A5389E40-8D06-4396-AD39-047B4556B2BC}" type="slidenum">
              <a:rPr lang="en-GB">
                <a:solidFill>
                  <a:srgbClr val="000000"/>
                </a:solidFill>
              </a:rPr>
              <a:pPr>
                <a:defRPr/>
              </a:pPr>
              <a:t>‹#›</a:t>
            </a:fld>
            <a:endParaRPr lang="en-GB">
              <a:solidFill>
                <a:srgbClr val="000000"/>
              </a:solidFill>
            </a:endParaRPr>
          </a:p>
        </p:txBody>
      </p:sp>
      <p:sp>
        <p:nvSpPr>
          <p:cNvPr id="5" name="Rectangle 10"/>
          <p:cNvSpPr>
            <a:spLocks noGrp="1" noChangeArrowheads="1"/>
          </p:cNvSpPr>
          <p:nvPr>
            <p:ph type="dt" sz="half" idx="11"/>
          </p:nvPr>
        </p:nvSpPr>
        <p:spPr>
          <a:ln/>
        </p:spPr>
        <p:txBody>
          <a:bodyPr/>
          <a:lstStyle>
            <a:lvl1pPr>
              <a:defRPr/>
            </a:lvl1pPr>
          </a:lstStyle>
          <a:p>
            <a:pPr>
              <a:defRPr/>
            </a:pPr>
            <a:endParaRPr lang="en-GB">
              <a:solidFill>
                <a:srgbClr val="000000"/>
              </a:solidFill>
            </a:endParaRPr>
          </a:p>
        </p:txBody>
      </p:sp>
      <p:sp>
        <p:nvSpPr>
          <p:cNvPr id="6" name="Rectangle 11"/>
          <p:cNvSpPr>
            <a:spLocks noGrp="1" noChangeArrowheads="1"/>
          </p:cNvSpPr>
          <p:nvPr>
            <p:ph type="ftr" sz="quarter"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13385461"/>
      </p:ext>
    </p:extLst>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7002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13" y="17002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sldNum" sz="quarter" idx="10"/>
          </p:nvPr>
        </p:nvSpPr>
        <p:spPr>
          <a:ln/>
        </p:spPr>
        <p:txBody>
          <a:bodyPr/>
          <a:lstStyle>
            <a:lvl1pPr>
              <a:defRPr/>
            </a:lvl1pPr>
          </a:lstStyle>
          <a:p>
            <a:pPr>
              <a:defRPr/>
            </a:pPr>
            <a:fld id="{11D73CD7-AAF4-446B-8437-BEB4C54CBA34}" type="slidenum">
              <a:rPr lang="en-GB">
                <a:solidFill>
                  <a:srgbClr val="000000"/>
                </a:solidFill>
              </a:rPr>
              <a:pPr>
                <a:defRPr/>
              </a:pPr>
              <a:t>‹#›</a:t>
            </a:fld>
            <a:endParaRPr lang="en-GB">
              <a:solidFill>
                <a:srgbClr val="000000"/>
              </a:solidFill>
            </a:endParaRPr>
          </a:p>
        </p:txBody>
      </p:sp>
      <p:sp>
        <p:nvSpPr>
          <p:cNvPr id="6" name="Rectangle 10"/>
          <p:cNvSpPr>
            <a:spLocks noGrp="1" noChangeArrowheads="1"/>
          </p:cNvSpPr>
          <p:nvPr>
            <p:ph type="dt" sz="half" idx="11"/>
          </p:nvPr>
        </p:nvSpPr>
        <p:spPr>
          <a:ln/>
        </p:spPr>
        <p:txBody>
          <a:bodyPr/>
          <a:lstStyle>
            <a:lvl1pPr>
              <a:defRPr/>
            </a:lvl1pPr>
          </a:lstStyle>
          <a:p>
            <a:pPr>
              <a:defRPr/>
            </a:pPr>
            <a:endParaRPr lang="en-GB">
              <a:solidFill>
                <a:srgbClr val="000000"/>
              </a:solidFill>
            </a:endParaRPr>
          </a:p>
        </p:txBody>
      </p:sp>
      <p:sp>
        <p:nvSpPr>
          <p:cNvPr id="7" name="Rectangle 11"/>
          <p:cNvSpPr>
            <a:spLocks noGrp="1" noChangeArrowheads="1"/>
          </p:cNvSpPr>
          <p:nvPr>
            <p:ph type="ftr" sz="quarter"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40862581"/>
      </p:ext>
    </p:extLst>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sldNum" sz="quarter" idx="10"/>
          </p:nvPr>
        </p:nvSpPr>
        <p:spPr>
          <a:ln/>
        </p:spPr>
        <p:txBody>
          <a:bodyPr/>
          <a:lstStyle>
            <a:lvl1pPr>
              <a:defRPr/>
            </a:lvl1pPr>
          </a:lstStyle>
          <a:p>
            <a:pPr>
              <a:defRPr/>
            </a:pPr>
            <a:fld id="{09053CED-5AE4-447D-9335-93EE0CB539A9}" type="slidenum">
              <a:rPr lang="en-GB">
                <a:solidFill>
                  <a:srgbClr val="000000"/>
                </a:solidFill>
              </a:rPr>
              <a:pPr>
                <a:defRPr/>
              </a:pPr>
              <a:t>‹#›</a:t>
            </a:fld>
            <a:endParaRPr lang="en-GB">
              <a:solidFill>
                <a:srgbClr val="000000"/>
              </a:solidFill>
            </a:endParaRPr>
          </a:p>
        </p:txBody>
      </p:sp>
      <p:sp>
        <p:nvSpPr>
          <p:cNvPr id="8" name="Rectangle 10"/>
          <p:cNvSpPr>
            <a:spLocks noGrp="1" noChangeArrowheads="1"/>
          </p:cNvSpPr>
          <p:nvPr>
            <p:ph type="dt" sz="half" idx="11"/>
          </p:nvPr>
        </p:nvSpPr>
        <p:spPr>
          <a:ln/>
        </p:spPr>
        <p:txBody>
          <a:bodyPr/>
          <a:lstStyle>
            <a:lvl1pPr>
              <a:defRPr/>
            </a:lvl1pPr>
          </a:lstStyle>
          <a:p>
            <a:pPr>
              <a:defRPr/>
            </a:pPr>
            <a:endParaRPr lang="en-GB">
              <a:solidFill>
                <a:srgbClr val="000000"/>
              </a:solidFill>
            </a:endParaRPr>
          </a:p>
        </p:txBody>
      </p:sp>
      <p:sp>
        <p:nvSpPr>
          <p:cNvPr id="9" name="Rectangle 11"/>
          <p:cNvSpPr>
            <a:spLocks noGrp="1" noChangeArrowheads="1"/>
          </p:cNvSpPr>
          <p:nvPr>
            <p:ph type="ftr" sz="quarter"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45460362"/>
      </p:ext>
    </p:extLst>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sldNum" sz="quarter" idx="10"/>
          </p:nvPr>
        </p:nvSpPr>
        <p:spPr>
          <a:ln/>
        </p:spPr>
        <p:txBody>
          <a:bodyPr/>
          <a:lstStyle>
            <a:lvl1pPr>
              <a:defRPr/>
            </a:lvl1pPr>
          </a:lstStyle>
          <a:p>
            <a:pPr>
              <a:defRPr/>
            </a:pPr>
            <a:fld id="{2B169A62-C666-49E1-BFD0-7CFD805D4785}" type="slidenum">
              <a:rPr lang="en-GB">
                <a:solidFill>
                  <a:srgbClr val="000000"/>
                </a:solidFill>
              </a:rPr>
              <a:pPr>
                <a:defRPr/>
              </a:pPr>
              <a:t>‹#›</a:t>
            </a:fld>
            <a:endParaRPr lang="en-GB">
              <a:solidFill>
                <a:srgbClr val="000000"/>
              </a:solidFill>
            </a:endParaRPr>
          </a:p>
        </p:txBody>
      </p:sp>
      <p:sp>
        <p:nvSpPr>
          <p:cNvPr id="4" name="Rectangle 10"/>
          <p:cNvSpPr>
            <a:spLocks noGrp="1" noChangeArrowheads="1"/>
          </p:cNvSpPr>
          <p:nvPr>
            <p:ph type="dt" sz="half" idx="11"/>
          </p:nvPr>
        </p:nvSpPr>
        <p:spPr>
          <a:ln/>
        </p:spPr>
        <p:txBody>
          <a:bodyPr/>
          <a:lstStyle>
            <a:lvl1pPr>
              <a:defRPr/>
            </a:lvl1pPr>
          </a:lstStyle>
          <a:p>
            <a:pPr>
              <a:defRPr/>
            </a:pPr>
            <a:endParaRPr lang="en-GB">
              <a:solidFill>
                <a:srgbClr val="000000"/>
              </a:solidFill>
            </a:endParaRPr>
          </a:p>
        </p:txBody>
      </p:sp>
      <p:sp>
        <p:nvSpPr>
          <p:cNvPr id="5" name="Rectangle 11"/>
          <p:cNvSpPr>
            <a:spLocks noGrp="1" noChangeArrowheads="1"/>
          </p:cNvSpPr>
          <p:nvPr>
            <p:ph type="ftr" sz="quarter"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8581523"/>
      </p:ext>
    </p:extLst>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5C8A969E-FDD4-4EB8-869C-786A52F63326}" type="slidenum">
              <a:rPr lang="en-GB">
                <a:solidFill>
                  <a:srgbClr val="000000"/>
                </a:solidFill>
              </a:rPr>
              <a:pPr>
                <a:defRPr/>
              </a:pPr>
              <a:t>‹#›</a:t>
            </a:fld>
            <a:endParaRPr lang="en-GB">
              <a:solidFill>
                <a:srgbClr val="000000"/>
              </a:solidFill>
            </a:endParaRPr>
          </a:p>
        </p:txBody>
      </p:sp>
      <p:sp>
        <p:nvSpPr>
          <p:cNvPr id="3" name="Rectangle 10"/>
          <p:cNvSpPr>
            <a:spLocks noGrp="1" noChangeArrowheads="1"/>
          </p:cNvSpPr>
          <p:nvPr>
            <p:ph type="dt" sz="half" idx="11"/>
          </p:nvPr>
        </p:nvSpPr>
        <p:spPr>
          <a:ln/>
        </p:spPr>
        <p:txBody>
          <a:bodyPr/>
          <a:lstStyle>
            <a:lvl1pPr>
              <a:defRPr/>
            </a:lvl1pPr>
          </a:lstStyle>
          <a:p>
            <a:pPr>
              <a:defRPr/>
            </a:pPr>
            <a:endParaRPr lang="en-GB">
              <a:solidFill>
                <a:srgbClr val="000000"/>
              </a:solidFill>
            </a:endParaRPr>
          </a:p>
        </p:txBody>
      </p:sp>
      <p:sp>
        <p:nvSpPr>
          <p:cNvPr id="4" name="Rectangle 11"/>
          <p:cNvSpPr>
            <a:spLocks noGrp="1" noChangeArrowheads="1"/>
          </p:cNvSpPr>
          <p:nvPr>
            <p:ph type="ftr" sz="quarter"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07864671"/>
      </p:ext>
    </p:extLst>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BB1AB8D8-8147-4ABE-B95C-1CA55BCFD3A0}" type="slidenum">
              <a:rPr lang="en-GB">
                <a:solidFill>
                  <a:srgbClr val="000000"/>
                </a:solidFill>
              </a:rPr>
              <a:pPr>
                <a:defRPr/>
              </a:pPr>
              <a:t>‹#›</a:t>
            </a:fld>
            <a:endParaRPr lang="en-GB">
              <a:solidFill>
                <a:srgbClr val="000000"/>
              </a:solidFill>
            </a:endParaRPr>
          </a:p>
        </p:txBody>
      </p:sp>
      <p:sp>
        <p:nvSpPr>
          <p:cNvPr id="6" name="Rectangle 10"/>
          <p:cNvSpPr>
            <a:spLocks noGrp="1" noChangeArrowheads="1"/>
          </p:cNvSpPr>
          <p:nvPr>
            <p:ph type="dt" sz="half" idx="11"/>
          </p:nvPr>
        </p:nvSpPr>
        <p:spPr>
          <a:ln/>
        </p:spPr>
        <p:txBody>
          <a:bodyPr/>
          <a:lstStyle>
            <a:lvl1pPr>
              <a:defRPr/>
            </a:lvl1pPr>
          </a:lstStyle>
          <a:p>
            <a:pPr>
              <a:defRPr/>
            </a:pPr>
            <a:endParaRPr lang="en-GB">
              <a:solidFill>
                <a:srgbClr val="000000"/>
              </a:solidFill>
            </a:endParaRPr>
          </a:p>
        </p:txBody>
      </p:sp>
      <p:sp>
        <p:nvSpPr>
          <p:cNvPr id="7" name="Rectangle 11"/>
          <p:cNvSpPr>
            <a:spLocks noGrp="1" noChangeArrowheads="1"/>
          </p:cNvSpPr>
          <p:nvPr>
            <p:ph type="ftr" sz="quarter"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00898212"/>
      </p:ext>
    </p:extLst>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9E24D438-B224-4EFF-BC3E-E8FF3403CCA3}" type="slidenum">
              <a:rPr lang="en-GB">
                <a:solidFill>
                  <a:srgbClr val="000000"/>
                </a:solidFill>
              </a:rPr>
              <a:pPr>
                <a:defRPr/>
              </a:pPr>
              <a:t>‹#›</a:t>
            </a:fld>
            <a:endParaRPr lang="en-GB">
              <a:solidFill>
                <a:srgbClr val="000000"/>
              </a:solidFill>
            </a:endParaRPr>
          </a:p>
        </p:txBody>
      </p:sp>
      <p:sp>
        <p:nvSpPr>
          <p:cNvPr id="6" name="Rectangle 10"/>
          <p:cNvSpPr>
            <a:spLocks noGrp="1" noChangeArrowheads="1"/>
          </p:cNvSpPr>
          <p:nvPr>
            <p:ph type="dt" sz="half" idx="11"/>
          </p:nvPr>
        </p:nvSpPr>
        <p:spPr>
          <a:ln/>
        </p:spPr>
        <p:txBody>
          <a:bodyPr/>
          <a:lstStyle>
            <a:lvl1pPr>
              <a:defRPr/>
            </a:lvl1pPr>
          </a:lstStyle>
          <a:p>
            <a:pPr>
              <a:defRPr/>
            </a:pPr>
            <a:endParaRPr lang="en-GB">
              <a:solidFill>
                <a:srgbClr val="000000"/>
              </a:solidFill>
            </a:endParaRPr>
          </a:p>
        </p:txBody>
      </p:sp>
      <p:sp>
        <p:nvSpPr>
          <p:cNvPr id="7" name="Rectangle 11"/>
          <p:cNvSpPr>
            <a:spLocks noGrp="1" noChangeArrowheads="1"/>
          </p:cNvSpPr>
          <p:nvPr>
            <p:ph type="ftr" sz="quarter"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321569"/>
      </p:ext>
    </p:extLst>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B65B06FF-FECD-4D35-B311-1292F03F4DE1}" type="slidenum">
              <a:rPr lang="en-GB">
                <a:solidFill>
                  <a:srgbClr val="000000"/>
                </a:solidFill>
              </a:rPr>
              <a:pPr>
                <a:defRPr/>
              </a:pPr>
              <a:t>‹#›</a:t>
            </a:fld>
            <a:endParaRPr lang="en-GB">
              <a:solidFill>
                <a:srgbClr val="000000"/>
              </a:solidFill>
            </a:endParaRPr>
          </a:p>
        </p:txBody>
      </p:sp>
      <p:sp>
        <p:nvSpPr>
          <p:cNvPr id="5" name="Rectangle 10"/>
          <p:cNvSpPr>
            <a:spLocks noGrp="1" noChangeArrowheads="1"/>
          </p:cNvSpPr>
          <p:nvPr>
            <p:ph type="dt" sz="half" idx="11"/>
          </p:nvPr>
        </p:nvSpPr>
        <p:spPr>
          <a:ln/>
        </p:spPr>
        <p:txBody>
          <a:bodyPr/>
          <a:lstStyle>
            <a:lvl1pPr>
              <a:defRPr/>
            </a:lvl1pPr>
          </a:lstStyle>
          <a:p>
            <a:pPr>
              <a:defRPr/>
            </a:pPr>
            <a:endParaRPr lang="en-GB">
              <a:solidFill>
                <a:srgbClr val="000000"/>
              </a:solidFill>
            </a:endParaRPr>
          </a:p>
        </p:txBody>
      </p:sp>
      <p:sp>
        <p:nvSpPr>
          <p:cNvPr id="6" name="Rectangle 11"/>
          <p:cNvSpPr>
            <a:spLocks noGrp="1" noChangeArrowheads="1"/>
          </p:cNvSpPr>
          <p:nvPr>
            <p:ph type="ftr" sz="quarter"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48685369"/>
      </p:ext>
    </p:extLst>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620713"/>
            <a:ext cx="2058988" cy="56054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620713"/>
            <a:ext cx="6029325" cy="5605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789FAD00-5F4A-43A5-8766-1ADDBD74A7A5}" type="slidenum">
              <a:rPr lang="en-GB">
                <a:solidFill>
                  <a:srgbClr val="000000"/>
                </a:solidFill>
              </a:rPr>
              <a:pPr>
                <a:defRPr/>
              </a:pPr>
              <a:t>‹#›</a:t>
            </a:fld>
            <a:endParaRPr lang="en-GB">
              <a:solidFill>
                <a:srgbClr val="000000"/>
              </a:solidFill>
            </a:endParaRPr>
          </a:p>
        </p:txBody>
      </p:sp>
      <p:sp>
        <p:nvSpPr>
          <p:cNvPr id="5" name="Rectangle 10"/>
          <p:cNvSpPr>
            <a:spLocks noGrp="1" noChangeArrowheads="1"/>
          </p:cNvSpPr>
          <p:nvPr>
            <p:ph type="dt" sz="half" idx="11"/>
          </p:nvPr>
        </p:nvSpPr>
        <p:spPr>
          <a:ln/>
        </p:spPr>
        <p:txBody>
          <a:bodyPr/>
          <a:lstStyle>
            <a:lvl1pPr>
              <a:defRPr/>
            </a:lvl1pPr>
          </a:lstStyle>
          <a:p>
            <a:pPr>
              <a:defRPr/>
            </a:pPr>
            <a:endParaRPr lang="en-GB">
              <a:solidFill>
                <a:srgbClr val="000000"/>
              </a:solidFill>
            </a:endParaRPr>
          </a:p>
        </p:txBody>
      </p:sp>
      <p:sp>
        <p:nvSpPr>
          <p:cNvPr id="6" name="Rectangle 11"/>
          <p:cNvSpPr>
            <a:spLocks noGrp="1" noChangeArrowheads="1"/>
          </p:cNvSpPr>
          <p:nvPr>
            <p:ph type="ftr" sz="quarter"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57811220"/>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713"/>
            <a:ext cx="6275388" cy="5810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68313" y="1700213"/>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13" y="1700213"/>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sldNum" sz="quarter" idx="10"/>
          </p:nvPr>
        </p:nvSpPr>
        <p:spPr>
          <a:ln/>
        </p:spPr>
        <p:txBody>
          <a:bodyPr/>
          <a:lstStyle>
            <a:lvl1pPr>
              <a:defRPr/>
            </a:lvl1pPr>
          </a:lstStyle>
          <a:p>
            <a:pPr>
              <a:defRPr/>
            </a:pPr>
            <a:fld id="{5D6FEA67-38CC-4B40-A1A6-AEB1B127A15C}" type="slidenum">
              <a:rPr lang="en-GB">
                <a:solidFill>
                  <a:srgbClr val="000000"/>
                </a:solidFill>
              </a:rPr>
              <a:pPr>
                <a:defRPr/>
              </a:pPr>
              <a:t>‹#›</a:t>
            </a:fld>
            <a:endParaRPr lang="en-GB">
              <a:solidFill>
                <a:srgbClr val="000000"/>
              </a:solidFill>
            </a:endParaRPr>
          </a:p>
        </p:txBody>
      </p:sp>
      <p:sp>
        <p:nvSpPr>
          <p:cNvPr id="6" name="Rectangle 10"/>
          <p:cNvSpPr>
            <a:spLocks noGrp="1" noChangeArrowheads="1"/>
          </p:cNvSpPr>
          <p:nvPr>
            <p:ph type="dt" sz="half" idx="11"/>
          </p:nvPr>
        </p:nvSpPr>
        <p:spPr>
          <a:ln/>
        </p:spPr>
        <p:txBody>
          <a:bodyPr/>
          <a:lstStyle>
            <a:lvl1pPr>
              <a:defRPr/>
            </a:lvl1pPr>
          </a:lstStyle>
          <a:p>
            <a:pPr>
              <a:defRPr/>
            </a:pPr>
            <a:endParaRPr lang="en-GB">
              <a:solidFill>
                <a:srgbClr val="000000"/>
              </a:solidFill>
            </a:endParaRPr>
          </a:p>
        </p:txBody>
      </p:sp>
      <p:sp>
        <p:nvSpPr>
          <p:cNvPr id="7" name="Rectangle 11"/>
          <p:cNvSpPr>
            <a:spLocks noGrp="1" noChangeArrowheads="1"/>
          </p:cNvSpPr>
          <p:nvPr>
            <p:ph type="ftr" sz="quarter"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71991351"/>
      </p:ext>
    </p:extLst>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713"/>
            <a:ext cx="6275388" cy="581025"/>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68313" y="1700213"/>
            <a:ext cx="8229600" cy="4525962"/>
          </a:xfrm>
        </p:spPr>
        <p:txBody>
          <a:bodyPr/>
          <a:lstStyle/>
          <a:p>
            <a:pPr lvl="0"/>
            <a:endParaRPr lang="en-GB" noProof="0" smtClean="0"/>
          </a:p>
        </p:txBody>
      </p:sp>
      <p:sp>
        <p:nvSpPr>
          <p:cNvPr id="4" name="Rectangle 4"/>
          <p:cNvSpPr>
            <a:spLocks noGrp="1" noChangeArrowheads="1"/>
          </p:cNvSpPr>
          <p:nvPr>
            <p:ph type="sldNum" sz="quarter" idx="10"/>
          </p:nvPr>
        </p:nvSpPr>
        <p:spPr>
          <a:ln/>
        </p:spPr>
        <p:txBody>
          <a:bodyPr/>
          <a:lstStyle>
            <a:lvl1pPr>
              <a:defRPr/>
            </a:lvl1pPr>
          </a:lstStyle>
          <a:p>
            <a:pPr>
              <a:defRPr/>
            </a:pPr>
            <a:fld id="{7F4638F2-8750-4D26-B15D-9F66994176E3}" type="slidenum">
              <a:rPr lang="en-GB">
                <a:solidFill>
                  <a:srgbClr val="000000"/>
                </a:solidFill>
              </a:rPr>
              <a:pPr>
                <a:defRPr/>
              </a:pPr>
              <a:t>‹#›</a:t>
            </a:fld>
            <a:endParaRPr lang="en-GB">
              <a:solidFill>
                <a:srgbClr val="000000"/>
              </a:solidFill>
            </a:endParaRPr>
          </a:p>
        </p:txBody>
      </p:sp>
      <p:sp>
        <p:nvSpPr>
          <p:cNvPr id="5" name="Rectangle 10"/>
          <p:cNvSpPr>
            <a:spLocks noGrp="1" noChangeArrowheads="1"/>
          </p:cNvSpPr>
          <p:nvPr>
            <p:ph type="dt" sz="half" idx="11"/>
          </p:nvPr>
        </p:nvSpPr>
        <p:spPr>
          <a:ln/>
        </p:spPr>
        <p:txBody>
          <a:bodyPr/>
          <a:lstStyle>
            <a:lvl1pPr>
              <a:defRPr/>
            </a:lvl1pPr>
          </a:lstStyle>
          <a:p>
            <a:pPr>
              <a:defRPr/>
            </a:pPr>
            <a:endParaRPr lang="en-GB">
              <a:solidFill>
                <a:srgbClr val="000000"/>
              </a:solidFill>
            </a:endParaRPr>
          </a:p>
        </p:txBody>
      </p:sp>
      <p:sp>
        <p:nvSpPr>
          <p:cNvPr id="6" name="Rectangle 11"/>
          <p:cNvSpPr>
            <a:spLocks noGrp="1" noChangeArrowheads="1"/>
          </p:cNvSpPr>
          <p:nvPr>
            <p:ph type="ftr" sz="quarter"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34542572"/>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theme" Target="../theme/theme4.xml"/><Relationship Id="rId15" Type="http://schemas.openxmlformats.org/officeDocument/2006/relationships/image" Target="../media/image2.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7.xml"/><Relationship Id="rId12" Type="http://schemas.openxmlformats.org/officeDocument/2006/relationships/theme" Target="../theme/theme5.xml"/><Relationship Id="rId13" Type="http://schemas.openxmlformats.org/officeDocument/2006/relationships/image" Target="../media/image3.wmf"/><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8.xml"/><Relationship Id="rId12" Type="http://schemas.openxmlformats.org/officeDocument/2006/relationships/theme" Target="../theme/theme6.xml"/><Relationship Id="rId13" Type="http://schemas.openxmlformats.org/officeDocument/2006/relationships/image" Target="../media/image4.jpeg"/><Relationship Id="rId1" Type="http://schemas.openxmlformats.org/officeDocument/2006/relationships/slideLayout" Target="../slideLayouts/slideLayout58.xml"/><Relationship Id="rId2" Type="http://schemas.openxmlformats.org/officeDocument/2006/relationships/slideLayout" Target="../slideLayouts/slideLayout59.xml"/><Relationship Id="rId3" Type="http://schemas.openxmlformats.org/officeDocument/2006/relationships/slideLayout" Target="../slideLayouts/slideLayout60.xml"/><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9.xml"/><Relationship Id="rId12" Type="http://schemas.openxmlformats.org/officeDocument/2006/relationships/slideLayout" Target="../slideLayouts/slideLayout80.xml"/><Relationship Id="rId13" Type="http://schemas.openxmlformats.org/officeDocument/2006/relationships/slideLayout" Target="../slideLayouts/slideLayout81.xml"/><Relationship Id="rId14" Type="http://schemas.openxmlformats.org/officeDocument/2006/relationships/theme" Target="../theme/theme7.xml"/><Relationship Id="rId15" Type="http://schemas.openxmlformats.org/officeDocument/2006/relationships/image" Target="../media/image2.png"/><Relationship Id="rId1" Type="http://schemas.openxmlformats.org/officeDocument/2006/relationships/slideLayout" Target="../slideLayouts/slideLayout69.xml"/><Relationship Id="rId2" Type="http://schemas.openxmlformats.org/officeDocument/2006/relationships/slideLayout" Target="../slideLayouts/slideLayout70.xml"/><Relationship Id="rId3" Type="http://schemas.openxmlformats.org/officeDocument/2006/relationships/slideLayout" Target="../slideLayouts/slideLayout71.xml"/><Relationship Id="rId4" Type="http://schemas.openxmlformats.org/officeDocument/2006/relationships/slideLayout" Target="../slideLayouts/slideLayout72.xml"/><Relationship Id="rId5" Type="http://schemas.openxmlformats.org/officeDocument/2006/relationships/slideLayout" Target="../slideLayouts/slideLayout73.xml"/><Relationship Id="rId6" Type="http://schemas.openxmlformats.org/officeDocument/2006/relationships/slideLayout" Target="../slideLayouts/slideLayout74.xml"/><Relationship Id="rId7" Type="http://schemas.openxmlformats.org/officeDocument/2006/relationships/slideLayout" Target="../slideLayouts/slideLayout75.xml"/><Relationship Id="rId8" Type="http://schemas.openxmlformats.org/officeDocument/2006/relationships/slideLayout" Target="../slideLayouts/slideLayout76.xml"/><Relationship Id="rId9" Type="http://schemas.openxmlformats.org/officeDocument/2006/relationships/slideLayout" Target="../slideLayouts/slideLayout77.xml"/><Relationship Id="rId10"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6699"/>
        </a:solidFill>
        <a:effectLst/>
      </p:bgPr>
    </p:bg>
    <p:spTree>
      <p:nvGrpSpPr>
        <p:cNvPr id="1" name=""/>
        <p:cNvGrpSpPr/>
        <p:nvPr/>
      </p:nvGrpSpPr>
      <p:grpSpPr>
        <a:xfrm>
          <a:off x="0" y="0"/>
          <a:ext cx="0" cy="0"/>
          <a:chOff x="0" y="0"/>
          <a:chExt cx="0" cy="0"/>
        </a:xfrm>
      </p:grpSpPr>
      <p:sp>
        <p:nvSpPr>
          <p:cNvPr id="1026" name="Rectangle 39"/>
          <p:cNvSpPr>
            <a:spLocks noChangeArrowheads="1"/>
          </p:cNvSpPr>
          <p:nvPr userDrawn="1"/>
        </p:nvSpPr>
        <p:spPr bwMode="auto">
          <a:xfrm>
            <a:off x="0" y="981075"/>
            <a:ext cx="9144000" cy="5876925"/>
          </a:xfrm>
          <a:prstGeom prst="rect">
            <a:avLst/>
          </a:prstGeom>
          <a:solidFill>
            <a:schemeClr val="bg1"/>
          </a:solidFill>
          <a:ln w="9525">
            <a:solidFill>
              <a:schemeClr val="tx1"/>
            </a:solidFill>
            <a:miter lim="800000"/>
            <a:headEnd/>
            <a:tailEnd/>
          </a:ln>
        </p:spPr>
        <p:txBody>
          <a:bodyPr wrap="none" anchor="ctr"/>
          <a:lstStyle/>
          <a:p>
            <a:pPr>
              <a:defRPr/>
            </a:pPr>
            <a:endParaRPr lang="en-US" dirty="0"/>
          </a:p>
        </p:txBody>
      </p:sp>
      <p:sp>
        <p:nvSpPr>
          <p:cNvPr id="1027" name="Rectangle 2"/>
          <p:cNvSpPr>
            <a:spLocks noGrp="1" noChangeArrowheads="1"/>
          </p:cNvSpPr>
          <p:nvPr>
            <p:ph type="title"/>
          </p:nvPr>
        </p:nvSpPr>
        <p:spPr bwMode="auto">
          <a:xfrm>
            <a:off x="250825" y="1628775"/>
            <a:ext cx="5041900" cy="923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Title Slide</a:t>
            </a:r>
          </a:p>
        </p:txBody>
      </p:sp>
      <p:grpSp>
        <p:nvGrpSpPr>
          <p:cNvPr id="1028" name="Group 48"/>
          <p:cNvGrpSpPr>
            <a:grpSpLocks/>
          </p:cNvGrpSpPr>
          <p:nvPr userDrawn="1"/>
        </p:nvGrpSpPr>
        <p:grpSpPr bwMode="auto">
          <a:xfrm>
            <a:off x="0" y="0"/>
            <a:ext cx="9144000" cy="981075"/>
            <a:chOff x="903" y="1114"/>
            <a:chExt cx="10384" cy="1566"/>
          </a:xfrm>
        </p:grpSpPr>
        <p:sp>
          <p:nvSpPr>
            <p:cNvPr id="1032" name="Text Box 49"/>
            <p:cNvSpPr txBox="1">
              <a:spLocks noChangeAspect="1" noChangeArrowheads="1"/>
            </p:cNvSpPr>
            <p:nvPr/>
          </p:nvSpPr>
          <p:spPr bwMode="auto">
            <a:xfrm>
              <a:off x="903" y="1114"/>
              <a:ext cx="10370" cy="1566"/>
            </a:xfrm>
            <a:prstGeom prst="rect">
              <a:avLst/>
            </a:prstGeom>
            <a:solidFill>
              <a:srgbClr val="00679A"/>
            </a:solidFill>
            <a:ln>
              <a:noFill/>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z="2600" b="1" dirty="0" smtClean="0">
                  <a:solidFill>
                    <a:srgbClr val="FFFFFF"/>
                  </a:solidFill>
                  <a:latin typeface="Arial Rounded MT Bold" pitchFamily="34" charset="0"/>
                  <a:cs typeface="Mangal" pitchFamily="18" charset="0"/>
                </a:rPr>
                <a:t>UKOPA</a:t>
              </a:r>
            </a:p>
            <a:p>
              <a:pPr eaLnBrk="1" hangingPunct="1">
                <a:defRPr/>
              </a:pPr>
              <a:endParaRPr lang="en-GB" sz="1200" dirty="0" smtClean="0">
                <a:cs typeface="Mangal" pitchFamily="18" charset="0"/>
              </a:endParaRPr>
            </a:p>
            <a:p>
              <a:pPr eaLnBrk="1" hangingPunct="1">
                <a:defRPr/>
              </a:pPr>
              <a:r>
                <a:rPr lang="en-GB" sz="1700" b="1" dirty="0" smtClean="0">
                  <a:solidFill>
                    <a:srgbClr val="FFFFFF"/>
                  </a:solidFill>
                  <a:latin typeface="Arial Rounded MT Bold" pitchFamily="34" charset="0"/>
                  <a:cs typeface="Mangal" pitchFamily="18" charset="0"/>
                </a:rPr>
                <a:t>United Kingdom Onshore Pipeline Operators'</a:t>
              </a:r>
              <a:r>
                <a:rPr lang="en-GB" sz="1700" b="1" dirty="0" smtClean="0">
                  <a:latin typeface="Arial Rounded MT Bold" pitchFamily="34" charset="0"/>
                  <a:cs typeface="Mangal" pitchFamily="18" charset="0"/>
                </a:rPr>
                <a:t> </a:t>
              </a:r>
              <a:r>
                <a:rPr lang="en-GB" sz="1700" b="1" dirty="0" smtClean="0">
                  <a:solidFill>
                    <a:srgbClr val="FFFFFF"/>
                  </a:solidFill>
                  <a:latin typeface="Arial Rounded MT Bold" pitchFamily="34" charset="0"/>
                  <a:cs typeface="Mangal" pitchFamily="18" charset="0"/>
                </a:rPr>
                <a:t>Association</a:t>
              </a:r>
              <a:endParaRPr lang="en-GB" dirty="0" smtClean="0"/>
            </a:p>
          </p:txBody>
        </p:sp>
        <p:sp>
          <p:nvSpPr>
            <p:cNvPr id="1033" name="Line 50"/>
            <p:cNvSpPr>
              <a:spLocks noChangeAspect="1" noChangeShapeType="1"/>
            </p:cNvSpPr>
            <p:nvPr/>
          </p:nvSpPr>
          <p:spPr bwMode="auto">
            <a:xfrm>
              <a:off x="917" y="1907"/>
              <a:ext cx="10370" cy="0"/>
            </a:xfrm>
            <a:prstGeom prst="line">
              <a:avLst/>
            </a:prstGeom>
            <a:noFill/>
            <a:ln w="57150">
              <a:solidFill>
                <a:srgbClr val="FFFFFF"/>
              </a:solidFill>
              <a:round/>
              <a:headEnd/>
              <a:tailEnd/>
            </a:ln>
            <a:extLst/>
          </p:spPr>
          <p:txBody>
            <a:bodyPr/>
            <a:lstStyle/>
            <a:p>
              <a:pPr>
                <a:defRPr/>
              </a:pPr>
              <a:endParaRPr lang="en-GB" dirty="0"/>
            </a:p>
          </p:txBody>
        </p:sp>
      </p:grpSp>
      <p:grpSp>
        <p:nvGrpSpPr>
          <p:cNvPr id="1029" name="Group 51"/>
          <p:cNvGrpSpPr>
            <a:grpSpLocks/>
          </p:cNvGrpSpPr>
          <p:nvPr userDrawn="1"/>
        </p:nvGrpSpPr>
        <p:grpSpPr bwMode="auto">
          <a:xfrm>
            <a:off x="0" y="981075"/>
            <a:ext cx="3995738" cy="5876925"/>
            <a:chOff x="720" y="1440"/>
            <a:chExt cx="10367" cy="14945"/>
          </a:xfrm>
        </p:grpSpPr>
        <p:pic>
          <p:nvPicPr>
            <p:cNvPr id="1030" name="Picture 52" descr="pipeline1 (2)"/>
            <p:cNvPicPr>
              <a:picLocks noChangeAspect="1" noChangeArrowheads="1"/>
            </p:cNvPicPr>
            <p:nvPr/>
          </p:nvPicPr>
          <p:blipFill>
            <a:blip r:embed="rId13"/>
            <a:srcRect/>
            <a:stretch>
              <a:fillRect/>
            </a:stretch>
          </p:blipFill>
          <p:spPr bwMode="auto">
            <a:xfrm>
              <a:off x="720" y="1440"/>
              <a:ext cx="10367" cy="14945"/>
            </a:xfrm>
            <a:prstGeom prst="rect">
              <a:avLst/>
            </a:prstGeom>
            <a:noFill/>
            <a:ln w="9525">
              <a:noFill/>
              <a:miter lim="800000"/>
              <a:headEnd/>
              <a:tailEnd/>
            </a:ln>
          </p:spPr>
        </p:pic>
        <p:sp>
          <p:nvSpPr>
            <p:cNvPr id="1031" name="WordArt 53"/>
            <p:cNvSpPr>
              <a:spLocks noChangeArrowheads="1" noChangeShapeType="1" noTextEdit="1"/>
            </p:cNvSpPr>
            <p:nvPr/>
          </p:nvSpPr>
          <p:spPr bwMode="auto">
            <a:xfrm rot="-5400000">
              <a:off x="3607" y="8415"/>
              <a:ext cx="11880" cy="2534"/>
            </a:xfrm>
            <a:prstGeom prst="rect">
              <a:avLst/>
            </a:prstGeom>
          </p:spPr>
          <p:txBody>
            <a:bodyPr wrap="none" fromWordArt="1">
              <a:prstTxWarp prst="textPlain">
                <a:avLst>
                  <a:gd name="adj" fmla="val 50000"/>
                </a:avLst>
              </a:prstTxWarp>
            </a:bodyPr>
            <a:lstStyle/>
            <a:p>
              <a:r>
                <a:rPr lang="en-US" sz="3600" kern="10" dirty="0">
                  <a:ln w="9525">
                    <a:solidFill>
                      <a:srgbClr val="000000"/>
                    </a:solidFill>
                    <a:round/>
                    <a:headEnd/>
                    <a:tailEnd/>
                  </a:ln>
                  <a:solidFill>
                    <a:srgbClr val="1C4A5A">
                      <a:alpha val="45097"/>
                    </a:srgbClr>
                  </a:solidFill>
                  <a:latin typeface="Arial Rounded MT Bold"/>
                </a:rPr>
                <a:t>UKOPA</a:t>
              </a:r>
            </a:p>
          </p:txBody>
        </p:sp>
      </p:gr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grpSp>
        <p:nvGrpSpPr>
          <p:cNvPr id="13314" name="Group 20"/>
          <p:cNvGrpSpPr>
            <a:grpSpLocks/>
          </p:cNvGrpSpPr>
          <p:nvPr userDrawn="1"/>
        </p:nvGrpSpPr>
        <p:grpSpPr bwMode="auto">
          <a:xfrm>
            <a:off x="0" y="6616700"/>
            <a:ext cx="9144000" cy="260350"/>
            <a:chOff x="0" y="4156"/>
            <a:chExt cx="5760" cy="164"/>
          </a:xfrm>
        </p:grpSpPr>
        <p:sp>
          <p:nvSpPr>
            <p:cNvPr id="2055" name="Rectangle 17"/>
            <p:cNvSpPr>
              <a:spLocks noChangeArrowheads="1"/>
            </p:cNvSpPr>
            <p:nvPr userDrawn="1"/>
          </p:nvSpPr>
          <p:spPr bwMode="auto">
            <a:xfrm>
              <a:off x="0" y="4156"/>
              <a:ext cx="5760" cy="164"/>
            </a:xfrm>
            <a:prstGeom prst="rect">
              <a:avLst/>
            </a:prstGeom>
            <a:solidFill>
              <a:srgbClr val="006699"/>
            </a:solidFill>
            <a:ln>
              <a:noFill/>
            </a:ln>
            <a:extLst/>
          </p:spPr>
          <p:txBody>
            <a:bodyPr anchor="ctr" anchorCtr="1"/>
            <a:lstStyle/>
            <a:p>
              <a:pPr algn="ctr">
                <a:defRPr/>
              </a:pPr>
              <a:r>
                <a:rPr lang="en-GB" sz="1500" b="1" dirty="0">
                  <a:solidFill>
                    <a:schemeClr val="bg1"/>
                  </a:solidFill>
                </a:rPr>
                <a:t>UKOPA  </a:t>
              </a:r>
              <a:r>
                <a:rPr lang="en-GB" sz="1200" b="1" dirty="0">
                  <a:solidFill>
                    <a:schemeClr val="bg1"/>
                  </a:solidFill>
                </a:rPr>
                <a:t>United Kingdom Onshore Pipeline Operators’ Association</a:t>
              </a:r>
              <a:r>
                <a:rPr lang="en-GB" sz="1200" dirty="0">
                  <a:solidFill>
                    <a:schemeClr val="bg1"/>
                  </a:solidFill>
                </a:rPr>
                <a:t>           </a:t>
              </a:r>
              <a:r>
                <a:rPr lang="en-GB" sz="1500" dirty="0">
                  <a:solidFill>
                    <a:schemeClr val="bg1"/>
                  </a:solidFill>
                </a:rPr>
                <a:t>                                    </a:t>
              </a:r>
              <a:r>
                <a:rPr lang="en-GB" sz="1500" b="1" dirty="0">
                  <a:solidFill>
                    <a:schemeClr val="bg1"/>
                  </a:solidFill>
                </a:rPr>
                <a:t>www.ukopa.co.uk</a:t>
              </a:r>
            </a:p>
          </p:txBody>
        </p:sp>
        <p:sp>
          <p:nvSpPr>
            <p:cNvPr id="2056" name="Line 19"/>
            <p:cNvSpPr>
              <a:spLocks noChangeShapeType="1"/>
            </p:cNvSpPr>
            <p:nvPr userDrawn="1"/>
          </p:nvSpPr>
          <p:spPr bwMode="auto">
            <a:xfrm>
              <a:off x="539" y="4183"/>
              <a:ext cx="0" cy="119"/>
            </a:xfrm>
            <a:prstGeom prst="line">
              <a:avLst/>
            </a:prstGeom>
            <a:noFill/>
            <a:ln w="12700">
              <a:solidFill>
                <a:schemeClr val="bg1"/>
              </a:solidFill>
              <a:round/>
              <a:headEnd/>
              <a:tailEnd/>
            </a:ln>
            <a:extLst/>
          </p:spPr>
          <p:txBody>
            <a:bodyPr/>
            <a:lstStyle/>
            <a:p>
              <a:pPr>
                <a:defRPr/>
              </a:pPr>
              <a:endParaRPr lang="en-GB" dirty="0"/>
            </a:p>
          </p:txBody>
        </p:sp>
      </p:grpSp>
      <p:sp>
        <p:nvSpPr>
          <p:cNvPr id="13315" name="Rectangle 2"/>
          <p:cNvSpPr>
            <a:spLocks noGrp="1" noChangeArrowheads="1"/>
          </p:cNvSpPr>
          <p:nvPr>
            <p:ph type="title"/>
          </p:nvPr>
        </p:nvSpPr>
        <p:spPr bwMode="auto">
          <a:xfrm>
            <a:off x="468313" y="765175"/>
            <a:ext cx="6275387" cy="509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Add title</a:t>
            </a:r>
          </a:p>
        </p:txBody>
      </p:sp>
      <p:sp>
        <p:nvSpPr>
          <p:cNvPr id="13316" name="Rectangle 3"/>
          <p:cNvSpPr>
            <a:spLocks noGrp="1" noChangeArrowheads="1"/>
          </p:cNvSpPr>
          <p:nvPr>
            <p:ph type="body" idx="1"/>
          </p:nvPr>
        </p:nvSpPr>
        <p:spPr bwMode="auto">
          <a:xfrm>
            <a:off x="468313" y="1700213"/>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First Level </a:t>
            </a:r>
          </a:p>
          <a:p>
            <a:pPr lvl="1"/>
            <a:r>
              <a:rPr lang="en-GB" smtClean="0"/>
              <a:t>Second level</a:t>
            </a:r>
          </a:p>
          <a:p>
            <a:pPr lvl="2"/>
            <a:r>
              <a:rPr lang="en-GB" smtClean="0"/>
              <a:t>Third level</a:t>
            </a:r>
          </a:p>
          <a:p>
            <a:pPr lvl="3"/>
            <a:r>
              <a:rPr lang="en-GB" smtClean="0"/>
              <a:t>Fourth level</a:t>
            </a:r>
          </a:p>
          <a:p>
            <a:pPr lvl="3"/>
            <a:endParaRPr lang="en-GB" smtClean="0"/>
          </a:p>
        </p:txBody>
      </p:sp>
      <p:sp>
        <p:nvSpPr>
          <p:cNvPr id="2053" name="Line 11"/>
          <p:cNvSpPr>
            <a:spLocks noChangeShapeType="1"/>
          </p:cNvSpPr>
          <p:nvPr userDrawn="1"/>
        </p:nvSpPr>
        <p:spPr bwMode="auto">
          <a:xfrm>
            <a:off x="423863" y="1417638"/>
            <a:ext cx="8424862" cy="0"/>
          </a:xfrm>
          <a:prstGeom prst="line">
            <a:avLst/>
          </a:prstGeom>
          <a:noFill/>
          <a:ln w="38100">
            <a:solidFill>
              <a:srgbClr val="006699"/>
            </a:solidFill>
            <a:round/>
            <a:headEnd/>
            <a:tailEnd/>
          </a:ln>
          <a:extLst/>
        </p:spPr>
        <p:txBody>
          <a:bodyPr/>
          <a:lstStyle/>
          <a:p>
            <a:pPr>
              <a:defRPr/>
            </a:pPr>
            <a:endParaRPr lang="en-GB" dirty="0"/>
          </a:p>
        </p:txBody>
      </p:sp>
      <p:pic>
        <p:nvPicPr>
          <p:cNvPr id="13318" name="Picture 18"/>
          <p:cNvPicPr>
            <a:picLocks noChangeAspect="1" noChangeArrowheads="1"/>
          </p:cNvPicPr>
          <p:nvPr userDrawn="1"/>
        </p:nvPicPr>
        <p:blipFill>
          <a:blip r:embed="rId13"/>
          <a:srcRect/>
          <a:stretch>
            <a:fillRect/>
          </a:stretch>
        </p:blipFill>
        <p:spPr bwMode="auto">
          <a:xfrm>
            <a:off x="6588125" y="57150"/>
            <a:ext cx="2530475" cy="9810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lr>
          <a:srgbClr val="006699"/>
        </a:buClr>
        <a:buFont typeface="Wingdings" pitchFamily="2" charset="2"/>
        <a:buChar char="q"/>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99"/>
        </a:buClr>
        <a:buFont typeface="Wingdings" pitchFamily="2" charset="2"/>
        <a:buChar char="q"/>
        <a:defRPr sz="2800">
          <a:solidFill>
            <a:schemeClr val="tx1"/>
          </a:solidFill>
          <a:latin typeface="+mn-lt"/>
        </a:defRPr>
      </a:lvl2pPr>
      <a:lvl3pPr marL="1143000" indent="-228600" algn="l" rtl="0" eaLnBrk="0" fontAlgn="base" hangingPunct="0">
        <a:spcBef>
          <a:spcPct val="20000"/>
        </a:spcBef>
        <a:spcAft>
          <a:spcPct val="0"/>
        </a:spcAft>
        <a:buClr>
          <a:srgbClr val="006699"/>
        </a:buClr>
        <a:buFont typeface="Wingdings" pitchFamily="2" charset="2"/>
        <a:buChar char="q"/>
        <a:defRPr sz="2400">
          <a:solidFill>
            <a:schemeClr val="tx1"/>
          </a:solidFill>
          <a:latin typeface="+mn-lt"/>
        </a:defRPr>
      </a:lvl3pPr>
      <a:lvl4pPr marL="1600200" indent="-228600" algn="l" rtl="0" eaLnBrk="0" fontAlgn="base" hangingPunct="0">
        <a:spcBef>
          <a:spcPct val="20000"/>
        </a:spcBef>
        <a:spcAft>
          <a:spcPct val="0"/>
        </a:spcAft>
        <a:buClr>
          <a:srgbClr val="006699"/>
        </a:buClr>
        <a:buFont typeface="Wingdings" pitchFamily="2" charset="2"/>
        <a:buChar char="q"/>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703263"/>
            <a:ext cx="6275388" cy="581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Add title</a:t>
            </a:r>
          </a:p>
        </p:txBody>
      </p:sp>
      <p:sp>
        <p:nvSpPr>
          <p:cNvPr id="25603" name="Rectangle 3"/>
          <p:cNvSpPr>
            <a:spLocks noGrp="1" noChangeArrowheads="1"/>
          </p:cNvSpPr>
          <p:nvPr>
            <p:ph type="body" idx="1"/>
          </p:nvPr>
        </p:nvSpPr>
        <p:spPr bwMode="auto">
          <a:xfrm>
            <a:off x="468313" y="1700213"/>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First Level </a:t>
            </a:r>
          </a:p>
          <a:p>
            <a:pPr lvl="1"/>
            <a:r>
              <a:rPr lang="en-GB" smtClean="0"/>
              <a:t>Second level</a:t>
            </a:r>
          </a:p>
          <a:p>
            <a:pPr lvl="2"/>
            <a:r>
              <a:rPr lang="en-GB" smtClean="0"/>
              <a:t>Third level</a:t>
            </a:r>
          </a:p>
          <a:p>
            <a:pPr lvl="3"/>
            <a:r>
              <a:rPr lang="en-GB" smtClean="0"/>
              <a:t>Fourth level</a:t>
            </a:r>
          </a:p>
          <a:p>
            <a:pPr lvl="3"/>
            <a:endParaRPr lang="en-GB" smtClean="0"/>
          </a:p>
        </p:txBody>
      </p:sp>
      <p:sp>
        <p:nvSpPr>
          <p:cNvPr id="192516" name="Rectangle 4"/>
          <p:cNvSpPr>
            <a:spLocks noGrp="1" noChangeArrowheads="1"/>
          </p:cNvSpPr>
          <p:nvPr>
            <p:ph type="sldNum" sz="quarter" idx="4"/>
          </p:nvPr>
        </p:nvSpPr>
        <p:spPr bwMode="auto">
          <a:xfrm>
            <a:off x="6553200" y="6381750"/>
            <a:ext cx="2133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F5928B2-821B-424B-A04E-34DEB2AFFAAC}" type="slidenum">
              <a:rPr lang="en-GB"/>
              <a:pPr>
                <a:defRPr/>
              </a:pPr>
              <a:t>‹#›</a:t>
            </a:fld>
            <a:endParaRPr lang="en-GB" dirty="0"/>
          </a:p>
        </p:txBody>
      </p:sp>
      <p:sp>
        <p:nvSpPr>
          <p:cNvPr id="192522" name="Rectangle 10"/>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GB" dirty="0"/>
          </a:p>
        </p:txBody>
      </p:sp>
      <p:sp>
        <p:nvSpPr>
          <p:cNvPr id="192523" name="Rectangle 11"/>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dirty="0"/>
          </a:p>
        </p:txBody>
      </p:sp>
      <p:sp>
        <p:nvSpPr>
          <p:cNvPr id="3079" name="Line 15"/>
          <p:cNvSpPr>
            <a:spLocks noChangeShapeType="1"/>
          </p:cNvSpPr>
          <p:nvPr userDrawn="1"/>
        </p:nvSpPr>
        <p:spPr bwMode="auto">
          <a:xfrm>
            <a:off x="423863" y="1427163"/>
            <a:ext cx="8424862" cy="0"/>
          </a:xfrm>
          <a:prstGeom prst="line">
            <a:avLst/>
          </a:prstGeom>
          <a:noFill/>
          <a:ln w="38100">
            <a:solidFill>
              <a:srgbClr val="006699"/>
            </a:solidFill>
            <a:round/>
            <a:headEnd/>
            <a:tailEnd/>
          </a:ln>
          <a:extLst/>
        </p:spPr>
        <p:txBody>
          <a:bodyPr/>
          <a:lstStyle/>
          <a:p>
            <a:pPr>
              <a:defRPr/>
            </a:pPr>
            <a:endParaRPr lang="en-GB" dirty="0"/>
          </a:p>
        </p:txBody>
      </p:sp>
      <p:pic>
        <p:nvPicPr>
          <p:cNvPr id="25608" name="Picture 18"/>
          <p:cNvPicPr>
            <a:picLocks noChangeAspect="1" noChangeArrowheads="1"/>
          </p:cNvPicPr>
          <p:nvPr userDrawn="1"/>
        </p:nvPicPr>
        <p:blipFill>
          <a:blip r:embed="rId13"/>
          <a:srcRect/>
          <a:stretch>
            <a:fillRect/>
          </a:stretch>
        </p:blipFill>
        <p:spPr bwMode="auto">
          <a:xfrm>
            <a:off x="6588125" y="47625"/>
            <a:ext cx="2530475" cy="981075"/>
          </a:xfrm>
          <a:prstGeom prst="rect">
            <a:avLst/>
          </a:prstGeom>
          <a:noFill/>
          <a:ln w="9525">
            <a:noFill/>
            <a:miter lim="800000"/>
            <a:headEnd/>
            <a:tailEnd/>
          </a:ln>
        </p:spPr>
      </p:pic>
      <p:grpSp>
        <p:nvGrpSpPr>
          <p:cNvPr id="25609" name="Group 29"/>
          <p:cNvGrpSpPr>
            <a:grpSpLocks/>
          </p:cNvGrpSpPr>
          <p:nvPr userDrawn="1"/>
        </p:nvGrpSpPr>
        <p:grpSpPr bwMode="auto">
          <a:xfrm>
            <a:off x="0" y="6616700"/>
            <a:ext cx="9144000" cy="260350"/>
            <a:chOff x="0" y="4156"/>
            <a:chExt cx="5760" cy="164"/>
          </a:xfrm>
        </p:grpSpPr>
        <p:sp>
          <p:nvSpPr>
            <p:cNvPr id="3082" name="Rectangle 30"/>
            <p:cNvSpPr>
              <a:spLocks noChangeArrowheads="1"/>
            </p:cNvSpPr>
            <p:nvPr userDrawn="1"/>
          </p:nvSpPr>
          <p:spPr bwMode="auto">
            <a:xfrm>
              <a:off x="0" y="4156"/>
              <a:ext cx="5760" cy="164"/>
            </a:xfrm>
            <a:prstGeom prst="rect">
              <a:avLst/>
            </a:prstGeom>
            <a:solidFill>
              <a:srgbClr val="006699"/>
            </a:solidFill>
            <a:ln>
              <a:noFill/>
            </a:ln>
            <a:extLst/>
          </p:spPr>
          <p:txBody>
            <a:bodyPr anchor="ctr" anchorCtr="1"/>
            <a:lstStyle/>
            <a:p>
              <a:pPr algn="ctr">
                <a:defRPr/>
              </a:pPr>
              <a:r>
                <a:rPr lang="en-GB" sz="1500" b="1" dirty="0">
                  <a:solidFill>
                    <a:schemeClr val="bg1"/>
                  </a:solidFill>
                </a:rPr>
                <a:t>UKOPA  </a:t>
              </a:r>
              <a:r>
                <a:rPr lang="en-GB" sz="1200" b="1" dirty="0">
                  <a:solidFill>
                    <a:schemeClr val="bg1"/>
                  </a:solidFill>
                </a:rPr>
                <a:t>United Kingdom Onshore Pipeline Operators’ Association</a:t>
              </a:r>
              <a:r>
                <a:rPr lang="en-GB" sz="1200" dirty="0">
                  <a:solidFill>
                    <a:schemeClr val="bg1"/>
                  </a:solidFill>
                </a:rPr>
                <a:t>           </a:t>
              </a:r>
              <a:r>
                <a:rPr lang="en-GB" sz="1500" dirty="0">
                  <a:solidFill>
                    <a:schemeClr val="bg1"/>
                  </a:solidFill>
                </a:rPr>
                <a:t>                                    </a:t>
              </a:r>
              <a:r>
                <a:rPr lang="en-GB" sz="1500" b="1" dirty="0">
                  <a:solidFill>
                    <a:schemeClr val="bg1"/>
                  </a:solidFill>
                </a:rPr>
                <a:t>www.ukopa.co.uk</a:t>
              </a:r>
            </a:p>
          </p:txBody>
        </p:sp>
        <p:sp>
          <p:nvSpPr>
            <p:cNvPr id="3083" name="Line 31"/>
            <p:cNvSpPr>
              <a:spLocks noChangeShapeType="1"/>
            </p:cNvSpPr>
            <p:nvPr userDrawn="1"/>
          </p:nvSpPr>
          <p:spPr bwMode="auto">
            <a:xfrm>
              <a:off x="539" y="4183"/>
              <a:ext cx="0" cy="119"/>
            </a:xfrm>
            <a:prstGeom prst="line">
              <a:avLst/>
            </a:prstGeom>
            <a:noFill/>
            <a:ln w="12700">
              <a:solidFill>
                <a:schemeClr val="bg1"/>
              </a:solidFill>
              <a:round/>
              <a:headEnd/>
              <a:tailEnd/>
            </a:ln>
            <a:extLst/>
          </p:spPr>
          <p:txBody>
            <a:bodyPr/>
            <a:lstStyle/>
            <a:p>
              <a:pPr>
                <a:defRPr/>
              </a:pPr>
              <a:endParaRPr lang="en-GB" dirty="0"/>
            </a:p>
          </p:txBody>
        </p:sp>
      </p:gr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hf hdr="0" ft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lr>
          <a:srgbClr val="006699"/>
        </a:buClr>
        <a:buFont typeface="Wingdings" pitchFamily="2" charset="2"/>
        <a:buChar char="q"/>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99"/>
        </a:buClr>
        <a:buFont typeface="Wingdings" pitchFamily="2" charset="2"/>
        <a:buChar char="q"/>
        <a:defRPr sz="2800">
          <a:solidFill>
            <a:schemeClr val="tx1"/>
          </a:solidFill>
          <a:latin typeface="+mn-lt"/>
        </a:defRPr>
      </a:lvl2pPr>
      <a:lvl3pPr marL="1143000" indent="-228600" algn="l" rtl="0" eaLnBrk="0" fontAlgn="base" hangingPunct="0">
        <a:spcBef>
          <a:spcPct val="20000"/>
        </a:spcBef>
        <a:spcAft>
          <a:spcPct val="0"/>
        </a:spcAft>
        <a:buClr>
          <a:srgbClr val="006699"/>
        </a:buClr>
        <a:buFont typeface="Wingdings" pitchFamily="2" charset="2"/>
        <a:buChar char="q"/>
        <a:defRPr sz="2400">
          <a:solidFill>
            <a:schemeClr val="tx1"/>
          </a:solidFill>
          <a:latin typeface="+mn-lt"/>
        </a:defRPr>
      </a:lvl3pPr>
      <a:lvl4pPr marL="1600200" indent="-228600" algn="l" rtl="0" eaLnBrk="0" fontAlgn="base" hangingPunct="0">
        <a:spcBef>
          <a:spcPct val="20000"/>
        </a:spcBef>
        <a:spcAft>
          <a:spcPct val="0"/>
        </a:spcAft>
        <a:buClr>
          <a:srgbClr val="006699"/>
        </a:buClr>
        <a:buFont typeface="Wingdings" pitchFamily="2" charset="2"/>
        <a:buChar char="q"/>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457200" y="620713"/>
            <a:ext cx="6275388" cy="581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Add title</a:t>
            </a:r>
          </a:p>
        </p:txBody>
      </p:sp>
      <p:sp>
        <p:nvSpPr>
          <p:cNvPr id="37891" name="Rectangle 1027"/>
          <p:cNvSpPr>
            <a:spLocks noGrp="1" noChangeArrowheads="1"/>
          </p:cNvSpPr>
          <p:nvPr>
            <p:ph type="body" idx="1"/>
          </p:nvPr>
        </p:nvSpPr>
        <p:spPr bwMode="auto">
          <a:xfrm>
            <a:off x="468313" y="1700213"/>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First Level </a:t>
            </a:r>
          </a:p>
          <a:p>
            <a:pPr lvl="1"/>
            <a:r>
              <a:rPr lang="en-GB" smtClean="0"/>
              <a:t>Second level</a:t>
            </a:r>
          </a:p>
          <a:p>
            <a:pPr lvl="2"/>
            <a:r>
              <a:rPr lang="en-GB" smtClean="0"/>
              <a:t>Third level</a:t>
            </a:r>
          </a:p>
          <a:p>
            <a:pPr lvl="3"/>
            <a:r>
              <a:rPr lang="en-GB" smtClean="0"/>
              <a:t>Fourth level</a:t>
            </a:r>
          </a:p>
          <a:p>
            <a:pPr lvl="3"/>
            <a:endParaRPr lang="en-GB" smtClean="0"/>
          </a:p>
        </p:txBody>
      </p:sp>
      <p:sp>
        <p:nvSpPr>
          <p:cNvPr id="194564" name="Rectangle 1028"/>
          <p:cNvSpPr>
            <a:spLocks noGrp="1" noChangeArrowheads="1"/>
          </p:cNvSpPr>
          <p:nvPr>
            <p:ph type="sldNum" sz="quarter" idx="4"/>
          </p:nvPr>
        </p:nvSpPr>
        <p:spPr bwMode="auto">
          <a:xfrm>
            <a:off x="6553200" y="6381750"/>
            <a:ext cx="2133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99F09E2-740E-4B36-9A75-E1F5B57C4847}" type="slidenum">
              <a:rPr lang="en-GB"/>
              <a:pPr>
                <a:defRPr/>
              </a:pPr>
              <a:t>‹#›</a:t>
            </a:fld>
            <a:endParaRPr lang="en-GB" dirty="0"/>
          </a:p>
        </p:txBody>
      </p:sp>
      <p:sp>
        <p:nvSpPr>
          <p:cNvPr id="194570" name="Rectangle 103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GB" dirty="0"/>
          </a:p>
        </p:txBody>
      </p:sp>
      <p:sp>
        <p:nvSpPr>
          <p:cNvPr id="194571" name="Rectangle 103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dirty="0"/>
          </a:p>
        </p:txBody>
      </p:sp>
      <p:sp>
        <p:nvSpPr>
          <p:cNvPr id="4103" name="Line 1039"/>
          <p:cNvSpPr>
            <a:spLocks noChangeShapeType="1"/>
          </p:cNvSpPr>
          <p:nvPr userDrawn="1"/>
        </p:nvSpPr>
        <p:spPr bwMode="auto">
          <a:xfrm>
            <a:off x="423863" y="1417638"/>
            <a:ext cx="8424862" cy="0"/>
          </a:xfrm>
          <a:prstGeom prst="line">
            <a:avLst/>
          </a:prstGeom>
          <a:noFill/>
          <a:ln w="38100">
            <a:solidFill>
              <a:srgbClr val="006699"/>
            </a:solidFill>
            <a:round/>
            <a:headEnd/>
            <a:tailEnd/>
          </a:ln>
          <a:extLst/>
        </p:spPr>
        <p:txBody>
          <a:bodyPr/>
          <a:lstStyle/>
          <a:p>
            <a:pPr>
              <a:defRPr/>
            </a:pPr>
            <a:endParaRPr lang="en-GB" dirty="0"/>
          </a:p>
        </p:txBody>
      </p:sp>
      <p:pic>
        <p:nvPicPr>
          <p:cNvPr id="37896" name="Picture 1041"/>
          <p:cNvPicPr>
            <a:picLocks noChangeAspect="1" noChangeArrowheads="1"/>
          </p:cNvPicPr>
          <p:nvPr userDrawn="1"/>
        </p:nvPicPr>
        <p:blipFill>
          <a:blip r:embed="rId15"/>
          <a:srcRect/>
          <a:stretch>
            <a:fillRect/>
          </a:stretch>
        </p:blipFill>
        <p:spPr bwMode="auto">
          <a:xfrm>
            <a:off x="6588125" y="47625"/>
            <a:ext cx="2530475" cy="981075"/>
          </a:xfrm>
          <a:prstGeom prst="rect">
            <a:avLst/>
          </a:prstGeom>
          <a:noFill/>
          <a:ln w="9525">
            <a:noFill/>
            <a:miter lim="800000"/>
            <a:headEnd/>
            <a:tailEnd/>
          </a:ln>
        </p:spPr>
      </p:pic>
      <p:grpSp>
        <p:nvGrpSpPr>
          <p:cNvPr id="37897" name="Group 1049"/>
          <p:cNvGrpSpPr>
            <a:grpSpLocks/>
          </p:cNvGrpSpPr>
          <p:nvPr userDrawn="1"/>
        </p:nvGrpSpPr>
        <p:grpSpPr bwMode="auto">
          <a:xfrm>
            <a:off x="0" y="6616700"/>
            <a:ext cx="9144000" cy="260350"/>
            <a:chOff x="0" y="4156"/>
            <a:chExt cx="5760" cy="164"/>
          </a:xfrm>
        </p:grpSpPr>
        <p:sp>
          <p:nvSpPr>
            <p:cNvPr id="4106" name="Rectangle 1050"/>
            <p:cNvSpPr>
              <a:spLocks noChangeArrowheads="1"/>
            </p:cNvSpPr>
            <p:nvPr userDrawn="1"/>
          </p:nvSpPr>
          <p:spPr bwMode="auto">
            <a:xfrm>
              <a:off x="0" y="4156"/>
              <a:ext cx="5760" cy="164"/>
            </a:xfrm>
            <a:prstGeom prst="rect">
              <a:avLst/>
            </a:prstGeom>
            <a:solidFill>
              <a:srgbClr val="006699"/>
            </a:solidFill>
            <a:ln>
              <a:noFill/>
            </a:ln>
            <a:extLst/>
          </p:spPr>
          <p:txBody>
            <a:bodyPr anchor="ctr" anchorCtr="1"/>
            <a:lstStyle/>
            <a:p>
              <a:pPr algn="ctr">
                <a:defRPr/>
              </a:pPr>
              <a:r>
                <a:rPr lang="en-GB" sz="1500" b="1" dirty="0">
                  <a:solidFill>
                    <a:schemeClr val="bg1"/>
                  </a:solidFill>
                </a:rPr>
                <a:t>UKOPA  </a:t>
              </a:r>
              <a:r>
                <a:rPr lang="en-GB" sz="1200" b="1" dirty="0">
                  <a:solidFill>
                    <a:schemeClr val="bg1"/>
                  </a:solidFill>
                </a:rPr>
                <a:t>United Kingdom Onshore Pipeline Operators’ Association</a:t>
              </a:r>
              <a:r>
                <a:rPr lang="en-GB" sz="1200" dirty="0">
                  <a:solidFill>
                    <a:schemeClr val="bg1"/>
                  </a:solidFill>
                </a:rPr>
                <a:t>           </a:t>
              </a:r>
              <a:r>
                <a:rPr lang="en-GB" sz="1500" dirty="0">
                  <a:solidFill>
                    <a:schemeClr val="bg1"/>
                  </a:solidFill>
                </a:rPr>
                <a:t>                                    </a:t>
              </a:r>
              <a:r>
                <a:rPr lang="en-GB" sz="1500" b="1" dirty="0">
                  <a:solidFill>
                    <a:schemeClr val="bg1"/>
                  </a:solidFill>
                </a:rPr>
                <a:t>www.ukopa.co.uk</a:t>
              </a:r>
            </a:p>
          </p:txBody>
        </p:sp>
        <p:sp>
          <p:nvSpPr>
            <p:cNvPr id="4107" name="Line 1051"/>
            <p:cNvSpPr>
              <a:spLocks noChangeShapeType="1"/>
            </p:cNvSpPr>
            <p:nvPr userDrawn="1"/>
          </p:nvSpPr>
          <p:spPr bwMode="auto">
            <a:xfrm>
              <a:off x="539" y="4183"/>
              <a:ext cx="0" cy="119"/>
            </a:xfrm>
            <a:prstGeom prst="line">
              <a:avLst/>
            </a:prstGeom>
            <a:noFill/>
            <a:ln w="12700">
              <a:solidFill>
                <a:schemeClr val="bg1"/>
              </a:solidFill>
              <a:round/>
              <a:headEnd/>
              <a:tailEnd/>
            </a:ln>
            <a:extLst/>
          </p:spPr>
          <p:txBody>
            <a:bodyPr/>
            <a:lstStyle/>
            <a:p>
              <a:pPr>
                <a:defRPr/>
              </a:pPr>
              <a:endParaRPr lang="en-GB" dirty="0"/>
            </a:p>
          </p:txBody>
        </p:sp>
      </p:gr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Lst>
  <p:hf hdr="0" ft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lr>
          <a:srgbClr val="006699"/>
        </a:buClr>
        <a:buFont typeface="Wingdings" pitchFamily="2" charset="2"/>
        <a:buChar char="q"/>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99"/>
        </a:buClr>
        <a:buFont typeface="Wingdings" pitchFamily="2" charset="2"/>
        <a:buChar char="q"/>
        <a:defRPr sz="2800">
          <a:solidFill>
            <a:schemeClr val="tx1"/>
          </a:solidFill>
          <a:latin typeface="+mn-lt"/>
        </a:defRPr>
      </a:lvl2pPr>
      <a:lvl3pPr marL="1143000" indent="-228600" algn="l" rtl="0" eaLnBrk="0" fontAlgn="base" hangingPunct="0">
        <a:spcBef>
          <a:spcPct val="20000"/>
        </a:spcBef>
        <a:spcAft>
          <a:spcPct val="0"/>
        </a:spcAft>
        <a:buClr>
          <a:srgbClr val="006699"/>
        </a:buClr>
        <a:buFont typeface="Wingdings" pitchFamily="2" charset="2"/>
        <a:buChar char="q"/>
        <a:defRPr sz="2400">
          <a:solidFill>
            <a:schemeClr val="tx1"/>
          </a:solidFill>
          <a:latin typeface="+mn-lt"/>
        </a:defRPr>
      </a:lvl3pPr>
      <a:lvl4pPr marL="1600200" indent="-228600" algn="l" rtl="0" eaLnBrk="0" fontAlgn="base" hangingPunct="0">
        <a:spcBef>
          <a:spcPct val="20000"/>
        </a:spcBef>
        <a:spcAft>
          <a:spcPct val="0"/>
        </a:spcAft>
        <a:buClr>
          <a:srgbClr val="006699"/>
        </a:buClr>
        <a:buFont typeface="Wingdings" pitchFamily="2" charset="2"/>
        <a:buChar char="q"/>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rgbClr val="0079C1"/>
                </a:solidFill>
                <a:ea typeface="+mn-ea"/>
              </a:defRPr>
            </a:lvl1pPr>
          </a:lstStyle>
          <a:p>
            <a:pPr>
              <a:defRPr/>
            </a:pPr>
            <a:fld id="{F2EEBF83-DC66-45A0-8482-AAE17E24EF49}" type="datetimeFigureOut">
              <a:rPr lang="en-US"/>
              <a:pPr>
                <a:defRPr/>
              </a:pPr>
              <a:t>3/3/15</a:t>
            </a:fld>
            <a:endParaRPr lang="en-US" dirty="0"/>
          </a:p>
        </p:txBody>
      </p:sp>
      <p:sp>
        <p:nvSpPr>
          <p:cNvPr id="86019" name="Rectangle 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solidFill>
                  <a:srgbClr val="0079C1"/>
                </a:solidFill>
                <a:ea typeface="+mn-ea"/>
              </a:defRPr>
            </a:lvl1pPr>
          </a:lstStyle>
          <a:p>
            <a:pPr>
              <a:defRPr/>
            </a:pPr>
            <a:endParaRPr lang="en-US" dirty="0"/>
          </a:p>
        </p:txBody>
      </p:sp>
      <p:sp>
        <p:nvSpPr>
          <p:cNvPr id="86020" name="Rectangle 4"/>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0079C1"/>
                </a:solidFill>
                <a:ea typeface="+mn-ea"/>
              </a:defRPr>
            </a:lvl1pPr>
          </a:lstStyle>
          <a:p>
            <a:pPr>
              <a:defRPr/>
            </a:pPr>
            <a:fld id="{B27BCBFB-0FCE-4001-8B6F-81205F0A57FA}"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2230" name="Rectangle 5"/>
          <p:cNvSpPr>
            <a:spLocks noGrp="1" noChangeArrowheads="1"/>
          </p:cNvSpPr>
          <p:nvPr>
            <p:ph type="title"/>
          </p:nvPr>
        </p:nvSpPr>
        <p:spPr bwMode="auto">
          <a:xfrm>
            <a:off x="593725" y="762000"/>
            <a:ext cx="8093075" cy="5191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en-GB" smtClean="0"/>
              <a:t>Click to edit Master title style</a:t>
            </a:r>
          </a:p>
        </p:txBody>
      </p:sp>
      <p:sp>
        <p:nvSpPr>
          <p:cNvPr id="52231" name="Rectangle 3"/>
          <p:cNvSpPr>
            <a:spLocks noGrp="1" noChangeArrowheads="1"/>
          </p:cNvSpPr>
          <p:nvPr>
            <p:ph type="body" idx="1"/>
          </p:nvPr>
        </p:nvSpPr>
        <p:spPr bwMode="auto">
          <a:xfrm>
            <a:off x="593725" y="1485900"/>
            <a:ext cx="80899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52232" name="Picture 8" descr="National_Grid_logo_blue"/>
          <p:cNvPicPr>
            <a:picLocks noChangeAspect="1" noChangeArrowheads="1"/>
          </p:cNvPicPr>
          <p:nvPr/>
        </p:nvPicPr>
        <p:blipFill>
          <a:blip r:embed="rId13"/>
          <a:srcRect/>
          <a:stretch>
            <a:fillRect/>
          </a:stretch>
        </p:blipFill>
        <p:spPr bwMode="auto">
          <a:xfrm>
            <a:off x="6810375" y="342900"/>
            <a:ext cx="1830388" cy="3762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0" fontAlgn="base" hangingPunct="0">
        <a:spcBef>
          <a:spcPct val="0"/>
        </a:spcBef>
        <a:spcAft>
          <a:spcPct val="0"/>
        </a:spcAft>
        <a:defRPr sz="2800" b="1">
          <a:solidFill>
            <a:srgbClr val="0079C1"/>
          </a:solidFill>
          <a:latin typeface="+mj-lt"/>
          <a:ea typeface="+mj-ea"/>
          <a:cs typeface="+mj-cs"/>
        </a:defRPr>
      </a:lvl1pPr>
      <a:lvl2pPr algn="l" rtl="0" eaLnBrk="0" fontAlgn="base" hangingPunct="0">
        <a:spcBef>
          <a:spcPct val="0"/>
        </a:spcBef>
        <a:spcAft>
          <a:spcPct val="0"/>
        </a:spcAft>
        <a:defRPr sz="2800" b="1">
          <a:solidFill>
            <a:srgbClr val="0079C1"/>
          </a:solidFill>
          <a:latin typeface="Arial" charset="0"/>
          <a:ea typeface="ＭＳ Ｐゴシック" charset="-128"/>
        </a:defRPr>
      </a:lvl2pPr>
      <a:lvl3pPr algn="l" rtl="0" eaLnBrk="0" fontAlgn="base" hangingPunct="0">
        <a:spcBef>
          <a:spcPct val="0"/>
        </a:spcBef>
        <a:spcAft>
          <a:spcPct val="0"/>
        </a:spcAft>
        <a:defRPr sz="2800" b="1">
          <a:solidFill>
            <a:srgbClr val="0079C1"/>
          </a:solidFill>
          <a:latin typeface="Arial" charset="0"/>
          <a:ea typeface="ＭＳ Ｐゴシック" charset="-128"/>
        </a:defRPr>
      </a:lvl3pPr>
      <a:lvl4pPr algn="l" rtl="0" eaLnBrk="0" fontAlgn="base" hangingPunct="0">
        <a:spcBef>
          <a:spcPct val="0"/>
        </a:spcBef>
        <a:spcAft>
          <a:spcPct val="0"/>
        </a:spcAft>
        <a:defRPr sz="2800" b="1">
          <a:solidFill>
            <a:srgbClr val="0079C1"/>
          </a:solidFill>
          <a:latin typeface="Arial" charset="0"/>
          <a:ea typeface="ＭＳ Ｐゴシック" charset="-128"/>
        </a:defRPr>
      </a:lvl4pPr>
      <a:lvl5pPr algn="l" rtl="0" eaLnBrk="0" fontAlgn="base" hangingPunct="0">
        <a:spcBef>
          <a:spcPct val="0"/>
        </a:spcBef>
        <a:spcAft>
          <a:spcPct val="0"/>
        </a:spcAft>
        <a:defRPr sz="2800" b="1">
          <a:solidFill>
            <a:srgbClr val="0079C1"/>
          </a:solidFill>
          <a:latin typeface="Arial" charset="0"/>
          <a:ea typeface="ＭＳ Ｐゴシック" charset="-128"/>
        </a:defRPr>
      </a:lvl5pPr>
      <a:lvl6pPr marL="457200" algn="l" rtl="0" fontAlgn="base">
        <a:spcBef>
          <a:spcPct val="0"/>
        </a:spcBef>
        <a:spcAft>
          <a:spcPct val="0"/>
        </a:spcAft>
        <a:defRPr sz="2800" b="1">
          <a:solidFill>
            <a:srgbClr val="0079C1"/>
          </a:solidFill>
          <a:latin typeface="Arial" charset="0"/>
          <a:ea typeface="ＭＳ Ｐゴシック" charset="-128"/>
        </a:defRPr>
      </a:lvl6pPr>
      <a:lvl7pPr marL="914400" algn="l" rtl="0" fontAlgn="base">
        <a:spcBef>
          <a:spcPct val="0"/>
        </a:spcBef>
        <a:spcAft>
          <a:spcPct val="0"/>
        </a:spcAft>
        <a:defRPr sz="2800" b="1">
          <a:solidFill>
            <a:srgbClr val="0079C1"/>
          </a:solidFill>
          <a:latin typeface="Arial" charset="0"/>
          <a:ea typeface="ＭＳ Ｐゴシック" charset="-128"/>
        </a:defRPr>
      </a:lvl7pPr>
      <a:lvl8pPr marL="1371600" algn="l" rtl="0" fontAlgn="base">
        <a:spcBef>
          <a:spcPct val="0"/>
        </a:spcBef>
        <a:spcAft>
          <a:spcPct val="0"/>
        </a:spcAft>
        <a:defRPr sz="2800" b="1">
          <a:solidFill>
            <a:srgbClr val="0079C1"/>
          </a:solidFill>
          <a:latin typeface="Arial" charset="0"/>
          <a:ea typeface="ＭＳ Ｐゴシック" charset="-128"/>
        </a:defRPr>
      </a:lvl8pPr>
      <a:lvl9pPr marL="1828800" algn="l" rtl="0" fontAlgn="base">
        <a:spcBef>
          <a:spcPct val="0"/>
        </a:spcBef>
        <a:spcAft>
          <a:spcPct val="0"/>
        </a:spcAft>
        <a:defRPr sz="2800" b="1">
          <a:solidFill>
            <a:srgbClr val="0079C1"/>
          </a:solidFill>
          <a:latin typeface="Arial" charset="0"/>
          <a:ea typeface="ＭＳ Ｐゴシック"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6699"/>
        </a:solidFill>
        <a:effectLst/>
      </p:bgPr>
    </p:bg>
    <p:spTree>
      <p:nvGrpSpPr>
        <p:cNvPr id="1" name=""/>
        <p:cNvGrpSpPr/>
        <p:nvPr/>
      </p:nvGrpSpPr>
      <p:grpSpPr>
        <a:xfrm>
          <a:off x="0" y="0"/>
          <a:ext cx="0" cy="0"/>
          <a:chOff x="0" y="0"/>
          <a:chExt cx="0" cy="0"/>
        </a:xfrm>
      </p:grpSpPr>
      <p:sp>
        <p:nvSpPr>
          <p:cNvPr id="1063" name="Rectangle 39"/>
          <p:cNvSpPr>
            <a:spLocks noChangeArrowheads="1"/>
          </p:cNvSpPr>
          <p:nvPr userDrawn="1"/>
        </p:nvSpPr>
        <p:spPr bwMode="auto">
          <a:xfrm>
            <a:off x="0" y="981075"/>
            <a:ext cx="9144000" cy="5876925"/>
          </a:xfrm>
          <a:prstGeom prst="rect">
            <a:avLst/>
          </a:prstGeom>
          <a:solidFill>
            <a:schemeClr val="bg1"/>
          </a:solidFill>
          <a:ln w="9525">
            <a:solidFill>
              <a:schemeClr val="tx1"/>
            </a:solidFill>
            <a:miter lim="800000"/>
            <a:headEnd/>
            <a:tailEnd/>
          </a:ln>
          <a:effectLst/>
        </p:spPr>
        <p:txBody>
          <a:bodyPr wrap="none" anchor="ctr"/>
          <a:lstStyle/>
          <a:p>
            <a:pPr>
              <a:defRPr/>
            </a:pPr>
            <a:endParaRPr lang="en-GB">
              <a:solidFill>
                <a:srgbClr val="000000"/>
              </a:solidFill>
            </a:endParaRPr>
          </a:p>
        </p:txBody>
      </p:sp>
      <p:sp>
        <p:nvSpPr>
          <p:cNvPr id="1027" name="Rectangle 2"/>
          <p:cNvSpPr>
            <a:spLocks noGrp="1" noChangeArrowheads="1"/>
          </p:cNvSpPr>
          <p:nvPr>
            <p:ph type="title"/>
          </p:nvPr>
        </p:nvSpPr>
        <p:spPr bwMode="auto">
          <a:xfrm>
            <a:off x="250825" y="1628775"/>
            <a:ext cx="5041900" cy="923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Title Slide</a:t>
            </a:r>
          </a:p>
        </p:txBody>
      </p:sp>
      <p:grpSp>
        <p:nvGrpSpPr>
          <p:cNvPr id="1028" name="Group 48"/>
          <p:cNvGrpSpPr>
            <a:grpSpLocks/>
          </p:cNvGrpSpPr>
          <p:nvPr userDrawn="1"/>
        </p:nvGrpSpPr>
        <p:grpSpPr bwMode="auto">
          <a:xfrm>
            <a:off x="0" y="0"/>
            <a:ext cx="9144000" cy="981075"/>
            <a:chOff x="903" y="1114"/>
            <a:chExt cx="10384" cy="1566"/>
          </a:xfrm>
        </p:grpSpPr>
        <p:sp>
          <p:nvSpPr>
            <p:cNvPr id="1073" name="Text Box 49"/>
            <p:cNvSpPr txBox="1">
              <a:spLocks noChangeAspect="1" noChangeArrowheads="1"/>
            </p:cNvSpPr>
            <p:nvPr/>
          </p:nvSpPr>
          <p:spPr bwMode="auto">
            <a:xfrm>
              <a:off x="903" y="1114"/>
              <a:ext cx="10370" cy="1566"/>
            </a:xfrm>
            <a:prstGeom prst="rect">
              <a:avLst/>
            </a:prstGeom>
            <a:solidFill>
              <a:srgbClr val="00679A"/>
            </a:solidFill>
            <a:ln w="9525">
              <a:noFill/>
              <a:miter lim="800000"/>
              <a:headEnd/>
              <a:tailEnd/>
            </a:ln>
          </p:spPr>
          <p:txBody>
            <a:bodyPr/>
            <a:lstStyle/>
            <a:p>
              <a:pPr>
                <a:defRPr/>
              </a:pPr>
              <a:r>
                <a:rPr lang="en-GB" sz="2600" b="1">
                  <a:solidFill>
                    <a:srgbClr val="FFFFFF"/>
                  </a:solidFill>
                  <a:latin typeface="Arial Rounded MT Bold" pitchFamily="34" charset="0"/>
                  <a:cs typeface="Mangal" pitchFamily="2" charset="0"/>
                </a:rPr>
                <a:t>UKOPA</a:t>
              </a:r>
            </a:p>
            <a:p>
              <a:pPr>
                <a:defRPr/>
              </a:pPr>
              <a:endParaRPr lang="en-GB" sz="1200">
                <a:solidFill>
                  <a:srgbClr val="000000"/>
                </a:solidFill>
                <a:cs typeface="Mangal" pitchFamily="2" charset="0"/>
              </a:endParaRPr>
            </a:p>
            <a:p>
              <a:pPr>
                <a:defRPr/>
              </a:pPr>
              <a:r>
                <a:rPr lang="en-GB" sz="1700" b="1">
                  <a:solidFill>
                    <a:srgbClr val="FFFFFF"/>
                  </a:solidFill>
                  <a:latin typeface="Arial Rounded MT Bold" pitchFamily="34" charset="0"/>
                  <a:cs typeface="Mangal" pitchFamily="2" charset="0"/>
                </a:rPr>
                <a:t>United Kingdom Onshore Pipeline Operators'</a:t>
              </a:r>
              <a:r>
                <a:rPr lang="en-GB" sz="1700" b="1">
                  <a:solidFill>
                    <a:srgbClr val="000000"/>
                  </a:solidFill>
                  <a:latin typeface="Arial Rounded MT Bold" pitchFamily="34" charset="0"/>
                  <a:cs typeface="Mangal" pitchFamily="2" charset="0"/>
                </a:rPr>
                <a:t> </a:t>
              </a:r>
              <a:r>
                <a:rPr lang="en-GB" sz="1700" b="1">
                  <a:solidFill>
                    <a:srgbClr val="FFFFFF"/>
                  </a:solidFill>
                  <a:latin typeface="Arial Rounded MT Bold" pitchFamily="34" charset="0"/>
                  <a:cs typeface="Mangal" pitchFamily="2" charset="0"/>
                </a:rPr>
                <a:t>Association</a:t>
              </a:r>
              <a:endParaRPr lang="en-GB">
                <a:solidFill>
                  <a:srgbClr val="000000"/>
                </a:solidFill>
              </a:endParaRPr>
            </a:p>
          </p:txBody>
        </p:sp>
        <p:sp>
          <p:nvSpPr>
            <p:cNvPr id="1074" name="Line 50"/>
            <p:cNvSpPr>
              <a:spLocks noChangeAspect="1" noChangeShapeType="1"/>
            </p:cNvSpPr>
            <p:nvPr/>
          </p:nvSpPr>
          <p:spPr bwMode="auto">
            <a:xfrm>
              <a:off x="917" y="1907"/>
              <a:ext cx="10370" cy="0"/>
            </a:xfrm>
            <a:prstGeom prst="line">
              <a:avLst/>
            </a:prstGeom>
            <a:noFill/>
            <a:ln w="57150">
              <a:solidFill>
                <a:srgbClr val="FFFFFF"/>
              </a:solidFill>
              <a:round/>
              <a:headEnd/>
              <a:tailEnd/>
            </a:ln>
          </p:spPr>
          <p:txBody>
            <a:bodyPr/>
            <a:lstStyle/>
            <a:p>
              <a:pPr>
                <a:defRPr/>
              </a:pPr>
              <a:endParaRPr lang="en-GB">
                <a:solidFill>
                  <a:srgbClr val="000000"/>
                </a:solidFill>
              </a:endParaRPr>
            </a:p>
          </p:txBody>
        </p:sp>
      </p:grpSp>
      <p:grpSp>
        <p:nvGrpSpPr>
          <p:cNvPr id="1029" name="Group 51"/>
          <p:cNvGrpSpPr>
            <a:grpSpLocks/>
          </p:cNvGrpSpPr>
          <p:nvPr userDrawn="1"/>
        </p:nvGrpSpPr>
        <p:grpSpPr bwMode="auto">
          <a:xfrm>
            <a:off x="0" y="981075"/>
            <a:ext cx="3995738" cy="5876925"/>
            <a:chOff x="720" y="1440"/>
            <a:chExt cx="10367" cy="14945"/>
          </a:xfrm>
        </p:grpSpPr>
        <p:pic>
          <p:nvPicPr>
            <p:cNvPr id="1030" name="Picture 52" descr="pipeline1 (2)"/>
            <p:cNvPicPr>
              <a:picLocks noChangeAspect="1" noChangeArrowheads="1"/>
            </p:cNvPicPr>
            <p:nvPr/>
          </p:nvPicPr>
          <p:blipFill>
            <a:blip r:embed="rId13" cstate="print"/>
            <a:srcRect/>
            <a:stretch>
              <a:fillRect/>
            </a:stretch>
          </p:blipFill>
          <p:spPr bwMode="auto">
            <a:xfrm>
              <a:off x="720" y="1440"/>
              <a:ext cx="10367" cy="14945"/>
            </a:xfrm>
            <a:prstGeom prst="rect">
              <a:avLst/>
            </a:prstGeom>
            <a:noFill/>
            <a:ln w="9525">
              <a:noFill/>
              <a:miter lim="800000"/>
              <a:headEnd/>
              <a:tailEnd/>
            </a:ln>
          </p:spPr>
        </p:pic>
        <p:sp>
          <p:nvSpPr>
            <p:cNvPr id="1031" name="WordArt 53"/>
            <p:cNvSpPr>
              <a:spLocks noChangeArrowheads="1" noChangeShapeType="1" noTextEdit="1"/>
            </p:cNvSpPr>
            <p:nvPr/>
          </p:nvSpPr>
          <p:spPr bwMode="auto">
            <a:xfrm rot="-5400000">
              <a:off x="3607" y="8415"/>
              <a:ext cx="11880" cy="2534"/>
            </a:xfrm>
            <a:prstGeom prst="rect">
              <a:avLst/>
            </a:prstGeom>
          </p:spPr>
          <p:txBody>
            <a:bodyPr wrap="none" fromWordArt="1">
              <a:prstTxWarp prst="textPlain">
                <a:avLst>
                  <a:gd name="adj" fmla="val 50000"/>
                </a:avLst>
              </a:prstTxWarp>
            </a:bodyPr>
            <a:lstStyle/>
            <a:p>
              <a:r>
                <a:rPr lang="en-GB" sz="3600" kern="10">
                  <a:ln w="9525">
                    <a:solidFill>
                      <a:srgbClr val="000000"/>
                    </a:solidFill>
                    <a:round/>
                    <a:headEnd/>
                    <a:tailEnd/>
                  </a:ln>
                  <a:solidFill>
                    <a:srgbClr val="1C4A5A">
                      <a:alpha val="45097"/>
                    </a:srgbClr>
                  </a:solidFill>
                  <a:latin typeface="Arial Rounded MT Bold"/>
                </a:rPr>
                <a:t>UKOPA</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791580"/>
      </p:ext>
    </p:extLst>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620713"/>
            <a:ext cx="6275388" cy="581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Add title</a:t>
            </a:r>
          </a:p>
        </p:txBody>
      </p:sp>
      <p:sp>
        <p:nvSpPr>
          <p:cNvPr id="4099" name="Rectangle 3"/>
          <p:cNvSpPr>
            <a:spLocks noGrp="1" noChangeArrowheads="1"/>
          </p:cNvSpPr>
          <p:nvPr>
            <p:ph type="body" idx="1"/>
          </p:nvPr>
        </p:nvSpPr>
        <p:spPr bwMode="auto">
          <a:xfrm>
            <a:off x="468313" y="1700213"/>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First Level </a:t>
            </a:r>
          </a:p>
          <a:p>
            <a:pPr lvl="1"/>
            <a:r>
              <a:rPr lang="en-GB" smtClean="0"/>
              <a:t>Second level</a:t>
            </a:r>
          </a:p>
          <a:p>
            <a:pPr lvl="2"/>
            <a:r>
              <a:rPr lang="en-GB" smtClean="0"/>
              <a:t>Third level</a:t>
            </a:r>
          </a:p>
          <a:p>
            <a:pPr lvl="3"/>
            <a:r>
              <a:rPr lang="en-GB" smtClean="0"/>
              <a:t>Fourth level</a:t>
            </a:r>
          </a:p>
          <a:p>
            <a:pPr lvl="3"/>
            <a:endParaRPr lang="en-GB" smtClean="0"/>
          </a:p>
        </p:txBody>
      </p:sp>
      <p:sp>
        <p:nvSpPr>
          <p:cNvPr id="194564" name="Rectangle 4"/>
          <p:cNvSpPr>
            <a:spLocks noGrp="1" noChangeArrowheads="1"/>
          </p:cNvSpPr>
          <p:nvPr>
            <p:ph type="sldNum" sz="quarter" idx="4"/>
          </p:nvPr>
        </p:nvSpPr>
        <p:spPr bwMode="auto">
          <a:xfrm>
            <a:off x="6553200" y="6381750"/>
            <a:ext cx="2133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15F90A42-6138-432B-B8B7-F87CF50CE6F0}" type="slidenum">
              <a:rPr lang="en-GB">
                <a:solidFill>
                  <a:srgbClr val="000000"/>
                </a:solidFill>
              </a:rPr>
              <a:pPr>
                <a:defRPr/>
              </a:pPr>
              <a:t>‹#›</a:t>
            </a:fld>
            <a:endParaRPr lang="en-GB">
              <a:solidFill>
                <a:srgbClr val="000000"/>
              </a:solidFill>
            </a:endParaRPr>
          </a:p>
        </p:txBody>
      </p:sp>
      <p:sp>
        <p:nvSpPr>
          <p:cNvPr id="194570" name="Rectangle 10"/>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GB">
              <a:solidFill>
                <a:srgbClr val="000000"/>
              </a:solidFill>
            </a:endParaRPr>
          </a:p>
        </p:txBody>
      </p:sp>
      <p:sp>
        <p:nvSpPr>
          <p:cNvPr id="194571" name="Rectangle 11"/>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GB">
              <a:solidFill>
                <a:srgbClr val="000000"/>
              </a:solidFill>
            </a:endParaRPr>
          </a:p>
        </p:txBody>
      </p:sp>
      <p:sp>
        <p:nvSpPr>
          <p:cNvPr id="194575" name="Line 15"/>
          <p:cNvSpPr>
            <a:spLocks noChangeShapeType="1"/>
          </p:cNvSpPr>
          <p:nvPr userDrawn="1"/>
        </p:nvSpPr>
        <p:spPr bwMode="auto">
          <a:xfrm>
            <a:off x="423863" y="1417638"/>
            <a:ext cx="8424862" cy="0"/>
          </a:xfrm>
          <a:prstGeom prst="line">
            <a:avLst/>
          </a:prstGeom>
          <a:noFill/>
          <a:ln w="38100">
            <a:solidFill>
              <a:srgbClr val="006699"/>
            </a:solidFill>
            <a:round/>
            <a:headEnd/>
            <a:tailEnd/>
          </a:ln>
          <a:effectLst/>
        </p:spPr>
        <p:txBody>
          <a:bodyPr/>
          <a:lstStyle/>
          <a:p>
            <a:pPr>
              <a:defRPr/>
            </a:pPr>
            <a:endParaRPr lang="en-GB">
              <a:solidFill>
                <a:srgbClr val="000000"/>
              </a:solidFill>
            </a:endParaRPr>
          </a:p>
        </p:txBody>
      </p:sp>
      <p:pic>
        <p:nvPicPr>
          <p:cNvPr id="4104" name="Picture 17"/>
          <p:cNvPicPr>
            <a:picLocks noChangeAspect="1" noChangeArrowheads="1"/>
          </p:cNvPicPr>
          <p:nvPr userDrawn="1"/>
        </p:nvPicPr>
        <p:blipFill>
          <a:blip r:embed="rId15"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588125" y="47625"/>
            <a:ext cx="2530475" cy="981075"/>
          </a:xfrm>
          <a:prstGeom prst="rect">
            <a:avLst/>
          </a:prstGeom>
          <a:noFill/>
          <a:ln w="9525">
            <a:noFill/>
            <a:miter lim="800000"/>
            <a:headEnd/>
            <a:tailEnd/>
          </a:ln>
        </p:spPr>
      </p:pic>
      <p:grpSp>
        <p:nvGrpSpPr>
          <p:cNvPr id="4105" name="Group 25"/>
          <p:cNvGrpSpPr>
            <a:grpSpLocks/>
          </p:cNvGrpSpPr>
          <p:nvPr userDrawn="1"/>
        </p:nvGrpSpPr>
        <p:grpSpPr bwMode="auto">
          <a:xfrm>
            <a:off x="0" y="6616700"/>
            <a:ext cx="9144000" cy="260350"/>
            <a:chOff x="0" y="4156"/>
            <a:chExt cx="5760" cy="164"/>
          </a:xfrm>
        </p:grpSpPr>
        <p:sp>
          <p:nvSpPr>
            <p:cNvPr id="194586" name="Rectangle 26"/>
            <p:cNvSpPr>
              <a:spLocks noChangeArrowheads="1"/>
            </p:cNvSpPr>
            <p:nvPr userDrawn="1"/>
          </p:nvSpPr>
          <p:spPr bwMode="auto">
            <a:xfrm>
              <a:off x="0" y="4156"/>
              <a:ext cx="5760" cy="164"/>
            </a:xfrm>
            <a:prstGeom prst="rect">
              <a:avLst/>
            </a:prstGeom>
            <a:solidFill>
              <a:srgbClr val="006699"/>
            </a:solidFill>
            <a:ln w="9525">
              <a:noFill/>
              <a:miter lim="800000"/>
              <a:headEnd/>
              <a:tailEnd/>
            </a:ln>
            <a:effectLst/>
          </p:spPr>
          <p:txBody>
            <a:bodyPr anchor="ctr" anchorCtr="1"/>
            <a:lstStyle/>
            <a:p>
              <a:pPr algn="ctr">
                <a:defRPr/>
              </a:pPr>
              <a:r>
                <a:rPr lang="en-GB" sz="1500" b="1">
                  <a:solidFill>
                    <a:srgbClr val="FFFFFF"/>
                  </a:solidFill>
                </a:rPr>
                <a:t>UKOPA  </a:t>
              </a:r>
              <a:r>
                <a:rPr lang="en-GB" sz="1200" b="1">
                  <a:solidFill>
                    <a:srgbClr val="FFFFFF"/>
                  </a:solidFill>
                </a:rPr>
                <a:t>United Kingdom Onshore Pipeline Operators’ Association</a:t>
              </a:r>
              <a:r>
                <a:rPr lang="en-GB" sz="1200">
                  <a:solidFill>
                    <a:srgbClr val="FFFFFF"/>
                  </a:solidFill>
                </a:rPr>
                <a:t>           </a:t>
              </a:r>
              <a:r>
                <a:rPr lang="en-GB" sz="1500">
                  <a:solidFill>
                    <a:srgbClr val="FFFFFF"/>
                  </a:solidFill>
                </a:rPr>
                <a:t>                                    </a:t>
              </a:r>
              <a:r>
                <a:rPr lang="en-GB" sz="1500" b="1">
                  <a:solidFill>
                    <a:srgbClr val="FFFFFF"/>
                  </a:solidFill>
                </a:rPr>
                <a:t>www.ukopa.co.uk</a:t>
              </a:r>
            </a:p>
          </p:txBody>
        </p:sp>
        <p:sp>
          <p:nvSpPr>
            <p:cNvPr id="194587" name="Line 27"/>
            <p:cNvSpPr>
              <a:spLocks noChangeShapeType="1"/>
            </p:cNvSpPr>
            <p:nvPr userDrawn="1"/>
          </p:nvSpPr>
          <p:spPr bwMode="auto">
            <a:xfrm>
              <a:off x="539" y="4183"/>
              <a:ext cx="0" cy="119"/>
            </a:xfrm>
            <a:prstGeom prst="line">
              <a:avLst/>
            </a:prstGeom>
            <a:noFill/>
            <a:ln w="12700">
              <a:solidFill>
                <a:schemeClr val="bg1"/>
              </a:solidFill>
              <a:round/>
              <a:headEnd/>
              <a:tailEnd/>
            </a:ln>
            <a:effectLst/>
          </p:spPr>
          <p:txBody>
            <a:bodyPr/>
            <a:lstStyle/>
            <a:p>
              <a:pPr>
                <a:defRPr/>
              </a:pPr>
              <a:endParaRPr lang="en-GB">
                <a:solidFill>
                  <a:srgbClr val="000000"/>
                </a:solidFill>
              </a:endParaRP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26737257"/>
      </p:ext>
    </p:extLst>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Lst>
  <p:hf hdr="0" ft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lr>
          <a:srgbClr val="006699"/>
        </a:buClr>
        <a:buFont typeface="Wingdings" pitchFamily="2" charset="2"/>
        <a:buChar char="q"/>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99"/>
        </a:buClr>
        <a:buFont typeface="Wingdings" pitchFamily="2" charset="2"/>
        <a:buChar char="q"/>
        <a:defRPr sz="2800">
          <a:solidFill>
            <a:schemeClr val="tx1"/>
          </a:solidFill>
          <a:latin typeface="+mn-lt"/>
        </a:defRPr>
      </a:lvl2pPr>
      <a:lvl3pPr marL="1143000" indent="-228600" algn="l" rtl="0" eaLnBrk="0" fontAlgn="base" hangingPunct="0">
        <a:spcBef>
          <a:spcPct val="20000"/>
        </a:spcBef>
        <a:spcAft>
          <a:spcPct val="0"/>
        </a:spcAft>
        <a:buClr>
          <a:srgbClr val="006699"/>
        </a:buClr>
        <a:buFont typeface="Wingdings" pitchFamily="2" charset="2"/>
        <a:buChar char="q"/>
        <a:defRPr sz="2400">
          <a:solidFill>
            <a:schemeClr val="tx1"/>
          </a:solidFill>
          <a:latin typeface="+mn-lt"/>
        </a:defRPr>
      </a:lvl3pPr>
      <a:lvl4pPr marL="1600200" indent="-228600" algn="l" rtl="0" eaLnBrk="0" fontAlgn="base" hangingPunct="0">
        <a:spcBef>
          <a:spcPct val="20000"/>
        </a:spcBef>
        <a:spcAft>
          <a:spcPct val="0"/>
        </a:spcAft>
        <a:buClr>
          <a:srgbClr val="006699"/>
        </a:buClr>
        <a:buFont typeface="Wingdings" pitchFamily="2" charset="2"/>
        <a:buChar char="q"/>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image" Target="../media/image32.png"/><Relationship Id="rId3"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70.xml"/><Relationship Id="rId2" Type="http://schemas.openxmlformats.org/officeDocument/2006/relationships/image" Target="../media/image3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chart" Target="../charts/chart1.xml"/><Relationship Id="rId3"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9.emf"/><Relationship Id="rId4" Type="http://schemas.openxmlformats.org/officeDocument/2006/relationships/image" Target="../media/image40.png"/><Relationship Id="rId1" Type="http://schemas.openxmlformats.org/officeDocument/2006/relationships/slideLayout" Target="../slideLayouts/slideLayout74.xml"/><Relationship Id="rId2"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1" Type="http://schemas.openxmlformats.org/officeDocument/2006/relationships/slideLayout" Target="../slideLayouts/slideLayout74.xml"/><Relationship Id="rId2" Type="http://schemas.openxmlformats.org/officeDocument/2006/relationships/image" Target="../media/image4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image" Target="../media/image46.png"/><Relationship Id="rId3" Type="http://schemas.openxmlformats.org/officeDocument/2006/relationships/image" Target="../media/image4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20" Type="http://schemas.openxmlformats.org/officeDocument/2006/relationships/image" Target="../media/image17.emf"/><Relationship Id="rId21" Type="http://schemas.openxmlformats.org/officeDocument/2006/relationships/image" Target="../media/image18.emf"/><Relationship Id="rId22" Type="http://schemas.openxmlformats.org/officeDocument/2006/relationships/image" Target="../media/image19.png"/><Relationship Id="rId23" Type="http://schemas.openxmlformats.org/officeDocument/2006/relationships/image" Target="../media/image20.jpeg"/><Relationship Id="rId24" Type="http://schemas.openxmlformats.org/officeDocument/2006/relationships/image" Target="../media/image21.png"/><Relationship Id="rId25" Type="http://schemas.openxmlformats.org/officeDocument/2006/relationships/image" Target="../media/image22.png"/><Relationship Id="rId26" Type="http://schemas.openxmlformats.org/officeDocument/2006/relationships/image" Target="../media/image23.png"/><Relationship Id="rId27" Type="http://schemas.openxmlformats.org/officeDocument/2006/relationships/image" Target="../media/image24.jpeg"/><Relationship Id="rId28" Type="http://schemas.openxmlformats.org/officeDocument/2006/relationships/image" Target="../media/image25.png"/><Relationship Id="rId29" Type="http://schemas.openxmlformats.org/officeDocument/2006/relationships/image" Target="../media/image26.png"/><Relationship Id="rId1" Type="http://schemas.openxmlformats.org/officeDocument/2006/relationships/slideLayout" Target="../slideLayouts/slideLayout75.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hyperlink" Target="http://www.shell.co.uk/" TargetMode="External"/><Relationship Id="rId30" Type="http://schemas.openxmlformats.org/officeDocument/2006/relationships/image" Target="../media/image27.jpeg"/><Relationship Id="rId31" Type="http://schemas.openxmlformats.org/officeDocument/2006/relationships/image" Target="../media/image28.png"/><Relationship Id="rId32" Type="http://schemas.openxmlformats.org/officeDocument/2006/relationships/image" Target="../media/image29.jpeg"/><Relationship Id="rId9" Type="http://schemas.openxmlformats.org/officeDocument/2006/relationships/hyperlink" Target="http://www.total.co.uk/" TargetMode="External"/><Relationship Id="rId6" Type="http://schemas.openxmlformats.org/officeDocument/2006/relationships/image" Target="../media/image8.png"/><Relationship Id="rId7" Type="http://schemas.openxmlformats.org/officeDocument/2006/relationships/hyperlink" Target="http://www.esso.co.uk/" TargetMode="External"/><Relationship Id="rId8" Type="http://schemas.openxmlformats.org/officeDocument/2006/relationships/image" Target="../media/image9.png"/><Relationship Id="rId33" Type="http://schemas.openxmlformats.org/officeDocument/2006/relationships/image" Target="../media/image30.png"/><Relationship Id="rId10" Type="http://schemas.openxmlformats.org/officeDocument/2006/relationships/image" Target="../media/image10.png"/><Relationship Id="rId11" Type="http://schemas.openxmlformats.org/officeDocument/2006/relationships/hyperlink" Target="http://www.hse.gov.uk/" TargetMode="External"/><Relationship Id="rId12" Type="http://schemas.openxmlformats.org/officeDocument/2006/relationships/image" Target="../media/image11.png"/><Relationship Id="rId13" Type="http://schemas.openxmlformats.org/officeDocument/2006/relationships/hyperlink" Target="http://www.bg-group.com/index.html" TargetMode="External"/><Relationship Id="rId14" Type="http://schemas.openxmlformats.org/officeDocument/2006/relationships/image" Target="../media/image12.png"/><Relationship Id="rId15" Type="http://schemas.openxmlformats.org/officeDocument/2006/relationships/image" Target="../media/image13.jpeg"/><Relationship Id="rId16" Type="http://schemas.openxmlformats.org/officeDocument/2006/relationships/image" Target="../media/image14.png"/><Relationship Id="rId17" Type="http://schemas.openxmlformats.org/officeDocument/2006/relationships/hyperlink" Target="http://www.eon.com/en/index.jsp" TargetMode="External"/><Relationship Id="rId18" Type="http://schemas.openxmlformats.org/officeDocument/2006/relationships/image" Target="../media/image15.png"/><Relationship Id="rId19"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6699"/>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067175" y="2276475"/>
            <a:ext cx="4968875" cy="750888"/>
          </a:xfrm>
        </p:spPr>
        <p:txBody>
          <a:bodyPr/>
          <a:lstStyle/>
          <a:p>
            <a:pPr algn="ctr" eaLnBrk="1" hangingPunct="1"/>
            <a:r>
              <a:rPr lang="en-GB" b="1" dirty="0" smtClean="0"/>
              <a:t/>
            </a:r>
            <a:br>
              <a:rPr lang="en-GB" b="1" dirty="0" smtClean="0"/>
            </a:br>
            <a:r>
              <a:rPr lang="en-GB" b="1" dirty="0" smtClean="0"/>
              <a:t>UKOPA – The Way Forward</a:t>
            </a:r>
            <a:br>
              <a:rPr lang="en-GB" b="1" dirty="0" smtClean="0"/>
            </a:br>
            <a:r>
              <a:rPr lang="en-GB" b="1" dirty="0"/>
              <a:t/>
            </a:r>
            <a:br>
              <a:rPr lang="en-GB" b="1" dirty="0"/>
            </a:br>
            <a:r>
              <a:rPr lang="en-GB" b="1" dirty="0" smtClean="0"/>
              <a:t>Chairman’s Introduction</a:t>
            </a:r>
            <a:r>
              <a:rPr lang="en-GB" dirty="0" smtClean="0"/>
              <a:t/>
            </a:r>
            <a:br>
              <a:rPr lang="en-GB" dirty="0" smtClean="0"/>
            </a:br>
            <a:endParaRPr lang="en-GB" b="1"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945870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Formal Working Groups</a:t>
            </a:r>
            <a:endParaRPr lang="en-GB" dirty="0"/>
          </a:p>
        </p:txBody>
      </p:sp>
      <p:sp>
        <p:nvSpPr>
          <p:cNvPr id="5" name="Content Placeholder 4"/>
          <p:cNvSpPr>
            <a:spLocks noGrp="1"/>
          </p:cNvSpPr>
          <p:nvPr>
            <p:ph idx="1"/>
          </p:nvPr>
        </p:nvSpPr>
        <p:spPr/>
        <p:txBody>
          <a:bodyPr/>
          <a:lstStyle/>
          <a:p>
            <a:pPr>
              <a:spcAft>
                <a:spcPts val="0"/>
              </a:spcAft>
            </a:pPr>
            <a:r>
              <a:rPr lang="en-US" sz="2400" dirty="0" smtClean="0">
                <a:ea typeface="Times New Roman"/>
              </a:rPr>
              <a:t>Pipeline Integrity Working Group</a:t>
            </a:r>
            <a:endParaRPr lang="en-US" sz="2400" dirty="0">
              <a:ea typeface="Times New Roman"/>
            </a:endParaRPr>
          </a:p>
          <a:p>
            <a:pPr>
              <a:spcAft>
                <a:spcPts val="0"/>
              </a:spcAft>
            </a:pPr>
            <a:r>
              <a:rPr lang="en-US" sz="2400" dirty="0" smtClean="0">
                <a:ea typeface="Times New Roman"/>
              </a:rPr>
              <a:t>Fault and Risk Assessment Working Group</a:t>
            </a:r>
          </a:p>
          <a:p>
            <a:pPr>
              <a:spcAft>
                <a:spcPts val="0"/>
              </a:spcAft>
            </a:pPr>
            <a:r>
              <a:rPr lang="en-US" sz="2400" dirty="0" smtClean="0">
                <a:ea typeface="Times New Roman"/>
              </a:rPr>
              <a:t>Emergency Planning Working Group</a:t>
            </a:r>
          </a:p>
          <a:p>
            <a:pPr>
              <a:spcAft>
                <a:spcPts val="0"/>
              </a:spcAft>
            </a:pPr>
            <a:r>
              <a:rPr lang="en-US" sz="2400" dirty="0" smtClean="0">
                <a:ea typeface="Times New Roman"/>
              </a:rPr>
              <a:t>Infringement Working Group</a:t>
            </a:r>
          </a:p>
          <a:p>
            <a:pPr>
              <a:spcAft>
                <a:spcPts val="0"/>
              </a:spcAft>
            </a:pPr>
            <a:r>
              <a:rPr lang="en-US" sz="2400" dirty="0" smtClean="0">
                <a:ea typeface="Times New Roman"/>
              </a:rPr>
              <a:t>Process Safety Working Group</a:t>
            </a:r>
          </a:p>
          <a:p>
            <a:pPr lvl="1">
              <a:spcAft>
                <a:spcPts val="0"/>
              </a:spcAft>
            </a:pPr>
            <a:endParaRPr lang="en-US" sz="2000" dirty="0">
              <a:ea typeface="Times New Roman"/>
            </a:endParaRPr>
          </a:p>
          <a:p>
            <a:pPr marL="914400" lvl="2" indent="0">
              <a:spcAft>
                <a:spcPts val="0"/>
              </a:spcAft>
              <a:buNone/>
            </a:pPr>
            <a:r>
              <a:rPr lang="en-US" sz="1600" dirty="0" smtClean="0">
                <a:ea typeface="Times New Roman"/>
              </a:rPr>
              <a:t>Informal working groups are established as required to support and contribute to the work </a:t>
            </a:r>
            <a:r>
              <a:rPr lang="en-US" sz="1600" dirty="0" err="1" smtClean="0">
                <a:ea typeface="Times New Roman"/>
              </a:rPr>
              <a:t>programmes</a:t>
            </a:r>
            <a:r>
              <a:rPr lang="en-US" sz="1600" dirty="0" smtClean="0">
                <a:ea typeface="Times New Roman"/>
              </a:rPr>
              <a:t> of the formal working groups (</a:t>
            </a:r>
            <a:r>
              <a:rPr lang="en-US" sz="1600" dirty="0" err="1" smtClean="0">
                <a:ea typeface="Times New Roman"/>
              </a:rPr>
              <a:t>eg</a:t>
            </a:r>
            <a:r>
              <a:rPr lang="en-US" sz="1600" dirty="0" smtClean="0">
                <a:ea typeface="Times New Roman"/>
              </a:rPr>
              <a:t> dent WG, Sleeve WG)</a:t>
            </a:r>
          </a:p>
          <a:p>
            <a:pPr marL="914400" lvl="2" indent="0">
              <a:spcAft>
                <a:spcPts val="0"/>
              </a:spcAft>
              <a:buNone/>
            </a:pPr>
            <a:r>
              <a:rPr lang="en-US" sz="1600" dirty="0" smtClean="0">
                <a:ea typeface="Times New Roman"/>
              </a:rPr>
              <a:t>Initial studies are undertaken and external interfaces are established as required</a:t>
            </a:r>
          </a:p>
          <a:p>
            <a:pPr>
              <a:spcAft>
                <a:spcPts val="0"/>
              </a:spcAft>
            </a:pPr>
            <a:endParaRPr lang="en-US" sz="2400" dirty="0" smtClean="0">
              <a:ea typeface="Times New Roman"/>
            </a:endParaRPr>
          </a:p>
        </p:txBody>
      </p:sp>
      <p:sp>
        <p:nvSpPr>
          <p:cNvPr id="3" name="Slide Number Placeholder 2"/>
          <p:cNvSpPr>
            <a:spLocks noGrp="1"/>
          </p:cNvSpPr>
          <p:nvPr>
            <p:ph type="sldNum" sz="quarter" idx="10"/>
          </p:nvPr>
        </p:nvSpPr>
        <p:spPr/>
        <p:txBody>
          <a:bodyPr/>
          <a:lstStyle/>
          <a:p>
            <a:pPr>
              <a:defRPr/>
            </a:pPr>
            <a:fld id="{2B169A62-C666-49E1-BFD0-7CFD805D4785}" type="slidenum">
              <a:rPr lang="en-GB" smtClean="0">
                <a:solidFill>
                  <a:srgbClr val="000000"/>
                </a:solidFill>
              </a:rPr>
              <a:pPr>
                <a:defRPr/>
              </a:pPr>
              <a:t>10</a:t>
            </a:fld>
            <a:endParaRPr lang="en-GB">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24042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 of “some” Achievements</a:t>
            </a:r>
            <a:endParaRPr lang="en-GB" dirty="0"/>
          </a:p>
        </p:txBody>
      </p:sp>
      <p:sp>
        <p:nvSpPr>
          <p:cNvPr id="3" name="Content Placeholder 2"/>
          <p:cNvSpPr>
            <a:spLocks noGrp="1"/>
          </p:cNvSpPr>
          <p:nvPr>
            <p:ph idx="1"/>
          </p:nvPr>
        </p:nvSpPr>
        <p:spPr/>
        <p:txBody>
          <a:bodyPr/>
          <a:lstStyle/>
          <a:p>
            <a:pPr lvl="0"/>
            <a:r>
              <a:rPr lang="en-GB" sz="2000" dirty="0"/>
              <a:t>Website for external information and member knowledge sharing </a:t>
            </a:r>
          </a:p>
          <a:p>
            <a:pPr lvl="0"/>
            <a:r>
              <a:rPr lang="en-GB" sz="2000" dirty="0"/>
              <a:t>2 Full members meeting each year to share knowledge at track progress</a:t>
            </a:r>
          </a:p>
          <a:p>
            <a:pPr lvl="0"/>
            <a:r>
              <a:rPr lang="en-GB" sz="2000" dirty="0"/>
              <a:t>Annual Technical seminar for staff training and sharing </a:t>
            </a:r>
          </a:p>
          <a:p>
            <a:pPr lvl="0"/>
            <a:r>
              <a:rPr lang="en-GB" sz="2000" dirty="0"/>
              <a:t>Safety Alerts (~30 per annum)</a:t>
            </a:r>
          </a:p>
          <a:p>
            <a:pPr lvl="0"/>
            <a:r>
              <a:rPr lang="en-GB" sz="2000" dirty="0"/>
              <a:t>Annual 3</a:t>
            </a:r>
            <a:r>
              <a:rPr lang="en-GB" sz="2000" baseline="30000" dirty="0"/>
              <a:t>rd</a:t>
            </a:r>
            <a:r>
              <a:rPr lang="en-GB" sz="2000" dirty="0"/>
              <a:t> Party infringement and Process safety Reports</a:t>
            </a:r>
          </a:p>
          <a:p>
            <a:pPr lvl="0"/>
            <a:r>
              <a:rPr lang="en-GB" sz="2000" dirty="0"/>
              <a:t>Biannual Fault and defect analysis report </a:t>
            </a:r>
          </a:p>
          <a:p>
            <a:pPr lvl="0"/>
            <a:r>
              <a:rPr lang="en-GB" sz="2000" dirty="0"/>
              <a:t>Annual HSE liaison and strategy meeting </a:t>
            </a:r>
          </a:p>
          <a:p>
            <a:pPr lvl="0"/>
            <a:r>
              <a:rPr lang="en-GB" sz="2000" dirty="0"/>
              <a:t>Biannual Process Safety benchmarking questionnaire </a:t>
            </a:r>
          </a:p>
          <a:p>
            <a:pPr lvl="0"/>
            <a:r>
              <a:rPr lang="en-GB" sz="2000" dirty="0"/>
              <a:t>Pipeline Emergency Responder Officer training (additional cost per course) </a:t>
            </a:r>
          </a:p>
          <a:p>
            <a:pPr lvl="0"/>
            <a:r>
              <a:rPr lang="en-GB" sz="2000" dirty="0"/>
              <a:t>Guidance documents and good practice guides</a:t>
            </a:r>
            <a:r>
              <a:rPr lang="en-GB" sz="2000" dirty="0" smtClean="0"/>
              <a:t>.</a:t>
            </a:r>
            <a:r>
              <a:rPr lang="en-GB" dirty="0"/>
              <a:t> </a:t>
            </a:r>
          </a:p>
          <a:p>
            <a:endParaRPr lang="en-GB" dirty="0"/>
          </a:p>
        </p:txBody>
      </p:sp>
      <p:sp>
        <p:nvSpPr>
          <p:cNvPr id="4" name="Slide Number Placeholder 3"/>
          <p:cNvSpPr>
            <a:spLocks noGrp="1"/>
          </p:cNvSpPr>
          <p:nvPr>
            <p:ph type="sldNum" sz="quarter" idx="10"/>
          </p:nvPr>
        </p:nvSpPr>
        <p:spPr/>
        <p:txBody>
          <a:bodyPr/>
          <a:lstStyle/>
          <a:p>
            <a:pPr>
              <a:defRPr/>
            </a:pPr>
            <a:fld id="{E22C610A-8C62-4C5B-92E3-DA09D40C844E}" type="slidenum">
              <a:rPr lang="en-GB" smtClean="0">
                <a:solidFill>
                  <a:srgbClr val="000000"/>
                </a:solidFill>
              </a:rPr>
              <a:pPr>
                <a:defRPr/>
              </a:pPr>
              <a:t>11</a:t>
            </a:fld>
            <a:endParaRPr lang="en-GB">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27766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UKOPA Website</a:t>
            </a:r>
            <a:endParaRPr lang="en-GB" dirty="0"/>
          </a:p>
        </p:txBody>
      </p:sp>
      <p:pic>
        <p:nvPicPr>
          <p:cNvPr id="5" name="Content Placeholder 4"/>
          <p:cNvPicPr>
            <a:picLocks noGrp="1" noChangeAspect="1"/>
          </p:cNvPicPr>
          <p:nvPr>
            <p:ph idx="1"/>
          </p:nvPr>
        </p:nvPicPr>
        <p:blipFill>
          <a:blip r:embed="rId2"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748840" y="1700213"/>
            <a:ext cx="5668545" cy="4525962"/>
          </a:xfrm>
          <a:prstGeom prst="rect">
            <a:avLst/>
          </a:prstGeom>
        </p:spPr>
      </p:pic>
      <p:sp>
        <p:nvSpPr>
          <p:cNvPr id="4" name="Slide Number Placeholder 3"/>
          <p:cNvSpPr>
            <a:spLocks noGrp="1"/>
          </p:cNvSpPr>
          <p:nvPr>
            <p:ph type="sldNum" sz="quarter" idx="10"/>
          </p:nvPr>
        </p:nvSpPr>
        <p:spPr/>
        <p:txBody>
          <a:bodyPr/>
          <a:lstStyle/>
          <a:p>
            <a:pPr>
              <a:defRPr/>
            </a:pPr>
            <a:fld id="{E22C610A-8C62-4C5B-92E3-DA09D40C844E}" type="slidenum">
              <a:rPr lang="en-GB" smtClean="0">
                <a:solidFill>
                  <a:srgbClr val="000000"/>
                </a:solidFill>
              </a:rPr>
              <a:pPr>
                <a:defRPr/>
              </a:pPr>
              <a:t>12</a:t>
            </a:fld>
            <a:endParaRPr lang="en-GB">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276883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PERO Course</a:t>
            </a:r>
            <a:endParaRPr lang="en-GB" dirty="0"/>
          </a:p>
        </p:txBody>
      </p:sp>
      <p:sp>
        <p:nvSpPr>
          <p:cNvPr id="4" name="Slide Number Placeholder 3"/>
          <p:cNvSpPr>
            <a:spLocks noGrp="1"/>
          </p:cNvSpPr>
          <p:nvPr>
            <p:ph type="sldNum" sz="quarter" idx="10"/>
          </p:nvPr>
        </p:nvSpPr>
        <p:spPr/>
        <p:txBody>
          <a:bodyPr/>
          <a:lstStyle/>
          <a:p>
            <a:pPr>
              <a:defRPr/>
            </a:pPr>
            <a:fld id="{E22C610A-8C62-4C5B-92E3-DA09D40C844E}" type="slidenum">
              <a:rPr lang="en-GB" smtClean="0">
                <a:solidFill>
                  <a:srgbClr val="000000"/>
                </a:solidFill>
              </a:rPr>
              <a:pPr>
                <a:defRPr/>
              </a:pPr>
              <a:t>13</a:t>
            </a:fld>
            <a:endParaRPr lang="en-GB">
              <a:solidFill>
                <a:srgbClr val="000000"/>
              </a:solidFill>
            </a:endParaRPr>
          </a:p>
        </p:txBody>
      </p:sp>
      <p:pic>
        <p:nvPicPr>
          <p:cNvPr id="6" name="Picture 5"/>
          <p:cNvPicPr>
            <a:picLocks noChangeAspect="1"/>
          </p:cNvPicPr>
          <p:nvPr/>
        </p:nvPicPr>
        <p:blipFill>
          <a:blip r:embed="rId2"/>
          <a:stretch>
            <a:fillRect/>
          </a:stretch>
        </p:blipFill>
        <p:spPr>
          <a:xfrm>
            <a:off x="254447" y="1484783"/>
            <a:ext cx="8807276" cy="2969215"/>
          </a:xfrm>
          <a:prstGeom prst="rect">
            <a:avLst/>
          </a:prstGeom>
        </p:spPr>
      </p:pic>
      <p:pic>
        <p:nvPicPr>
          <p:cNvPr id="7" name="Picture 6"/>
          <p:cNvPicPr>
            <a:picLocks noChangeAspect="1"/>
          </p:cNvPicPr>
          <p:nvPr/>
        </p:nvPicPr>
        <p:blipFill>
          <a:blip r:embed="rId3"/>
          <a:stretch>
            <a:fillRect/>
          </a:stretch>
        </p:blipFill>
        <p:spPr>
          <a:xfrm>
            <a:off x="5076056" y="3537200"/>
            <a:ext cx="3985667" cy="2981149"/>
          </a:xfrm>
          <a:prstGeom prst="rect">
            <a:avLst/>
          </a:prstGeom>
        </p:spPr>
      </p:pic>
      <p:sp>
        <p:nvSpPr>
          <p:cNvPr id="8" name="TextBox 7"/>
          <p:cNvSpPr txBox="1"/>
          <p:nvPr/>
        </p:nvSpPr>
        <p:spPr>
          <a:xfrm>
            <a:off x="457200" y="4797152"/>
            <a:ext cx="4258816" cy="646331"/>
          </a:xfrm>
          <a:prstGeom prst="rect">
            <a:avLst/>
          </a:prstGeom>
          <a:noFill/>
        </p:spPr>
        <p:txBody>
          <a:bodyPr wrap="square" rtlCol="0">
            <a:spAutoFit/>
          </a:bodyPr>
          <a:lstStyle/>
          <a:p>
            <a:r>
              <a:rPr lang="en-GB" dirty="0" smtClean="0">
                <a:solidFill>
                  <a:srgbClr val="000000"/>
                </a:solidFill>
              </a:rPr>
              <a:t>Could include some statistics – number of courses, number of attendees?</a:t>
            </a:r>
            <a:endParaRPr lang="en-GB" dirty="0">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507391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Safety Alerts</a:t>
            </a:r>
            <a:endParaRPr lang="en-GB" dirty="0"/>
          </a:p>
        </p:txBody>
      </p:sp>
      <p:pic>
        <p:nvPicPr>
          <p:cNvPr id="5" name="Content Placeholder 4"/>
          <p:cNvPicPr>
            <a:picLocks noGrp="1" noChangeAspect="1"/>
          </p:cNvPicPr>
          <p:nvPr>
            <p:ph idx="1"/>
          </p:nvPr>
        </p:nvPicPr>
        <p:blipFill>
          <a:blip r:embed="rId2"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323528" y="1412776"/>
            <a:ext cx="3623953" cy="4525962"/>
          </a:xfrm>
          <a:prstGeom prst="rect">
            <a:avLst/>
          </a:prstGeom>
        </p:spPr>
      </p:pic>
      <p:sp>
        <p:nvSpPr>
          <p:cNvPr id="4" name="Slide Number Placeholder 3"/>
          <p:cNvSpPr>
            <a:spLocks noGrp="1"/>
          </p:cNvSpPr>
          <p:nvPr>
            <p:ph type="sldNum" sz="quarter" idx="10"/>
          </p:nvPr>
        </p:nvSpPr>
        <p:spPr/>
        <p:txBody>
          <a:bodyPr/>
          <a:lstStyle/>
          <a:p>
            <a:pPr>
              <a:defRPr/>
            </a:pPr>
            <a:fld id="{E22C610A-8C62-4C5B-92E3-DA09D40C844E}" type="slidenum">
              <a:rPr lang="en-GB" smtClean="0">
                <a:solidFill>
                  <a:srgbClr val="000000"/>
                </a:solidFill>
              </a:rPr>
              <a:pPr>
                <a:defRPr/>
              </a:pPr>
              <a:t>14</a:t>
            </a:fld>
            <a:endParaRPr lang="en-GB">
              <a:solidFill>
                <a:srgbClr val="000000"/>
              </a:solidFill>
            </a:endParaRPr>
          </a:p>
        </p:txBody>
      </p:sp>
      <p:pic>
        <p:nvPicPr>
          <p:cNvPr id="6" name="Picture 5"/>
          <p:cNvPicPr>
            <a:picLocks noChangeAspect="1"/>
          </p:cNvPicPr>
          <p:nvPr/>
        </p:nvPicPr>
        <p:blipFill>
          <a:blip r:embed="rId3"/>
          <a:stretch>
            <a:fillRect/>
          </a:stretch>
        </p:blipFill>
        <p:spPr>
          <a:xfrm>
            <a:off x="2843808" y="1231260"/>
            <a:ext cx="4924876" cy="3352428"/>
          </a:xfrm>
          <a:prstGeom prst="rect">
            <a:avLst/>
          </a:prstGeom>
        </p:spPr>
      </p:pic>
      <p:pic>
        <p:nvPicPr>
          <p:cNvPr id="7" name="Picture 6"/>
          <p:cNvPicPr>
            <a:picLocks noChangeAspect="1"/>
          </p:cNvPicPr>
          <p:nvPr/>
        </p:nvPicPr>
        <p:blipFill>
          <a:blip r:embed="rId4"/>
          <a:stretch>
            <a:fillRect/>
          </a:stretch>
        </p:blipFill>
        <p:spPr>
          <a:xfrm>
            <a:off x="3560466" y="2741612"/>
            <a:ext cx="5467350" cy="3810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70701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504334" y="274638"/>
            <a:ext cx="8229600" cy="376872"/>
          </a:xfrm>
        </p:spPr>
        <p:txBody>
          <a:bodyPr>
            <a:normAutofit fontScale="90000"/>
          </a:bodyPr>
          <a:lstStyle/>
          <a:p>
            <a:r>
              <a:rPr lang="en-GB" sz="2400" b="1" dirty="0" smtClean="0">
                <a:latin typeface="Verdana" pitchFamily="34" charset="0"/>
                <a:ea typeface="Verdana" pitchFamily="34" charset="0"/>
                <a:cs typeface="Verdana" pitchFamily="34" charset="0"/>
              </a:rPr>
              <a:t>Pipeline Fault </a:t>
            </a:r>
            <a:br>
              <a:rPr lang="en-GB" sz="2400" b="1" dirty="0" smtClean="0">
                <a:latin typeface="Verdana" pitchFamily="34" charset="0"/>
                <a:ea typeface="Verdana" pitchFamily="34" charset="0"/>
                <a:cs typeface="Verdana" pitchFamily="34" charset="0"/>
              </a:rPr>
            </a:br>
            <a:r>
              <a:rPr lang="en-GB" sz="2400" b="1" dirty="0" smtClean="0">
                <a:latin typeface="Verdana" pitchFamily="34" charset="0"/>
                <a:ea typeface="Verdana" pitchFamily="34" charset="0"/>
                <a:cs typeface="Verdana" pitchFamily="34" charset="0"/>
              </a:rPr>
              <a:t>and Infringement Databases</a:t>
            </a:r>
            <a:endParaRPr lang="en-GB" sz="2400" b="1" dirty="0">
              <a:latin typeface="Verdana" pitchFamily="34" charset="0"/>
              <a:ea typeface="Verdana" pitchFamily="34" charset="0"/>
              <a:cs typeface="Verdana"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124002825"/>
              </p:ext>
            </p:extLst>
          </p:nvPr>
        </p:nvGraphicFramePr>
        <p:xfrm>
          <a:off x="323528" y="1556792"/>
          <a:ext cx="4572000" cy="2743200"/>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p:cNvPicPr>
            <a:picLocks noChangeAspect="1"/>
          </p:cNvPicPr>
          <p:nvPr/>
        </p:nvPicPr>
        <p:blipFill>
          <a:blip r:embed="rId3"/>
          <a:stretch>
            <a:fillRect/>
          </a:stretch>
        </p:blipFill>
        <p:spPr>
          <a:xfrm>
            <a:off x="3635896" y="3645024"/>
            <a:ext cx="5400600" cy="290002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816689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Development of BSI and IGEM Risk Assessment Standards</a:t>
            </a:r>
            <a:endParaRPr lang="en-GB" dirty="0"/>
          </a:p>
        </p:txBody>
      </p:sp>
      <p:sp>
        <p:nvSpPr>
          <p:cNvPr id="3" name="Slide Number Placeholder 2"/>
          <p:cNvSpPr>
            <a:spLocks noGrp="1"/>
          </p:cNvSpPr>
          <p:nvPr>
            <p:ph type="sldNum" sz="quarter" idx="10"/>
          </p:nvPr>
        </p:nvSpPr>
        <p:spPr/>
        <p:txBody>
          <a:bodyPr/>
          <a:lstStyle/>
          <a:p>
            <a:pPr>
              <a:defRPr/>
            </a:pPr>
            <a:fld id="{2B169A62-C666-49E1-BFD0-7CFD805D4785}" type="slidenum">
              <a:rPr lang="en-GB" smtClean="0">
                <a:solidFill>
                  <a:srgbClr val="000000"/>
                </a:solidFill>
              </a:rPr>
              <a:pPr>
                <a:defRPr/>
              </a:pPr>
              <a:t>16</a:t>
            </a:fld>
            <a:endParaRPr lang="en-GB">
              <a:solidFill>
                <a:srgbClr val="000000"/>
              </a:solidFil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770541" y="1460797"/>
            <a:ext cx="3924093" cy="268828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4770541" y="4054012"/>
            <a:ext cx="3924093" cy="2619517"/>
          </a:xfrm>
          <a:prstGeom prst="rect">
            <a:avLst/>
          </a:prstGeom>
        </p:spPr>
      </p:pic>
      <p:pic>
        <p:nvPicPr>
          <p:cNvPr id="6" name="Picture 5"/>
          <p:cNvPicPr>
            <a:picLocks noChangeAspect="1"/>
          </p:cNvPicPr>
          <p:nvPr/>
        </p:nvPicPr>
        <p:blipFill>
          <a:blip r:embed="rId4"/>
          <a:stretch>
            <a:fillRect/>
          </a:stretch>
        </p:blipFill>
        <p:spPr>
          <a:xfrm>
            <a:off x="683568" y="1496340"/>
            <a:ext cx="3695700" cy="3133725"/>
          </a:xfrm>
          <a:prstGeom prst="rect">
            <a:avLst/>
          </a:prstGeom>
        </p:spPr>
      </p:pic>
      <p:sp>
        <p:nvSpPr>
          <p:cNvPr id="7" name="TextBox 6"/>
          <p:cNvSpPr txBox="1"/>
          <p:nvPr/>
        </p:nvSpPr>
        <p:spPr>
          <a:xfrm>
            <a:off x="971600" y="4630065"/>
            <a:ext cx="2520280" cy="369332"/>
          </a:xfrm>
          <a:prstGeom prst="rect">
            <a:avLst/>
          </a:prstGeom>
          <a:noFill/>
        </p:spPr>
        <p:txBody>
          <a:bodyPr wrap="square" rtlCol="0">
            <a:spAutoFit/>
          </a:bodyPr>
          <a:lstStyle/>
          <a:p>
            <a:r>
              <a:rPr lang="en-GB" dirty="0" smtClean="0">
                <a:solidFill>
                  <a:srgbClr val="000000"/>
                </a:solidFill>
              </a:rPr>
              <a:t>Societal risk criteria</a:t>
            </a:r>
            <a:endParaRPr lang="en-GB" dirty="0">
              <a:solidFill>
                <a:srgbClr val="000000"/>
              </a:solidFill>
            </a:endParaRPr>
          </a:p>
        </p:txBody>
      </p:sp>
      <p:sp>
        <p:nvSpPr>
          <p:cNvPr id="8" name="TextBox 7"/>
          <p:cNvSpPr txBox="1"/>
          <p:nvPr/>
        </p:nvSpPr>
        <p:spPr>
          <a:xfrm>
            <a:off x="5076056" y="1700808"/>
            <a:ext cx="2543944" cy="369332"/>
          </a:xfrm>
          <a:prstGeom prst="rect">
            <a:avLst/>
          </a:prstGeom>
          <a:noFill/>
        </p:spPr>
        <p:txBody>
          <a:bodyPr wrap="square" rtlCol="0">
            <a:spAutoFit/>
          </a:bodyPr>
          <a:lstStyle/>
          <a:p>
            <a:r>
              <a:rPr lang="en-GB" dirty="0" smtClean="0">
                <a:solidFill>
                  <a:srgbClr val="FFFFFF"/>
                </a:solidFill>
              </a:rPr>
              <a:t>Societal risk studies</a:t>
            </a:r>
            <a:endParaRPr lang="en-GB" dirty="0">
              <a:solidFill>
                <a:srgbClr val="FFFFFF"/>
              </a:solidFill>
            </a:endParaRPr>
          </a:p>
        </p:txBody>
      </p:sp>
      <p:sp>
        <p:nvSpPr>
          <p:cNvPr id="9" name="TextBox 8"/>
          <p:cNvSpPr txBox="1"/>
          <p:nvPr/>
        </p:nvSpPr>
        <p:spPr>
          <a:xfrm>
            <a:off x="4770541" y="4108362"/>
            <a:ext cx="3096344" cy="646331"/>
          </a:xfrm>
          <a:prstGeom prst="rect">
            <a:avLst/>
          </a:prstGeom>
          <a:noFill/>
        </p:spPr>
        <p:txBody>
          <a:bodyPr wrap="square" rtlCol="0">
            <a:spAutoFit/>
          </a:bodyPr>
          <a:lstStyle/>
          <a:p>
            <a:r>
              <a:rPr lang="en-GB" dirty="0" smtClean="0">
                <a:solidFill>
                  <a:srgbClr val="FFFFFF"/>
                </a:solidFill>
              </a:rPr>
              <a:t>Risk assessment of </a:t>
            </a:r>
          </a:p>
          <a:p>
            <a:r>
              <a:rPr lang="en-GB" dirty="0" smtClean="0">
                <a:solidFill>
                  <a:srgbClr val="FFFFFF"/>
                </a:solidFill>
              </a:rPr>
              <a:t>gasoline pipelines</a:t>
            </a:r>
            <a:endParaRPr lang="en-GB" dirty="0">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304240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Studies Actioned by Members</a:t>
            </a:r>
            <a:endParaRPr lang="en-GB" dirty="0"/>
          </a:p>
        </p:txBody>
      </p:sp>
      <p:sp>
        <p:nvSpPr>
          <p:cNvPr id="3" name="Slide Number Placeholder 2"/>
          <p:cNvSpPr>
            <a:spLocks noGrp="1"/>
          </p:cNvSpPr>
          <p:nvPr>
            <p:ph type="sldNum" sz="quarter" idx="10"/>
          </p:nvPr>
        </p:nvSpPr>
        <p:spPr/>
        <p:txBody>
          <a:bodyPr/>
          <a:lstStyle/>
          <a:p>
            <a:pPr>
              <a:defRPr/>
            </a:pPr>
            <a:fld id="{2B169A62-C666-49E1-BFD0-7CFD805D4785}" type="slidenum">
              <a:rPr lang="en-GB" smtClean="0">
                <a:solidFill>
                  <a:srgbClr val="000000"/>
                </a:solidFill>
              </a:rPr>
              <a:pPr>
                <a:defRPr/>
              </a:pPr>
              <a:t>17</a:t>
            </a:fld>
            <a:endParaRPr lang="en-GB">
              <a:solidFill>
                <a:srgbClr val="000000"/>
              </a:solidFill>
            </a:endParaRPr>
          </a:p>
        </p:txBody>
      </p:sp>
      <p:pic>
        <p:nvPicPr>
          <p:cNvPr id="4" name="Picture 3"/>
          <p:cNvPicPr>
            <a:picLocks noChangeAspect="1"/>
          </p:cNvPicPr>
          <p:nvPr/>
        </p:nvPicPr>
        <p:blipFill>
          <a:blip r:embed="rId2"/>
          <a:stretch>
            <a:fillRect/>
          </a:stretch>
        </p:blipFill>
        <p:spPr>
          <a:xfrm rot="16200000">
            <a:off x="-1612" y="1952381"/>
            <a:ext cx="3230785" cy="2270914"/>
          </a:xfrm>
          <a:prstGeom prst="rect">
            <a:avLst/>
          </a:prstGeom>
        </p:spPr>
      </p:pic>
      <p:pic>
        <p:nvPicPr>
          <p:cNvPr id="6" name="Picture 5"/>
          <p:cNvPicPr>
            <a:picLocks noChangeAspect="1"/>
          </p:cNvPicPr>
          <p:nvPr/>
        </p:nvPicPr>
        <p:blipFill>
          <a:blip r:embed="rId3"/>
          <a:stretch>
            <a:fillRect/>
          </a:stretch>
        </p:blipFill>
        <p:spPr>
          <a:xfrm>
            <a:off x="3851920" y="1484591"/>
            <a:ext cx="3835606" cy="2500919"/>
          </a:xfrm>
          <a:prstGeom prst="rect">
            <a:avLst/>
          </a:prstGeom>
        </p:spPr>
      </p:pic>
      <p:pic>
        <p:nvPicPr>
          <p:cNvPr id="7" name="Picture 6"/>
          <p:cNvPicPr/>
          <p:nvPr/>
        </p:nvPicPr>
        <p:blipFill>
          <a:blip r:embed="rId4"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23528" y="4005064"/>
            <a:ext cx="4466147" cy="2522008"/>
          </a:xfrm>
          <a:prstGeom prst="rect">
            <a:avLst/>
          </a:prstGeom>
          <a:noFill/>
        </p:spPr>
      </p:pic>
      <p:pic>
        <p:nvPicPr>
          <p:cNvPr id="8" name="Picture 7"/>
          <p:cNvPicPr>
            <a:picLocks noChangeAspect="1"/>
          </p:cNvPicPr>
          <p:nvPr/>
        </p:nvPicPr>
        <p:blipFill>
          <a:blip r:embed="rId5"/>
          <a:stretch>
            <a:fillRect/>
          </a:stretch>
        </p:blipFill>
        <p:spPr>
          <a:xfrm>
            <a:off x="5652120" y="4470186"/>
            <a:ext cx="2419350" cy="1085850"/>
          </a:xfrm>
          <a:prstGeom prst="rect">
            <a:avLst/>
          </a:prstGeom>
        </p:spPr>
      </p:pic>
      <p:pic>
        <p:nvPicPr>
          <p:cNvPr id="10" name="Picture 9"/>
          <p:cNvPicPr>
            <a:picLocks noChangeAspect="1"/>
          </p:cNvPicPr>
          <p:nvPr/>
        </p:nvPicPr>
        <p:blipFill>
          <a:blip r:embed="rId6"/>
          <a:stretch>
            <a:fillRect/>
          </a:stretch>
        </p:blipFill>
        <p:spPr>
          <a:xfrm>
            <a:off x="6439765" y="5303800"/>
            <a:ext cx="2295525" cy="866775"/>
          </a:xfrm>
          <a:prstGeom prst="rect">
            <a:avLst/>
          </a:prstGeom>
        </p:spPr>
      </p:pic>
      <p:sp>
        <p:nvSpPr>
          <p:cNvPr id="11" name="TextBox 10"/>
          <p:cNvSpPr txBox="1"/>
          <p:nvPr/>
        </p:nvSpPr>
        <p:spPr>
          <a:xfrm>
            <a:off x="2699792" y="2174280"/>
            <a:ext cx="1152128" cy="646331"/>
          </a:xfrm>
          <a:prstGeom prst="rect">
            <a:avLst/>
          </a:prstGeom>
          <a:noFill/>
        </p:spPr>
        <p:txBody>
          <a:bodyPr wrap="square" rtlCol="0">
            <a:spAutoFit/>
          </a:bodyPr>
          <a:lstStyle/>
          <a:p>
            <a:r>
              <a:rPr lang="en-GB" dirty="0" smtClean="0">
                <a:solidFill>
                  <a:srgbClr val="000000"/>
                </a:solidFill>
              </a:rPr>
              <a:t>Pipeline Dents</a:t>
            </a:r>
            <a:endParaRPr lang="en-GB" dirty="0">
              <a:solidFill>
                <a:srgbClr val="000000"/>
              </a:solidFill>
            </a:endParaRPr>
          </a:p>
        </p:txBody>
      </p:sp>
      <p:sp>
        <p:nvSpPr>
          <p:cNvPr id="12" name="TextBox 11"/>
          <p:cNvSpPr txBox="1"/>
          <p:nvPr/>
        </p:nvSpPr>
        <p:spPr>
          <a:xfrm>
            <a:off x="7884368" y="2181223"/>
            <a:ext cx="1080120" cy="646331"/>
          </a:xfrm>
          <a:prstGeom prst="rect">
            <a:avLst/>
          </a:prstGeom>
          <a:noFill/>
        </p:spPr>
        <p:txBody>
          <a:bodyPr wrap="square" rtlCol="0">
            <a:spAutoFit/>
          </a:bodyPr>
          <a:lstStyle/>
          <a:p>
            <a:r>
              <a:rPr lang="en-GB" dirty="0" smtClean="0">
                <a:solidFill>
                  <a:srgbClr val="000000"/>
                </a:solidFill>
              </a:rPr>
              <a:t>Pipeline </a:t>
            </a:r>
            <a:r>
              <a:rPr lang="en-GB" dirty="0">
                <a:solidFill>
                  <a:srgbClr val="000000"/>
                </a:solidFill>
              </a:rPr>
              <a:t>S</a:t>
            </a:r>
            <a:r>
              <a:rPr lang="en-GB" dirty="0" smtClean="0">
                <a:solidFill>
                  <a:srgbClr val="000000"/>
                </a:solidFill>
              </a:rPr>
              <a:t>leeves</a:t>
            </a:r>
            <a:endParaRPr lang="en-GB" dirty="0">
              <a:solidFill>
                <a:srgbClr val="000000"/>
              </a:solidFill>
            </a:endParaRPr>
          </a:p>
        </p:txBody>
      </p:sp>
      <p:sp>
        <p:nvSpPr>
          <p:cNvPr id="13" name="TextBox 12"/>
          <p:cNvSpPr txBox="1"/>
          <p:nvPr/>
        </p:nvSpPr>
        <p:spPr>
          <a:xfrm>
            <a:off x="3594894" y="5877272"/>
            <a:ext cx="1625178" cy="646331"/>
          </a:xfrm>
          <a:prstGeom prst="rect">
            <a:avLst/>
          </a:prstGeom>
          <a:noFill/>
        </p:spPr>
        <p:txBody>
          <a:bodyPr wrap="square" rtlCol="0">
            <a:spAutoFit/>
          </a:bodyPr>
          <a:lstStyle/>
          <a:p>
            <a:r>
              <a:rPr lang="en-GB" dirty="0" err="1" smtClean="0">
                <a:solidFill>
                  <a:srgbClr val="000000"/>
                </a:solidFill>
              </a:rPr>
              <a:t>Slabbing</a:t>
            </a:r>
            <a:r>
              <a:rPr lang="en-GB" dirty="0" smtClean="0">
                <a:solidFill>
                  <a:srgbClr val="000000"/>
                </a:solidFill>
              </a:rPr>
              <a:t> Specification</a:t>
            </a:r>
            <a:endParaRPr lang="en-GB" dirty="0">
              <a:solidFill>
                <a:srgbClr val="000000"/>
              </a:solidFill>
            </a:endParaRPr>
          </a:p>
        </p:txBody>
      </p:sp>
      <p:sp>
        <p:nvSpPr>
          <p:cNvPr id="14" name="TextBox 13"/>
          <p:cNvSpPr txBox="1"/>
          <p:nvPr/>
        </p:nvSpPr>
        <p:spPr>
          <a:xfrm>
            <a:off x="5635416" y="5657258"/>
            <a:ext cx="864096" cy="369332"/>
          </a:xfrm>
          <a:prstGeom prst="rect">
            <a:avLst/>
          </a:prstGeom>
          <a:noFill/>
        </p:spPr>
        <p:txBody>
          <a:bodyPr wrap="square" rtlCol="0">
            <a:spAutoFit/>
          </a:bodyPr>
          <a:lstStyle/>
          <a:p>
            <a:r>
              <a:rPr lang="en-GB" dirty="0" smtClean="0">
                <a:solidFill>
                  <a:srgbClr val="000000"/>
                </a:solidFill>
              </a:rPr>
              <a:t>SCC</a:t>
            </a:r>
            <a:endParaRPr lang="en-GB" dirty="0">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436812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Studies actioned by Members</a:t>
            </a:r>
            <a:endParaRPr lang="en-GB" dirty="0"/>
          </a:p>
        </p:txBody>
      </p:sp>
      <p:sp>
        <p:nvSpPr>
          <p:cNvPr id="3" name="Slide Number Placeholder 2"/>
          <p:cNvSpPr>
            <a:spLocks noGrp="1"/>
          </p:cNvSpPr>
          <p:nvPr>
            <p:ph type="sldNum" sz="quarter" idx="10"/>
          </p:nvPr>
        </p:nvSpPr>
        <p:spPr/>
        <p:txBody>
          <a:bodyPr/>
          <a:lstStyle/>
          <a:p>
            <a:pPr>
              <a:defRPr/>
            </a:pPr>
            <a:fld id="{2B169A62-C666-49E1-BFD0-7CFD805D4785}" type="slidenum">
              <a:rPr lang="en-GB" smtClean="0">
                <a:solidFill>
                  <a:srgbClr val="000000"/>
                </a:solidFill>
              </a:rPr>
              <a:pPr>
                <a:defRPr/>
              </a:pPr>
              <a:t>18</a:t>
            </a:fld>
            <a:endParaRPr lang="en-GB">
              <a:solidFill>
                <a:srgbClr val="000000"/>
              </a:solidFill>
            </a:endParaRPr>
          </a:p>
        </p:txBody>
      </p:sp>
      <p:pic>
        <p:nvPicPr>
          <p:cNvPr id="5" name="Picture 4"/>
          <p:cNvPicPr>
            <a:picLocks noChangeAspect="1"/>
          </p:cNvPicPr>
          <p:nvPr/>
        </p:nvPicPr>
        <p:blipFill>
          <a:blip r:embed="rId2"/>
          <a:stretch>
            <a:fillRect/>
          </a:stretch>
        </p:blipFill>
        <p:spPr>
          <a:xfrm>
            <a:off x="4283968" y="1577001"/>
            <a:ext cx="2903715" cy="4802625"/>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11560" y="1562623"/>
            <a:ext cx="2793107" cy="4554286"/>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7" name="TextBox 6"/>
          <p:cNvSpPr txBox="1"/>
          <p:nvPr/>
        </p:nvSpPr>
        <p:spPr>
          <a:xfrm>
            <a:off x="2743317" y="3356992"/>
            <a:ext cx="1599381" cy="369332"/>
          </a:xfrm>
          <a:prstGeom prst="rect">
            <a:avLst/>
          </a:prstGeom>
          <a:noFill/>
        </p:spPr>
        <p:txBody>
          <a:bodyPr wrap="square" rtlCol="0">
            <a:spAutoFit/>
          </a:bodyPr>
          <a:lstStyle/>
          <a:p>
            <a:r>
              <a:rPr lang="en-GB" dirty="0" err="1" smtClean="0">
                <a:solidFill>
                  <a:srgbClr val="000000"/>
                </a:solidFill>
              </a:rPr>
              <a:t>Landsliding</a:t>
            </a:r>
            <a:endParaRPr lang="en-GB" dirty="0">
              <a:solidFill>
                <a:srgbClr val="000000"/>
              </a:solidFill>
            </a:endParaRPr>
          </a:p>
        </p:txBody>
      </p:sp>
      <p:sp>
        <p:nvSpPr>
          <p:cNvPr id="8" name="TextBox 7"/>
          <p:cNvSpPr txBox="1"/>
          <p:nvPr/>
        </p:nvSpPr>
        <p:spPr>
          <a:xfrm>
            <a:off x="7305115" y="3980692"/>
            <a:ext cx="1416496" cy="646331"/>
          </a:xfrm>
          <a:prstGeom prst="rect">
            <a:avLst/>
          </a:prstGeom>
          <a:noFill/>
        </p:spPr>
        <p:txBody>
          <a:bodyPr wrap="square" rtlCol="0">
            <a:spAutoFit/>
          </a:bodyPr>
          <a:lstStyle/>
          <a:p>
            <a:r>
              <a:rPr lang="en-GB" dirty="0" smtClean="0">
                <a:solidFill>
                  <a:srgbClr val="000000"/>
                </a:solidFill>
              </a:rPr>
              <a:t>Seismic assessment</a:t>
            </a:r>
            <a:endParaRPr lang="en-GB" dirty="0">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444411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This Meeting</a:t>
            </a:r>
            <a:endParaRPr lang="en-GB" dirty="0"/>
          </a:p>
        </p:txBody>
      </p:sp>
      <p:sp>
        <p:nvSpPr>
          <p:cNvPr id="3" name="Content Placeholder 2"/>
          <p:cNvSpPr>
            <a:spLocks noGrp="1"/>
          </p:cNvSpPr>
          <p:nvPr>
            <p:ph idx="1"/>
          </p:nvPr>
        </p:nvSpPr>
        <p:spPr/>
        <p:txBody>
          <a:bodyPr/>
          <a:lstStyle/>
          <a:p>
            <a:pPr marL="0" indent="0">
              <a:buNone/>
            </a:pPr>
            <a:r>
              <a:rPr lang="en-GB" sz="2000" dirty="0" smtClean="0"/>
              <a:t>What does the membership want?</a:t>
            </a:r>
          </a:p>
          <a:p>
            <a:r>
              <a:rPr lang="en-GB" sz="2000" dirty="0" smtClean="0"/>
              <a:t> Please engage and give your views</a:t>
            </a:r>
            <a:endParaRPr lang="en-GB" sz="1600" dirty="0" smtClean="0"/>
          </a:p>
          <a:p>
            <a:r>
              <a:rPr lang="en-GB" sz="2000" dirty="0"/>
              <a:t> </a:t>
            </a:r>
            <a:r>
              <a:rPr lang="en-GB" sz="2000" dirty="0" smtClean="0"/>
              <a:t>Contribute to discussions and challenge positions</a:t>
            </a:r>
          </a:p>
          <a:p>
            <a:r>
              <a:rPr lang="en-GB" sz="2000" dirty="0" smtClean="0"/>
              <a:t>Think how UKOPA can deliver?</a:t>
            </a:r>
          </a:p>
          <a:p>
            <a:r>
              <a:rPr lang="en-GB" sz="2000" dirty="0" smtClean="0"/>
              <a:t>Think how you can help deliver?</a:t>
            </a:r>
          </a:p>
          <a:p>
            <a:r>
              <a:rPr lang="en-GB" sz="2000" dirty="0"/>
              <a:t> </a:t>
            </a:r>
            <a:r>
              <a:rPr lang="en-GB" sz="2000" dirty="0" smtClean="0"/>
              <a:t>Provide input to the decision process</a:t>
            </a:r>
          </a:p>
          <a:p>
            <a:pPr marL="457200" lvl="1" indent="0">
              <a:buNone/>
            </a:pPr>
            <a:endParaRPr lang="en-GB" dirty="0"/>
          </a:p>
        </p:txBody>
      </p:sp>
      <p:sp>
        <p:nvSpPr>
          <p:cNvPr id="4" name="Slide Number Placeholder 3"/>
          <p:cNvSpPr>
            <a:spLocks noGrp="1"/>
          </p:cNvSpPr>
          <p:nvPr>
            <p:ph type="sldNum" sz="quarter" idx="10"/>
          </p:nvPr>
        </p:nvSpPr>
        <p:spPr/>
        <p:txBody>
          <a:bodyPr/>
          <a:lstStyle/>
          <a:p>
            <a:pPr>
              <a:defRPr/>
            </a:pPr>
            <a:fld id="{E22C610A-8C62-4C5B-92E3-DA09D40C844E}" type="slidenum">
              <a:rPr lang="en-GB" smtClean="0">
                <a:solidFill>
                  <a:srgbClr val="000000"/>
                </a:solidFill>
              </a:rPr>
              <a:pPr>
                <a:defRPr/>
              </a:pPr>
              <a:t>19</a:t>
            </a:fld>
            <a:endParaRPr lang="en-GB">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980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Background</a:t>
            </a:r>
            <a:endParaRPr lang="en-GB" dirty="0"/>
          </a:p>
        </p:txBody>
      </p:sp>
      <p:sp>
        <p:nvSpPr>
          <p:cNvPr id="5" name="Content Placeholder 4"/>
          <p:cNvSpPr>
            <a:spLocks noGrp="1"/>
          </p:cNvSpPr>
          <p:nvPr>
            <p:ph idx="1"/>
          </p:nvPr>
        </p:nvSpPr>
        <p:spPr/>
        <p:txBody>
          <a:bodyPr/>
          <a:lstStyle/>
          <a:p>
            <a:r>
              <a:rPr lang="en-US" sz="2400" dirty="0" smtClean="0">
                <a:ea typeface="Times New Roman"/>
              </a:rPr>
              <a:t>UKOPA formed in 1997 </a:t>
            </a:r>
          </a:p>
          <a:p>
            <a:r>
              <a:rPr lang="en-US" sz="2400" dirty="0" smtClean="0">
                <a:ea typeface="Times New Roman"/>
              </a:rPr>
              <a:t>The driver were changes in UK legislative framework (PSR 1996) and to drive a consistent response to the HSE’s LUP requirements for pipelines</a:t>
            </a:r>
          </a:p>
          <a:p>
            <a:r>
              <a:rPr lang="en-US" sz="2400" dirty="0">
                <a:ea typeface="Times New Roman"/>
              </a:rPr>
              <a:t>UKOPA’s </a:t>
            </a:r>
            <a:r>
              <a:rPr lang="en-US" sz="2400" dirty="0" smtClean="0">
                <a:ea typeface="Times New Roman"/>
              </a:rPr>
              <a:t>obtained success </a:t>
            </a:r>
            <a:r>
              <a:rPr lang="en-US" sz="2400" dirty="0">
                <a:ea typeface="Times New Roman"/>
              </a:rPr>
              <a:t>in representing pipeline operator views resulted in its recognition as a forum representing the views and interests of UK pipeline operators</a:t>
            </a:r>
          </a:p>
          <a:p>
            <a:r>
              <a:rPr lang="en-US" sz="2400" dirty="0">
                <a:ea typeface="Times New Roman"/>
              </a:rPr>
              <a:t>It became established as a organization funded by membership </a:t>
            </a:r>
            <a:r>
              <a:rPr lang="en-US" sz="2400" dirty="0" smtClean="0">
                <a:ea typeface="Times New Roman"/>
              </a:rPr>
              <a:t>fees</a:t>
            </a:r>
            <a:r>
              <a:rPr lang="en-GB" sz="2000" dirty="0"/>
              <a:t>.</a:t>
            </a:r>
            <a:endParaRPr lang="en-US" sz="2400" dirty="0">
              <a:ea typeface="Times New Roman"/>
            </a:endParaRPr>
          </a:p>
        </p:txBody>
      </p:sp>
      <p:sp>
        <p:nvSpPr>
          <p:cNvPr id="3" name="Slide Number Placeholder 2"/>
          <p:cNvSpPr>
            <a:spLocks noGrp="1"/>
          </p:cNvSpPr>
          <p:nvPr>
            <p:ph type="sldNum" sz="quarter" idx="10"/>
          </p:nvPr>
        </p:nvSpPr>
        <p:spPr/>
        <p:txBody>
          <a:bodyPr/>
          <a:lstStyle/>
          <a:p>
            <a:pPr>
              <a:defRPr/>
            </a:pPr>
            <a:fld id="{2B169A62-C666-49E1-BFD0-7CFD805D4785}" type="slidenum">
              <a:rPr lang="en-GB" smtClean="0">
                <a:solidFill>
                  <a:srgbClr val="000000"/>
                </a:solidFill>
              </a:rPr>
              <a:pPr>
                <a:defRPr/>
              </a:pPr>
              <a:t>2</a:t>
            </a:fld>
            <a:endParaRPr lang="en-GB">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755941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7" name="Rectangle 11"/>
          <p:cNvSpPr>
            <a:spLocks noGrp="1" noChangeArrowheads="1"/>
          </p:cNvSpPr>
          <p:nvPr>
            <p:ph type="subTitle" idx="1"/>
          </p:nvPr>
        </p:nvSpPr>
        <p:spPr>
          <a:xfrm>
            <a:off x="4283968" y="2204864"/>
            <a:ext cx="4402832" cy="1909936"/>
          </a:xfrm>
        </p:spPr>
        <p:txBody>
          <a:bodyPr/>
          <a:lstStyle/>
          <a:p>
            <a:pPr>
              <a:lnSpc>
                <a:spcPct val="80000"/>
              </a:lnSpc>
            </a:pPr>
            <a:r>
              <a:rPr lang="en-US" sz="3600" dirty="0" smtClean="0"/>
              <a:t>UKOPA in 2020/25?</a:t>
            </a:r>
          </a:p>
          <a:p>
            <a:pPr>
              <a:lnSpc>
                <a:spcPct val="80000"/>
              </a:lnSpc>
            </a:pPr>
            <a:endParaRPr lang="en-US" sz="2400" dirty="0"/>
          </a:p>
          <a:p>
            <a:pPr>
              <a:lnSpc>
                <a:spcPct val="80000"/>
              </a:lnSpc>
            </a:pPr>
            <a:endParaRPr lang="en-US" sz="2400" dirty="0" smtClean="0"/>
          </a:p>
          <a:p>
            <a:pPr algn="r">
              <a:lnSpc>
                <a:spcPct val="80000"/>
              </a:lnSpc>
            </a:pPr>
            <a:endParaRPr lang="en-US" sz="2400" dirty="0" smtClean="0"/>
          </a:p>
          <a:p>
            <a:pPr>
              <a:lnSpc>
                <a:spcPct val="80000"/>
              </a:lnSpc>
            </a:pPr>
            <a:endParaRPr lang="en-US" sz="2400" dirty="0" smtClean="0"/>
          </a:p>
          <a:p>
            <a:pPr>
              <a:lnSpc>
                <a:spcPct val="80000"/>
              </a:lnSpc>
            </a:pPr>
            <a:endParaRPr lang="en-US" sz="24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788024" y="2996952"/>
            <a:ext cx="3228950" cy="215263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159789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Workshop Agenda </a:t>
            </a:r>
            <a:endParaRPr lang="en-GB" dirty="0"/>
          </a:p>
        </p:txBody>
      </p:sp>
      <p:sp>
        <p:nvSpPr>
          <p:cNvPr id="3" name="Content Placeholder 2"/>
          <p:cNvSpPr>
            <a:spLocks noGrp="1"/>
          </p:cNvSpPr>
          <p:nvPr>
            <p:ph idx="1"/>
          </p:nvPr>
        </p:nvSpPr>
        <p:spPr/>
        <p:txBody>
          <a:bodyPr/>
          <a:lstStyle/>
          <a:p>
            <a:r>
              <a:rPr lang="en-GB" sz="2400" dirty="0" smtClean="0"/>
              <a:t>Workshop session to review UKOPA in 2020/25?</a:t>
            </a:r>
          </a:p>
          <a:p>
            <a:endParaRPr lang="en-GB" sz="2400" dirty="0"/>
          </a:p>
          <a:p>
            <a:endParaRPr lang="en-GB" sz="2400" dirty="0"/>
          </a:p>
          <a:p>
            <a:r>
              <a:rPr lang="en-GB" sz="2400" dirty="0" smtClean="0"/>
              <a:t>Review of output from Workshop against existing Working Group Plans </a:t>
            </a:r>
          </a:p>
          <a:p>
            <a:endParaRPr lang="en-GB" sz="2400" dirty="0" smtClean="0"/>
          </a:p>
          <a:p>
            <a:r>
              <a:rPr lang="en-GB" sz="2400" dirty="0"/>
              <a:t>Feedback from Questionnaire</a:t>
            </a:r>
          </a:p>
          <a:p>
            <a:pPr marL="0" indent="0">
              <a:buNone/>
            </a:pPr>
            <a:endParaRPr lang="en-GB" sz="2400" dirty="0"/>
          </a:p>
          <a:p>
            <a:r>
              <a:rPr lang="en-GB" sz="2400" dirty="0" smtClean="0"/>
              <a:t>Way Ahead / Next Steps </a:t>
            </a:r>
            <a:endParaRPr lang="en-GB"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840719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dirty="0" smtClean="0"/>
              <a:t>UKOPA in 2020</a:t>
            </a:r>
          </a:p>
        </p:txBody>
      </p:sp>
      <p:sp>
        <p:nvSpPr>
          <p:cNvPr id="12291" name="Content Placeholder 2"/>
          <p:cNvSpPr>
            <a:spLocks noGrp="1"/>
          </p:cNvSpPr>
          <p:nvPr>
            <p:ph idx="1"/>
          </p:nvPr>
        </p:nvSpPr>
        <p:spPr>
          <a:xfrm>
            <a:off x="468312" y="1700213"/>
            <a:ext cx="8496175" cy="4525962"/>
          </a:xfrm>
        </p:spPr>
        <p:txBody>
          <a:bodyPr/>
          <a:lstStyle/>
          <a:p>
            <a:r>
              <a:rPr lang="en-US" sz="2000" dirty="0" smtClean="0"/>
              <a:t>What will life be like 5 years from now?</a:t>
            </a:r>
          </a:p>
          <a:p>
            <a:r>
              <a:rPr lang="en-US" sz="2000" dirty="0" smtClean="0"/>
              <a:t>Some challenges will be the same ?</a:t>
            </a:r>
          </a:p>
          <a:p>
            <a:pPr lvl="1"/>
            <a:r>
              <a:rPr lang="en-US" sz="2000" dirty="0" smtClean="0"/>
              <a:t>3</a:t>
            </a:r>
            <a:r>
              <a:rPr lang="en-US" sz="2000" baseline="30000" dirty="0" smtClean="0"/>
              <a:t>rd</a:t>
            </a:r>
            <a:r>
              <a:rPr lang="en-US" sz="2000" dirty="0" smtClean="0"/>
              <a:t> party protection</a:t>
            </a:r>
          </a:p>
          <a:p>
            <a:pPr lvl="1"/>
            <a:r>
              <a:rPr lang="en-US" sz="2000" dirty="0" smtClean="0"/>
              <a:t>Pipeline inspection</a:t>
            </a:r>
            <a:endParaRPr lang="en-US" sz="2000" dirty="0"/>
          </a:p>
          <a:p>
            <a:r>
              <a:rPr lang="en-US" sz="2000" dirty="0" smtClean="0"/>
              <a:t>Some things may be different?</a:t>
            </a:r>
          </a:p>
          <a:p>
            <a:pPr lvl="1"/>
            <a:r>
              <a:rPr lang="en-US" sz="2000" dirty="0" smtClean="0"/>
              <a:t>New technology </a:t>
            </a:r>
          </a:p>
          <a:p>
            <a:pPr lvl="1"/>
            <a:r>
              <a:rPr lang="en-US" sz="2000" dirty="0" smtClean="0"/>
              <a:t>Increased HSE scrutiny</a:t>
            </a:r>
          </a:p>
          <a:p>
            <a:pPr lvl="1"/>
            <a:r>
              <a:rPr lang="en-US" sz="2000" dirty="0" smtClean="0"/>
              <a:t>Ageing pipelines</a:t>
            </a:r>
          </a:p>
          <a:p>
            <a:pPr lvl="1"/>
            <a:r>
              <a:rPr lang="en-US" sz="2000" dirty="0" smtClean="0"/>
              <a:t>Change in personnel </a:t>
            </a:r>
          </a:p>
          <a:p>
            <a:pPr marL="457200" lvl="1" indent="0">
              <a:buNone/>
            </a:pPr>
            <a:endParaRPr lang="en-US" sz="2000" dirty="0" smtClean="0"/>
          </a:p>
          <a:p>
            <a:r>
              <a:rPr lang="en-US" sz="2000" dirty="0" smtClean="0"/>
              <a:t>What will the members want from UKOPA in 2020/25? </a:t>
            </a:r>
            <a:endParaRPr lang="en-US" sz="2000" dirty="0"/>
          </a:p>
          <a:p>
            <a:endParaRPr lang="en-US" sz="2400" dirty="0" smtClean="0"/>
          </a:p>
          <a:p>
            <a:endParaRPr lang="en-US" sz="2400" dirty="0"/>
          </a:p>
          <a:p>
            <a:endParaRPr lang="en-US" sz="2000" dirty="0" smtClean="0"/>
          </a:p>
          <a:p>
            <a:endParaRPr lang="en-US" sz="2000" dirty="0" smtClean="0"/>
          </a:p>
          <a:p>
            <a:endParaRPr lang="en-GB" dirty="0" smtClean="0"/>
          </a:p>
        </p:txBody>
      </p:sp>
      <p:sp>
        <p:nvSpPr>
          <p:cNvPr id="12292" name="Slide Number Placeholder 3"/>
          <p:cNvSpPr>
            <a:spLocks noGrp="1"/>
          </p:cNvSpPr>
          <p:nvPr>
            <p:ph type="sldNum" sz="quarter" idx="4294967295"/>
          </p:nvPr>
        </p:nvSpPr>
        <p:spPr>
          <a:xfrm>
            <a:off x="6781800" y="6381750"/>
            <a:ext cx="2133600" cy="361950"/>
          </a:xfrm>
          <a:prstGeom prst="rect">
            <a:avLst/>
          </a:prstGeom>
          <a:noFill/>
        </p:spPr>
        <p:txBody>
          <a:bodyPr/>
          <a:lstStyle>
            <a:lvl1pPr eaLnBrk="0" hangingPunct="0">
              <a:defRPr sz="1400">
                <a:solidFill>
                  <a:schemeClr val="bg1"/>
                </a:solidFill>
                <a:latin typeface="Arial" charset="0"/>
                <a:ea typeface="ＭＳ Ｐゴシック" pitchFamily="34" charset="-128"/>
              </a:defRPr>
            </a:lvl1pPr>
            <a:lvl2pPr marL="742950" indent="-285750" eaLnBrk="0" hangingPunct="0">
              <a:defRPr sz="1400">
                <a:solidFill>
                  <a:schemeClr val="bg1"/>
                </a:solidFill>
                <a:latin typeface="Arial" charset="0"/>
                <a:ea typeface="ＭＳ Ｐゴシック" pitchFamily="34" charset="-128"/>
              </a:defRPr>
            </a:lvl2pPr>
            <a:lvl3pPr marL="1143000" indent="-228600" eaLnBrk="0" hangingPunct="0">
              <a:defRPr sz="1400">
                <a:solidFill>
                  <a:schemeClr val="bg1"/>
                </a:solidFill>
                <a:latin typeface="Arial" charset="0"/>
                <a:ea typeface="ＭＳ Ｐゴシック" pitchFamily="34" charset="-128"/>
              </a:defRPr>
            </a:lvl3pPr>
            <a:lvl4pPr marL="1600200" indent="-228600" eaLnBrk="0" hangingPunct="0">
              <a:defRPr sz="1400">
                <a:solidFill>
                  <a:schemeClr val="bg1"/>
                </a:solidFill>
                <a:latin typeface="Arial" charset="0"/>
                <a:ea typeface="ＭＳ Ｐゴシック" pitchFamily="34" charset="-128"/>
              </a:defRPr>
            </a:lvl4pPr>
            <a:lvl5pPr marL="2057400" indent="-228600" eaLnBrk="0" hangingPunct="0">
              <a:defRPr sz="1400">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a:solidFill>
                  <a:schemeClr val="bg1"/>
                </a:solidFill>
                <a:latin typeface="Arial" charset="0"/>
                <a:ea typeface="ＭＳ Ｐゴシック" pitchFamily="34" charset="-128"/>
              </a:defRPr>
            </a:lvl9pPr>
          </a:lstStyle>
          <a:p>
            <a:pPr eaLnBrk="1" hangingPunct="1"/>
            <a:fld id="{BD6C0AC7-E0AC-4D99-9214-E30828F2D31F}" type="slidenum">
              <a:rPr lang="en-US" sz="1200" smtClean="0">
                <a:solidFill>
                  <a:srgbClr val="0079C1"/>
                </a:solidFill>
              </a:rPr>
              <a:pPr eaLnBrk="1" hangingPunct="1"/>
              <a:t>22</a:t>
            </a:fld>
            <a:endParaRPr lang="en-US" sz="1200" dirty="0" smtClean="0">
              <a:solidFill>
                <a:srgbClr val="0079C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146487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Oval 8"/>
          <p:cNvSpPr/>
          <p:nvPr/>
        </p:nvSpPr>
        <p:spPr>
          <a:xfrm>
            <a:off x="5652119" y="2408433"/>
            <a:ext cx="3301961" cy="102056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Changes to pipeline </a:t>
            </a:r>
            <a:r>
              <a:rPr lang="en-US" b="1" dirty="0">
                <a:solidFill>
                  <a:schemeClr val="tx1"/>
                </a:solidFill>
              </a:rPr>
              <a:t>operations and </a:t>
            </a:r>
            <a:r>
              <a:rPr lang="en-US" b="1" dirty="0" smtClean="0">
                <a:solidFill>
                  <a:schemeClr val="tx1"/>
                </a:solidFill>
              </a:rPr>
              <a:t>maintenance</a:t>
            </a:r>
            <a:endParaRPr lang="en-US" b="1" dirty="0">
              <a:solidFill>
                <a:schemeClr val="tx1"/>
              </a:solidFill>
            </a:endParaRPr>
          </a:p>
        </p:txBody>
      </p:sp>
      <p:sp>
        <p:nvSpPr>
          <p:cNvPr id="12290" name="Title 1"/>
          <p:cNvSpPr>
            <a:spLocks noGrp="1"/>
          </p:cNvSpPr>
          <p:nvPr>
            <p:ph type="title"/>
          </p:nvPr>
        </p:nvSpPr>
        <p:spPr/>
        <p:txBody>
          <a:bodyPr/>
          <a:lstStyle/>
          <a:p>
            <a:r>
              <a:rPr lang="en-GB" dirty="0" smtClean="0"/>
              <a:t>How it will work ?</a:t>
            </a:r>
          </a:p>
        </p:txBody>
      </p:sp>
      <p:sp>
        <p:nvSpPr>
          <p:cNvPr id="12291" name="Content Placeholder 2"/>
          <p:cNvSpPr>
            <a:spLocks noGrp="1"/>
          </p:cNvSpPr>
          <p:nvPr>
            <p:ph idx="1"/>
          </p:nvPr>
        </p:nvSpPr>
        <p:spPr>
          <a:xfrm>
            <a:off x="468312" y="1700213"/>
            <a:ext cx="8496175" cy="4525962"/>
          </a:xfrm>
        </p:spPr>
        <p:txBody>
          <a:bodyPr/>
          <a:lstStyle/>
          <a:p>
            <a:pPr marL="0" indent="0">
              <a:buNone/>
            </a:pPr>
            <a:r>
              <a:rPr lang="en-US" sz="2400" dirty="0" smtClean="0"/>
              <a:t>Everyone will have  opportunity to input into 5 discuss areas</a:t>
            </a:r>
          </a:p>
          <a:p>
            <a:pPr marL="800100" lvl="2" indent="0">
              <a:buNone/>
            </a:pPr>
            <a:endParaRPr lang="en-US" sz="2000" dirty="0"/>
          </a:p>
          <a:p>
            <a:pPr marL="800100" lvl="2" indent="0">
              <a:buNone/>
            </a:pPr>
            <a:endParaRPr lang="en-US" sz="2000" dirty="0" smtClean="0"/>
          </a:p>
          <a:p>
            <a:pPr marL="800100" lvl="2" indent="0">
              <a:buNone/>
            </a:pPr>
            <a:endParaRPr lang="en-US" sz="2000" dirty="0" smtClean="0"/>
          </a:p>
          <a:p>
            <a:endParaRPr lang="en-US" sz="2000" dirty="0" smtClean="0"/>
          </a:p>
          <a:p>
            <a:endParaRPr lang="en-US" sz="2000" dirty="0"/>
          </a:p>
          <a:p>
            <a:endParaRPr lang="en-US" sz="2000" dirty="0" smtClean="0"/>
          </a:p>
          <a:p>
            <a:pPr marL="0" indent="0">
              <a:buNone/>
            </a:pPr>
            <a:endParaRPr lang="en-US" sz="2000" dirty="0" smtClean="0"/>
          </a:p>
          <a:p>
            <a:pPr marL="0" indent="0">
              <a:buNone/>
            </a:pPr>
            <a:endParaRPr lang="en-US" sz="2000" dirty="0" smtClean="0"/>
          </a:p>
          <a:p>
            <a:r>
              <a:rPr lang="en-US" sz="2000" dirty="0"/>
              <a:t>W</a:t>
            </a:r>
            <a:r>
              <a:rPr lang="en-US" sz="2000" dirty="0" smtClean="0"/>
              <a:t>hat challenges will your company face in the next 5 to 10 years ?</a:t>
            </a:r>
          </a:p>
          <a:p>
            <a:r>
              <a:rPr lang="en-US" sz="2000" dirty="0" smtClean="0"/>
              <a:t>Could UKOPA assist in meeting these challenges ?</a:t>
            </a:r>
          </a:p>
          <a:p>
            <a:r>
              <a:rPr lang="en-US" sz="2000" dirty="0" smtClean="0"/>
              <a:t>What will UKOPA need to do to help ?</a:t>
            </a:r>
            <a:endParaRPr lang="en-US" sz="2400" dirty="0" smtClean="0"/>
          </a:p>
          <a:p>
            <a:endParaRPr lang="en-US" sz="2400" dirty="0"/>
          </a:p>
          <a:p>
            <a:endParaRPr lang="en-US" sz="2000" dirty="0" smtClean="0"/>
          </a:p>
          <a:p>
            <a:endParaRPr lang="en-US" sz="2000" dirty="0" smtClean="0"/>
          </a:p>
          <a:p>
            <a:endParaRPr lang="en-GB" dirty="0" smtClean="0"/>
          </a:p>
        </p:txBody>
      </p:sp>
      <p:sp>
        <p:nvSpPr>
          <p:cNvPr id="12292" name="Slide Number Placeholder 3"/>
          <p:cNvSpPr>
            <a:spLocks noGrp="1"/>
          </p:cNvSpPr>
          <p:nvPr>
            <p:ph type="sldNum" sz="quarter" idx="4294967295"/>
          </p:nvPr>
        </p:nvSpPr>
        <p:spPr>
          <a:xfrm>
            <a:off x="6781800" y="6381750"/>
            <a:ext cx="2133600" cy="361950"/>
          </a:xfrm>
          <a:prstGeom prst="rect">
            <a:avLst/>
          </a:prstGeom>
          <a:noFill/>
        </p:spPr>
        <p:txBody>
          <a:bodyPr/>
          <a:lstStyle>
            <a:lvl1pPr eaLnBrk="0" hangingPunct="0">
              <a:defRPr sz="1400">
                <a:solidFill>
                  <a:schemeClr val="bg1"/>
                </a:solidFill>
                <a:latin typeface="Arial" charset="0"/>
                <a:ea typeface="ＭＳ Ｐゴシック" pitchFamily="34" charset="-128"/>
              </a:defRPr>
            </a:lvl1pPr>
            <a:lvl2pPr marL="742950" indent="-285750" eaLnBrk="0" hangingPunct="0">
              <a:defRPr sz="1400">
                <a:solidFill>
                  <a:schemeClr val="bg1"/>
                </a:solidFill>
                <a:latin typeface="Arial" charset="0"/>
                <a:ea typeface="ＭＳ Ｐゴシック" pitchFamily="34" charset="-128"/>
              </a:defRPr>
            </a:lvl2pPr>
            <a:lvl3pPr marL="1143000" indent="-228600" eaLnBrk="0" hangingPunct="0">
              <a:defRPr sz="1400">
                <a:solidFill>
                  <a:schemeClr val="bg1"/>
                </a:solidFill>
                <a:latin typeface="Arial" charset="0"/>
                <a:ea typeface="ＭＳ Ｐゴシック" pitchFamily="34" charset="-128"/>
              </a:defRPr>
            </a:lvl3pPr>
            <a:lvl4pPr marL="1600200" indent="-228600" eaLnBrk="0" hangingPunct="0">
              <a:defRPr sz="1400">
                <a:solidFill>
                  <a:schemeClr val="bg1"/>
                </a:solidFill>
                <a:latin typeface="Arial" charset="0"/>
                <a:ea typeface="ＭＳ Ｐゴシック" pitchFamily="34" charset="-128"/>
              </a:defRPr>
            </a:lvl4pPr>
            <a:lvl5pPr marL="2057400" indent="-228600" eaLnBrk="0" hangingPunct="0">
              <a:defRPr sz="1400">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1400">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1400">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1400">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1400">
                <a:solidFill>
                  <a:schemeClr val="bg1"/>
                </a:solidFill>
                <a:latin typeface="Arial" charset="0"/>
                <a:ea typeface="ＭＳ Ｐゴシック" pitchFamily="34" charset="-128"/>
              </a:defRPr>
            </a:lvl9pPr>
          </a:lstStyle>
          <a:p>
            <a:pPr eaLnBrk="1" hangingPunct="1"/>
            <a:fld id="{BD6C0AC7-E0AC-4D99-9214-E30828F2D31F}" type="slidenum">
              <a:rPr lang="en-US" sz="1200" smtClean="0">
                <a:solidFill>
                  <a:srgbClr val="0079C1"/>
                </a:solidFill>
              </a:rPr>
              <a:pPr eaLnBrk="1" hangingPunct="1"/>
              <a:t>23</a:t>
            </a:fld>
            <a:endParaRPr lang="en-US" sz="1200" dirty="0" smtClean="0">
              <a:solidFill>
                <a:srgbClr val="0079C1"/>
              </a:solidFill>
            </a:endParaRPr>
          </a:p>
        </p:txBody>
      </p:sp>
      <p:sp>
        <p:nvSpPr>
          <p:cNvPr id="2" name="Oval 1"/>
          <p:cNvSpPr/>
          <p:nvPr/>
        </p:nvSpPr>
        <p:spPr>
          <a:xfrm>
            <a:off x="5148064" y="3573016"/>
            <a:ext cx="3347863" cy="112694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3rd party Protection / right of way management </a:t>
            </a:r>
          </a:p>
        </p:txBody>
      </p:sp>
      <p:sp>
        <p:nvSpPr>
          <p:cNvPr id="6" name="Oval 5"/>
          <p:cNvSpPr/>
          <p:nvPr/>
        </p:nvSpPr>
        <p:spPr>
          <a:xfrm>
            <a:off x="539552" y="2276872"/>
            <a:ext cx="3039126" cy="115212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Ageing Pipelines inspection </a:t>
            </a:r>
            <a:r>
              <a:rPr lang="en-GB" b="1" dirty="0" smtClean="0">
                <a:solidFill>
                  <a:schemeClr val="tx1"/>
                </a:solidFill>
              </a:rPr>
              <a:t>issues &amp; techniques </a:t>
            </a:r>
            <a:endParaRPr lang="en-GB" b="1" dirty="0">
              <a:solidFill>
                <a:schemeClr val="tx1"/>
              </a:solidFill>
            </a:endParaRPr>
          </a:p>
        </p:txBody>
      </p:sp>
      <p:sp>
        <p:nvSpPr>
          <p:cNvPr id="7" name="Oval 6"/>
          <p:cNvSpPr/>
          <p:nvPr/>
        </p:nvSpPr>
        <p:spPr>
          <a:xfrm>
            <a:off x="1403648" y="3573016"/>
            <a:ext cx="2664296" cy="10081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Succession Planning &amp; </a:t>
            </a:r>
            <a:r>
              <a:rPr lang="en-GB" b="1" dirty="0" smtClean="0">
                <a:solidFill>
                  <a:schemeClr val="tx1"/>
                </a:solidFill>
              </a:rPr>
              <a:t>Competency </a:t>
            </a:r>
            <a:endParaRPr lang="en-GB" b="1" dirty="0">
              <a:solidFill>
                <a:schemeClr val="tx1"/>
              </a:solidFill>
            </a:endParaRPr>
          </a:p>
        </p:txBody>
      </p:sp>
      <p:sp>
        <p:nvSpPr>
          <p:cNvPr id="8" name="Oval 7"/>
          <p:cNvSpPr/>
          <p:nvPr/>
        </p:nvSpPr>
        <p:spPr>
          <a:xfrm>
            <a:off x="3203848" y="2678378"/>
            <a:ext cx="2887911" cy="123812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UKOPA’s position </a:t>
            </a:r>
            <a:r>
              <a:rPr lang="en-US" b="1" dirty="0">
                <a:solidFill>
                  <a:schemeClr val="tx1"/>
                </a:solidFill>
              </a:rPr>
              <a:t>and </a:t>
            </a:r>
            <a:r>
              <a:rPr lang="en-US" b="1" dirty="0" smtClean="0">
                <a:solidFill>
                  <a:schemeClr val="tx1"/>
                </a:solidFill>
              </a:rPr>
              <a:t>role </a:t>
            </a:r>
            <a:r>
              <a:rPr lang="en-US" b="1" dirty="0">
                <a:solidFill>
                  <a:schemeClr val="tx1"/>
                </a:solidFill>
              </a:rPr>
              <a:t>in the wider </a:t>
            </a:r>
            <a:r>
              <a:rPr lang="en-US" b="1" dirty="0" smtClean="0">
                <a:solidFill>
                  <a:schemeClr val="tx1"/>
                </a:solidFill>
              </a:rPr>
              <a:t>industry Context</a:t>
            </a:r>
            <a:endParaRPr lang="en-US" b="1" dirty="0">
              <a:solidFill>
                <a:schemeClr val="tx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060267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Oval 3"/>
          <p:cNvSpPr/>
          <p:nvPr/>
        </p:nvSpPr>
        <p:spPr>
          <a:xfrm>
            <a:off x="347486" y="116632"/>
            <a:ext cx="6143631" cy="115212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Ageing Pipelines inspection </a:t>
            </a:r>
            <a:r>
              <a:rPr lang="en-GB" sz="2400" b="1" dirty="0" smtClean="0">
                <a:solidFill>
                  <a:schemeClr val="tx1"/>
                </a:solidFill>
              </a:rPr>
              <a:t>issues &amp; techniques </a:t>
            </a:r>
            <a:endParaRPr lang="en-GB" sz="2400" b="1" dirty="0">
              <a:solidFill>
                <a:schemeClr val="tx1"/>
              </a:solidFill>
            </a:endParaRPr>
          </a:p>
        </p:txBody>
      </p:sp>
      <p:sp>
        <p:nvSpPr>
          <p:cNvPr id="5" name="Rounded Rectangle 4"/>
          <p:cNvSpPr/>
          <p:nvPr/>
        </p:nvSpPr>
        <p:spPr>
          <a:xfrm>
            <a:off x="3419302" y="1915732"/>
            <a:ext cx="2448272"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New threats / failure modes ?</a:t>
            </a:r>
            <a:endParaRPr lang="en-GB" sz="2400" dirty="0">
              <a:solidFill>
                <a:schemeClr val="tx1"/>
              </a:solidFill>
            </a:endParaRPr>
          </a:p>
        </p:txBody>
      </p:sp>
      <p:sp>
        <p:nvSpPr>
          <p:cNvPr id="6" name="Rounded Rectangle 5"/>
          <p:cNvSpPr/>
          <p:nvPr/>
        </p:nvSpPr>
        <p:spPr>
          <a:xfrm>
            <a:off x="215070" y="1843724"/>
            <a:ext cx="2755452"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Classification of pipeline damage </a:t>
            </a:r>
            <a:endParaRPr lang="en-GB" sz="2400" dirty="0">
              <a:solidFill>
                <a:schemeClr val="tx1"/>
              </a:solidFill>
            </a:endParaRPr>
          </a:p>
        </p:txBody>
      </p:sp>
      <p:sp>
        <p:nvSpPr>
          <p:cNvPr id="7" name="Rounded Rectangle 6"/>
          <p:cNvSpPr/>
          <p:nvPr/>
        </p:nvSpPr>
        <p:spPr>
          <a:xfrm>
            <a:off x="6228184" y="1893284"/>
            <a:ext cx="2808312"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New inspection tools / techniques? </a:t>
            </a:r>
            <a:endParaRPr lang="en-GB" sz="2400" dirty="0">
              <a:solidFill>
                <a:schemeClr val="tx1"/>
              </a:solidFill>
            </a:endParaRPr>
          </a:p>
        </p:txBody>
      </p:sp>
      <p:sp>
        <p:nvSpPr>
          <p:cNvPr id="8" name="Rounded Rectangle 7"/>
          <p:cNvSpPr/>
          <p:nvPr/>
        </p:nvSpPr>
        <p:spPr>
          <a:xfrm>
            <a:off x="809446" y="3377507"/>
            <a:ext cx="216024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New repair  methods </a:t>
            </a:r>
            <a:r>
              <a:rPr lang="en-GB" dirty="0" smtClean="0">
                <a:solidFill>
                  <a:schemeClr val="tx1"/>
                </a:solidFill>
              </a:rPr>
              <a:t>? </a:t>
            </a:r>
            <a:endParaRPr lang="en-GB" dirty="0">
              <a:solidFill>
                <a:schemeClr val="tx1"/>
              </a:solidFill>
            </a:endParaRPr>
          </a:p>
        </p:txBody>
      </p:sp>
      <p:sp>
        <p:nvSpPr>
          <p:cNvPr id="9" name="Rounded Rectangle 8"/>
          <p:cNvSpPr/>
          <p:nvPr/>
        </p:nvSpPr>
        <p:spPr>
          <a:xfrm>
            <a:off x="6228184" y="4215025"/>
            <a:ext cx="2808312" cy="1440160"/>
          </a:xfrm>
          <a:prstGeom prst="roundRect">
            <a:avLst>
              <a:gd name="adj" fmla="val 185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tx1"/>
              </a:solidFill>
            </a:endParaRPr>
          </a:p>
          <a:p>
            <a:pPr algn="ctr"/>
            <a:r>
              <a:rPr lang="en-GB" sz="2400" dirty="0" smtClean="0">
                <a:solidFill>
                  <a:schemeClr val="tx1"/>
                </a:solidFill>
              </a:rPr>
              <a:t>Going beyond original asset life</a:t>
            </a:r>
            <a:r>
              <a:rPr lang="en-GB" dirty="0" smtClean="0">
                <a:solidFill>
                  <a:schemeClr val="tx1"/>
                </a:solidFill>
              </a:rPr>
              <a:t>?</a:t>
            </a:r>
          </a:p>
          <a:p>
            <a:pPr algn="ctr"/>
            <a:r>
              <a:rPr lang="en-GB" dirty="0" smtClean="0">
                <a:solidFill>
                  <a:schemeClr val="tx1"/>
                </a:solidFill>
              </a:rPr>
              <a:t> </a:t>
            </a:r>
            <a:endParaRPr lang="en-GB" dirty="0">
              <a:solidFill>
                <a:schemeClr val="tx1"/>
              </a:solidFill>
            </a:endParaRPr>
          </a:p>
        </p:txBody>
      </p:sp>
      <p:sp>
        <p:nvSpPr>
          <p:cNvPr id="10" name="Rounded Rectangle 9"/>
          <p:cNvSpPr/>
          <p:nvPr/>
        </p:nvSpPr>
        <p:spPr>
          <a:xfrm>
            <a:off x="3785325" y="3212976"/>
            <a:ext cx="2802899"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Pipeline revalidation ? </a:t>
            </a:r>
            <a:endParaRPr lang="en-GB" sz="2400" dirty="0">
              <a:solidFill>
                <a:schemeClr val="tx1"/>
              </a:solidFill>
            </a:endParaRPr>
          </a:p>
        </p:txBody>
      </p:sp>
      <p:sp>
        <p:nvSpPr>
          <p:cNvPr id="11" name="Rounded Rectangle 10"/>
          <p:cNvSpPr/>
          <p:nvPr/>
        </p:nvSpPr>
        <p:spPr>
          <a:xfrm>
            <a:off x="2584759" y="4365104"/>
            <a:ext cx="3282815" cy="1440160"/>
          </a:xfrm>
          <a:prstGeom prst="roundRect">
            <a:avLst>
              <a:gd name="adj" fmla="val 185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tx1"/>
              </a:solidFill>
            </a:endParaRPr>
          </a:p>
          <a:p>
            <a:pPr algn="ctr"/>
            <a:r>
              <a:rPr lang="en-GB" sz="2400" dirty="0" smtClean="0">
                <a:solidFill>
                  <a:schemeClr val="tx1"/>
                </a:solidFill>
              </a:rPr>
              <a:t>Management of change modifications / repairs ?</a:t>
            </a:r>
          </a:p>
          <a:p>
            <a:pPr algn="ctr"/>
            <a:r>
              <a:rPr lang="en-GB" dirty="0" smtClean="0">
                <a:solidFill>
                  <a:schemeClr val="tx1"/>
                </a:solidFill>
              </a:rPr>
              <a:t> </a:t>
            </a:r>
            <a:endParaRPr lang="en-GB" dirty="0">
              <a:solidFill>
                <a:schemeClr val="tx1"/>
              </a:solidFill>
            </a:endParaRPr>
          </a:p>
        </p:txBody>
      </p:sp>
      <p:sp>
        <p:nvSpPr>
          <p:cNvPr id="12" name="Rounded Rectangle 11"/>
          <p:cNvSpPr/>
          <p:nvPr/>
        </p:nvSpPr>
        <p:spPr>
          <a:xfrm>
            <a:off x="395536" y="4366713"/>
            <a:ext cx="1902885" cy="1438551"/>
          </a:xfrm>
          <a:prstGeom prst="roundRect">
            <a:avLst>
              <a:gd name="adj" fmla="val 185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Decision support tools ? </a:t>
            </a:r>
            <a:endParaRPr lang="en-GB" sz="2400" dirty="0">
              <a:solidFill>
                <a:schemeClr val="tx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902605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ounded Rectangle 4"/>
          <p:cNvSpPr/>
          <p:nvPr/>
        </p:nvSpPr>
        <p:spPr>
          <a:xfrm>
            <a:off x="3159128" y="1918289"/>
            <a:ext cx="2709016" cy="1478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New control systems, remote control devices ?</a:t>
            </a:r>
            <a:endParaRPr lang="en-GB" sz="2400" dirty="0">
              <a:solidFill>
                <a:schemeClr val="tx1"/>
              </a:solidFill>
            </a:endParaRPr>
          </a:p>
        </p:txBody>
      </p:sp>
      <p:sp>
        <p:nvSpPr>
          <p:cNvPr id="6" name="Rounded Rectangle 5"/>
          <p:cNvSpPr/>
          <p:nvPr/>
        </p:nvSpPr>
        <p:spPr>
          <a:xfrm>
            <a:off x="203888" y="2081719"/>
            <a:ext cx="2755452"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Change in product being transported </a:t>
            </a:r>
            <a:endParaRPr lang="en-GB" sz="2400" dirty="0">
              <a:solidFill>
                <a:schemeClr val="tx1"/>
              </a:solidFill>
            </a:endParaRPr>
          </a:p>
        </p:txBody>
      </p:sp>
      <p:sp>
        <p:nvSpPr>
          <p:cNvPr id="7" name="Rounded Rectangle 6"/>
          <p:cNvSpPr/>
          <p:nvPr/>
        </p:nvSpPr>
        <p:spPr>
          <a:xfrm>
            <a:off x="6298169" y="1834061"/>
            <a:ext cx="2808312"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Theft of product / identify leaks? </a:t>
            </a:r>
            <a:endParaRPr lang="en-GB" sz="2400" dirty="0">
              <a:solidFill>
                <a:schemeClr val="tx1"/>
              </a:solidFill>
            </a:endParaRPr>
          </a:p>
        </p:txBody>
      </p:sp>
      <p:sp>
        <p:nvSpPr>
          <p:cNvPr id="8" name="Rounded Rectangle 7"/>
          <p:cNvSpPr/>
          <p:nvPr/>
        </p:nvSpPr>
        <p:spPr>
          <a:xfrm>
            <a:off x="250210" y="3485194"/>
            <a:ext cx="2709130" cy="1203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Drive for more efficient maintenance</a:t>
            </a:r>
            <a:endParaRPr lang="en-GB" sz="2400" dirty="0">
              <a:solidFill>
                <a:schemeClr val="tx1"/>
              </a:solidFill>
            </a:endParaRPr>
          </a:p>
        </p:txBody>
      </p:sp>
      <p:sp>
        <p:nvSpPr>
          <p:cNvPr id="9" name="Rounded Rectangle 8"/>
          <p:cNvSpPr/>
          <p:nvPr/>
        </p:nvSpPr>
        <p:spPr>
          <a:xfrm>
            <a:off x="6298169" y="3456741"/>
            <a:ext cx="2808312" cy="1440160"/>
          </a:xfrm>
          <a:prstGeom prst="roundRect">
            <a:avLst>
              <a:gd name="adj" fmla="val 185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New emergency arrangements / Plans </a:t>
            </a:r>
            <a:endParaRPr lang="en-GB" dirty="0">
              <a:solidFill>
                <a:schemeClr val="tx1"/>
              </a:solidFill>
            </a:endParaRPr>
          </a:p>
        </p:txBody>
      </p:sp>
      <p:sp>
        <p:nvSpPr>
          <p:cNvPr id="10" name="Rounded Rectangle 9"/>
          <p:cNvSpPr/>
          <p:nvPr/>
        </p:nvSpPr>
        <p:spPr>
          <a:xfrm>
            <a:off x="3295623" y="3866964"/>
            <a:ext cx="2695630" cy="18195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Human Factors /</a:t>
            </a:r>
          </a:p>
          <a:p>
            <a:pPr algn="ctr"/>
            <a:r>
              <a:rPr lang="en-GB" sz="2400" dirty="0">
                <a:solidFill>
                  <a:schemeClr val="tx1"/>
                </a:solidFill>
              </a:rPr>
              <a:t>i</a:t>
            </a:r>
            <a:r>
              <a:rPr lang="en-GB" sz="2400" dirty="0" smtClean="0">
                <a:solidFill>
                  <a:schemeClr val="tx1"/>
                </a:solidFill>
              </a:rPr>
              <a:t>mproved Procedures / DVD “</a:t>
            </a:r>
            <a:r>
              <a:rPr lang="en-GB" sz="2400" dirty="0" err="1" smtClean="0">
                <a:solidFill>
                  <a:schemeClr val="tx1"/>
                </a:solidFill>
              </a:rPr>
              <a:t>youtube</a:t>
            </a:r>
            <a:r>
              <a:rPr lang="en-GB" sz="2400" dirty="0" smtClean="0">
                <a:solidFill>
                  <a:schemeClr val="tx1"/>
                </a:solidFill>
              </a:rPr>
              <a:t>” how to films?</a:t>
            </a:r>
            <a:endParaRPr lang="en-GB" sz="2400" dirty="0">
              <a:solidFill>
                <a:schemeClr val="tx1"/>
              </a:solidFill>
            </a:endParaRPr>
          </a:p>
        </p:txBody>
      </p:sp>
      <p:sp>
        <p:nvSpPr>
          <p:cNvPr id="11" name="Oval 10"/>
          <p:cNvSpPr/>
          <p:nvPr/>
        </p:nvSpPr>
        <p:spPr>
          <a:xfrm>
            <a:off x="509249" y="188640"/>
            <a:ext cx="5832648" cy="102056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Changes to pipeline operations &amp; maintenance</a:t>
            </a:r>
            <a:endParaRPr lang="en-US" sz="2400" b="1" dirty="0">
              <a:solidFill>
                <a:schemeClr val="tx1"/>
              </a:solidFill>
            </a:endParaRPr>
          </a:p>
        </p:txBody>
      </p:sp>
      <p:sp>
        <p:nvSpPr>
          <p:cNvPr id="12" name="Rounded Rectangle 11"/>
          <p:cNvSpPr/>
          <p:nvPr/>
        </p:nvSpPr>
        <p:spPr>
          <a:xfrm>
            <a:off x="6298169" y="5110781"/>
            <a:ext cx="2709130" cy="1203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Reduce number of control staff</a:t>
            </a:r>
            <a:endParaRPr lang="en-GB" sz="2400" dirty="0">
              <a:solidFill>
                <a:schemeClr val="tx1"/>
              </a:solidFill>
            </a:endParaRPr>
          </a:p>
        </p:txBody>
      </p:sp>
      <p:sp>
        <p:nvSpPr>
          <p:cNvPr id="13" name="Rounded Rectangle 12"/>
          <p:cNvSpPr/>
          <p:nvPr/>
        </p:nvSpPr>
        <p:spPr>
          <a:xfrm>
            <a:off x="199308" y="4896901"/>
            <a:ext cx="2760032" cy="1203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Improved setting </a:t>
            </a:r>
            <a:r>
              <a:rPr lang="en-GB" sz="2400" dirty="0">
                <a:solidFill>
                  <a:schemeClr val="tx1"/>
                </a:solidFill>
              </a:rPr>
              <a:t>t</a:t>
            </a:r>
            <a:r>
              <a:rPr lang="en-GB" sz="2400" dirty="0" smtClean="0">
                <a:solidFill>
                  <a:schemeClr val="tx1"/>
                </a:solidFill>
              </a:rPr>
              <a:t>o work processes </a:t>
            </a:r>
            <a:endParaRPr lang="en-GB" sz="2400" dirty="0">
              <a:solidFill>
                <a:schemeClr val="tx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033616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ounded Rectangle 4"/>
          <p:cNvSpPr/>
          <p:nvPr/>
        </p:nvSpPr>
        <p:spPr>
          <a:xfrm>
            <a:off x="3127609" y="1661980"/>
            <a:ext cx="2785191" cy="1478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Larger machines automated farm machinery</a:t>
            </a:r>
            <a:endParaRPr lang="en-GB" sz="2400" dirty="0">
              <a:solidFill>
                <a:schemeClr val="tx1"/>
              </a:solidFill>
            </a:endParaRPr>
          </a:p>
        </p:txBody>
      </p:sp>
      <p:sp>
        <p:nvSpPr>
          <p:cNvPr id="6" name="Rounded Rectangle 5"/>
          <p:cNvSpPr/>
          <p:nvPr/>
        </p:nvSpPr>
        <p:spPr>
          <a:xfrm>
            <a:off x="176147" y="1700808"/>
            <a:ext cx="2755452"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New different  landowners not aware of pipeline</a:t>
            </a:r>
            <a:endParaRPr lang="en-GB" sz="2400" dirty="0">
              <a:solidFill>
                <a:schemeClr val="tx1"/>
              </a:solidFill>
            </a:endParaRPr>
          </a:p>
        </p:txBody>
      </p:sp>
      <p:sp>
        <p:nvSpPr>
          <p:cNvPr id="7" name="Rounded Rectangle 6"/>
          <p:cNvSpPr/>
          <p:nvPr/>
        </p:nvSpPr>
        <p:spPr>
          <a:xfrm>
            <a:off x="6108963" y="1874346"/>
            <a:ext cx="2808312"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Increase in house building</a:t>
            </a:r>
            <a:endParaRPr lang="en-GB" sz="2400" dirty="0">
              <a:solidFill>
                <a:schemeClr val="tx1"/>
              </a:solidFill>
            </a:endParaRPr>
          </a:p>
        </p:txBody>
      </p:sp>
      <p:sp>
        <p:nvSpPr>
          <p:cNvPr id="8" name="Rounded Rectangle 7"/>
          <p:cNvSpPr/>
          <p:nvPr/>
        </p:nvSpPr>
        <p:spPr>
          <a:xfrm>
            <a:off x="212031" y="3140968"/>
            <a:ext cx="2709130" cy="1203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Drive for more efficient right of way protection</a:t>
            </a:r>
            <a:endParaRPr lang="en-GB" sz="2400" dirty="0">
              <a:solidFill>
                <a:schemeClr val="tx1"/>
              </a:solidFill>
            </a:endParaRPr>
          </a:p>
        </p:txBody>
      </p:sp>
      <p:sp>
        <p:nvSpPr>
          <p:cNvPr id="9" name="Rounded Rectangle 8"/>
          <p:cNvSpPr/>
          <p:nvPr/>
        </p:nvSpPr>
        <p:spPr>
          <a:xfrm>
            <a:off x="6012335" y="3456741"/>
            <a:ext cx="3094146" cy="1440160"/>
          </a:xfrm>
          <a:prstGeom prst="roundRect">
            <a:avLst>
              <a:gd name="adj" fmla="val 185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Greater use of electronic communication /  </a:t>
            </a:r>
          </a:p>
          <a:p>
            <a:pPr algn="ctr"/>
            <a:r>
              <a:rPr lang="en-GB" sz="2400" dirty="0" smtClean="0">
                <a:solidFill>
                  <a:schemeClr val="tx1"/>
                </a:solidFill>
              </a:rPr>
              <a:t>I-phone &amp; websites </a:t>
            </a:r>
            <a:endParaRPr lang="en-GB" sz="2400" dirty="0">
              <a:solidFill>
                <a:schemeClr val="tx1"/>
              </a:solidFill>
            </a:endParaRPr>
          </a:p>
        </p:txBody>
      </p:sp>
      <p:sp>
        <p:nvSpPr>
          <p:cNvPr id="10" name="Rounded Rectangle 9"/>
          <p:cNvSpPr/>
          <p:nvPr/>
        </p:nvSpPr>
        <p:spPr>
          <a:xfrm>
            <a:off x="3041337" y="3456741"/>
            <a:ext cx="2855230" cy="18195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Human Factors /</a:t>
            </a:r>
          </a:p>
          <a:p>
            <a:pPr algn="ctr"/>
            <a:r>
              <a:rPr lang="en-GB" sz="2400" dirty="0" smtClean="0">
                <a:solidFill>
                  <a:schemeClr val="tx1"/>
                </a:solidFill>
              </a:rPr>
              <a:t>Improved work excavation monitoring</a:t>
            </a:r>
            <a:endParaRPr lang="en-GB" sz="2400" dirty="0">
              <a:solidFill>
                <a:schemeClr val="tx1"/>
              </a:solidFill>
            </a:endParaRPr>
          </a:p>
        </p:txBody>
      </p:sp>
      <p:sp>
        <p:nvSpPr>
          <p:cNvPr id="12" name="Rounded Rectangle 11"/>
          <p:cNvSpPr/>
          <p:nvPr/>
        </p:nvSpPr>
        <p:spPr>
          <a:xfrm>
            <a:off x="6156176" y="5191219"/>
            <a:ext cx="2709130" cy="1203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Loss of cover / pipeline markings</a:t>
            </a:r>
            <a:endParaRPr lang="en-GB" sz="2400" dirty="0">
              <a:solidFill>
                <a:schemeClr val="tx1"/>
              </a:solidFill>
            </a:endParaRPr>
          </a:p>
        </p:txBody>
      </p:sp>
      <p:sp>
        <p:nvSpPr>
          <p:cNvPr id="13" name="Rounded Rectangle 12"/>
          <p:cNvSpPr/>
          <p:nvPr/>
        </p:nvSpPr>
        <p:spPr>
          <a:xfrm>
            <a:off x="212031" y="4653136"/>
            <a:ext cx="2721853" cy="15886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Improved surveillance systems satellite / drones</a:t>
            </a:r>
            <a:endParaRPr lang="en-GB" sz="2400" dirty="0">
              <a:solidFill>
                <a:schemeClr val="tx1"/>
              </a:solidFill>
            </a:endParaRPr>
          </a:p>
        </p:txBody>
      </p:sp>
      <p:sp>
        <p:nvSpPr>
          <p:cNvPr id="14" name="Oval 13"/>
          <p:cNvSpPr/>
          <p:nvPr/>
        </p:nvSpPr>
        <p:spPr>
          <a:xfrm>
            <a:off x="683568" y="188640"/>
            <a:ext cx="5472608" cy="112694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3rd party Protection / right of way management </a:t>
            </a:r>
          </a:p>
        </p:txBody>
      </p:sp>
      <p:sp>
        <p:nvSpPr>
          <p:cNvPr id="15" name="Rounded Rectangle 14"/>
          <p:cNvSpPr/>
          <p:nvPr/>
        </p:nvSpPr>
        <p:spPr>
          <a:xfrm>
            <a:off x="3114387" y="5522871"/>
            <a:ext cx="2709130" cy="8896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One call system for all pipelines </a:t>
            </a:r>
            <a:endParaRPr lang="en-GB" sz="2400" dirty="0">
              <a:solidFill>
                <a:schemeClr val="tx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217881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ounded Rectangle 4"/>
          <p:cNvSpPr/>
          <p:nvPr/>
        </p:nvSpPr>
        <p:spPr>
          <a:xfrm>
            <a:off x="6181773" y="5086582"/>
            <a:ext cx="2785191" cy="1478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Consistent Competency standards for pipeline industry </a:t>
            </a:r>
            <a:endParaRPr lang="en-GB" sz="2400" dirty="0">
              <a:solidFill>
                <a:schemeClr val="tx1"/>
              </a:solidFill>
            </a:endParaRPr>
          </a:p>
        </p:txBody>
      </p:sp>
      <p:sp>
        <p:nvSpPr>
          <p:cNvPr id="6" name="Rounded Rectangle 5"/>
          <p:cNvSpPr/>
          <p:nvPr/>
        </p:nvSpPr>
        <p:spPr>
          <a:xfrm>
            <a:off x="176147" y="1700808"/>
            <a:ext cx="2755452"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70% of existing Staff will leave in next 5 years</a:t>
            </a:r>
            <a:endParaRPr lang="en-GB" sz="2400" dirty="0">
              <a:solidFill>
                <a:schemeClr val="tx1"/>
              </a:solidFill>
            </a:endParaRPr>
          </a:p>
        </p:txBody>
      </p:sp>
      <p:sp>
        <p:nvSpPr>
          <p:cNvPr id="7" name="Rounded Rectangle 6"/>
          <p:cNvSpPr/>
          <p:nvPr/>
        </p:nvSpPr>
        <p:spPr>
          <a:xfrm>
            <a:off x="6110718" y="1492201"/>
            <a:ext cx="2808312" cy="17670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Greater turn over of staff 50% of new employees will leave after 3 years</a:t>
            </a:r>
            <a:endParaRPr lang="en-GB" sz="2400" dirty="0">
              <a:solidFill>
                <a:schemeClr val="tx1"/>
              </a:solidFill>
            </a:endParaRPr>
          </a:p>
        </p:txBody>
      </p:sp>
      <p:sp>
        <p:nvSpPr>
          <p:cNvPr id="8" name="Rounded Rectangle 7"/>
          <p:cNvSpPr/>
          <p:nvPr/>
        </p:nvSpPr>
        <p:spPr>
          <a:xfrm>
            <a:off x="176147" y="3292284"/>
            <a:ext cx="2721853" cy="14826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Young engineers work differently use of google to find answers </a:t>
            </a:r>
            <a:endParaRPr lang="en-GB" sz="2400" dirty="0">
              <a:solidFill>
                <a:schemeClr val="tx1"/>
              </a:solidFill>
            </a:endParaRPr>
          </a:p>
        </p:txBody>
      </p:sp>
      <p:sp>
        <p:nvSpPr>
          <p:cNvPr id="9" name="Rounded Rectangle 8"/>
          <p:cNvSpPr/>
          <p:nvPr/>
        </p:nvSpPr>
        <p:spPr>
          <a:xfrm>
            <a:off x="5992214" y="3337800"/>
            <a:ext cx="3164308" cy="1634556"/>
          </a:xfrm>
          <a:prstGeom prst="roundRect">
            <a:avLst>
              <a:gd name="adj" fmla="val 185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Greater use of electronic communication /  </a:t>
            </a:r>
          </a:p>
          <a:p>
            <a:pPr algn="ctr"/>
            <a:r>
              <a:rPr lang="en-GB" sz="2400" dirty="0" smtClean="0">
                <a:solidFill>
                  <a:schemeClr val="tx1"/>
                </a:solidFill>
              </a:rPr>
              <a:t>I-phone &amp; websites </a:t>
            </a:r>
            <a:endParaRPr lang="en-GB" sz="2400" dirty="0">
              <a:solidFill>
                <a:schemeClr val="tx1"/>
              </a:solidFill>
            </a:endParaRPr>
          </a:p>
        </p:txBody>
      </p:sp>
      <p:sp>
        <p:nvSpPr>
          <p:cNvPr id="10" name="Rounded Rectangle 9"/>
          <p:cNvSpPr/>
          <p:nvPr/>
        </p:nvSpPr>
        <p:spPr>
          <a:xfrm>
            <a:off x="3022841" y="3123846"/>
            <a:ext cx="2855230" cy="18195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Continuation of PERO course more joint training CP, line walking, process safety </a:t>
            </a:r>
            <a:endParaRPr lang="en-GB" sz="2400" dirty="0">
              <a:solidFill>
                <a:schemeClr val="tx1"/>
              </a:solidFill>
            </a:endParaRPr>
          </a:p>
        </p:txBody>
      </p:sp>
      <p:sp>
        <p:nvSpPr>
          <p:cNvPr id="12" name="Rounded Rectangle 11"/>
          <p:cNvSpPr/>
          <p:nvPr/>
        </p:nvSpPr>
        <p:spPr>
          <a:xfrm>
            <a:off x="3133204" y="1789139"/>
            <a:ext cx="2709130" cy="1203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Loss of industry knowledge / experience </a:t>
            </a:r>
            <a:endParaRPr lang="en-GB" sz="2400" dirty="0">
              <a:solidFill>
                <a:schemeClr val="tx1"/>
              </a:solidFill>
            </a:endParaRPr>
          </a:p>
        </p:txBody>
      </p:sp>
      <p:sp>
        <p:nvSpPr>
          <p:cNvPr id="13" name="Rounded Rectangle 12"/>
          <p:cNvSpPr/>
          <p:nvPr/>
        </p:nvSpPr>
        <p:spPr>
          <a:xfrm>
            <a:off x="212031" y="4937959"/>
            <a:ext cx="2721853" cy="15886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Lack of competent service providers</a:t>
            </a:r>
            <a:endParaRPr lang="en-GB" sz="2400" dirty="0">
              <a:solidFill>
                <a:schemeClr val="tx1"/>
              </a:solidFill>
            </a:endParaRPr>
          </a:p>
        </p:txBody>
      </p:sp>
      <p:sp>
        <p:nvSpPr>
          <p:cNvPr id="15" name="Rounded Rectangle 14"/>
          <p:cNvSpPr/>
          <p:nvPr/>
        </p:nvSpPr>
        <p:spPr>
          <a:xfrm>
            <a:off x="3063042" y="5248453"/>
            <a:ext cx="2916650" cy="11552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Capability to act as informed buyer of  expert services</a:t>
            </a:r>
            <a:endParaRPr lang="en-GB" sz="2400" dirty="0">
              <a:solidFill>
                <a:schemeClr val="tx1"/>
              </a:solidFill>
            </a:endParaRPr>
          </a:p>
        </p:txBody>
      </p:sp>
      <p:sp>
        <p:nvSpPr>
          <p:cNvPr id="16" name="Oval 15"/>
          <p:cNvSpPr/>
          <p:nvPr/>
        </p:nvSpPr>
        <p:spPr>
          <a:xfrm>
            <a:off x="377903" y="188640"/>
            <a:ext cx="5601789" cy="10081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Succession Planning &amp; </a:t>
            </a:r>
            <a:r>
              <a:rPr lang="en-GB" sz="2400" b="1" dirty="0" smtClean="0">
                <a:solidFill>
                  <a:schemeClr val="tx1"/>
                </a:solidFill>
              </a:rPr>
              <a:t>Competency </a:t>
            </a:r>
            <a:endParaRPr lang="en-GB" sz="2400" b="1" dirty="0">
              <a:solidFill>
                <a:schemeClr val="tx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164487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ounded Rectangle 4"/>
          <p:cNvSpPr/>
          <p:nvPr/>
        </p:nvSpPr>
        <p:spPr>
          <a:xfrm>
            <a:off x="3133204" y="4869749"/>
            <a:ext cx="2785191" cy="1478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Carry out independent investigatory / audit service?</a:t>
            </a:r>
            <a:endParaRPr lang="en-GB" sz="2400" dirty="0">
              <a:solidFill>
                <a:schemeClr val="tx1"/>
              </a:solidFill>
            </a:endParaRPr>
          </a:p>
        </p:txBody>
      </p:sp>
      <p:sp>
        <p:nvSpPr>
          <p:cNvPr id="6" name="Rounded Rectangle 5"/>
          <p:cNvSpPr/>
          <p:nvPr/>
        </p:nvSpPr>
        <p:spPr>
          <a:xfrm>
            <a:off x="176147" y="1700808"/>
            <a:ext cx="2755452"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UKOPA act as arbiter with HSE </a:t>
            </a:r>
            <a:endParaRPr lang="en-GB" sz="2400" dirty="0">
              <a:solidFill>
                <a:schemeClr val="tx1"/>
              </a:solidFill>
            </a:endParaRPr>
          </a:p>
        </p:txBody>
      </p:sp>
      <p:sp>
        <p:nvSpPr>
          <p:cNvPr id="7" name="Rounded Rectangle 6"/>
          <p:cNvSpPr/>
          <p:nvPr/>
        </p:nvSpPr>
        <p:spPr>
          <a:xfrm>
            <a:off x="6110718" y="1492201"/>
            <a:ext cx="2808312" cy="17670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UKOPA input into industry standards IGEM / BS </a:t>
            </a:r>
            <a:endParaRPr lang="en-GB" sz="2400" dirty="0">
              <a:solidFill>
                <a:schemeClr val="tx1"/>
              </a:solidFill>
            </a:endParaRPr>
          </a:p>
        </p:txBody>
      </p:sp>
      <p:sp>
        <p:nvSpPr>
          <p:cNvPr id="8" name="Rounded Rectangle 7"/>
          <p:cNvSpPr/>
          <p:nvPr/>
        </p:nvSpPr>
        <p:spPr>
          <a:xfrm>
            <a:off x="212030" y="3026474"/>
            <a:ext cx="2721853" cy="14826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Status and role of good practice guides  </a:t>
            </a:r>
            <a:endParaRPr lang="en-GB" sz="2400" dirty="0">
              <a:solidFill>
                <a:schemeClr val="tx1"/>
              </a:solidFill>
            </a:endParaRPr>
          </a:p>
        </p:txBody>
      </p:sp>
      <p:sp>
        <p:nvSpPr>
          <p:cNvPr id="9" name="Rounded Rectangle 8"/>
          <p:cNvSpPr/>
          <p:nvPr/>
        </p:nvSpPr>
        <p:spPr>
          <a:xfrm>
            <a:off x="5991972" y="3363696"/>
            <a:ext cx="3045804" cy="1634556"/>
          </a:xfrm>
          <a:prstGeom prst="roundRect">
            <a:avLst>
              <a:gd name="adj" fmla="val 185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UKOPA role with Government </a:t>
            </a:r>
          </a:p>
          <a:p>
            <a:pPr algn="ctr"/>
            <a:r>
              <a:rPr lang="en-GB" sz="2400" dirty="0" smtClean="0">
                <a:solidFill>
                  <a:schemeClr val="tx1"/>
                </a:solidFill>
              </a:rPr>
              <a:t>DEC and OFGEM</a:t>
            </a:r>
            <a:endParaRPr lang="en-GB" sz="2400" dirty="0">
              <a:solidFill>
                <a:schemeClr val="tx1"/>
              </a:solidFill>
            </a:endParaRPr>
          </a:p>
        </p:txBody>
      </p:sp>
      <p:sp>
        <p:nvSpPr>
          <p:cNvPr id="10" name="Rounded Rectangle 9"/>
          <p:cNvSpPr/>
          <p:nvPr/>
        </p:nvSpPr>
        <p:spPr>
          <a:xfrm>
            <a:off x="3022841" y="2866403"/>
            <a:ext cx="2855230" cy="18195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UKOPA position alongside UKPIA ENA and others</a:t>
            </a:r>
            <a:endParaRPr lang="en-GB" sz="2400" dirty="0">
              <a:solidFill>
                <a:schemeClr val="tx1"/>
              </a:solidFill>
            </a:endParaRPr>
          </a:p>
        </p:txBody>
      </p:sp>
      <p:sp>
        <p:nvSpPr>
          <p:cNvPr id="12" name="Rounded Rectangle 11"/>
          <p:cNvSpPr/>
          <p:nvPr/>
        </p:nvSpPr>
        <p:spPr>
          <a:xfrm>
            <a:off x="3157163" y="1492201"/>
            <a:ext cx="2709130" cy="1203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Maintain reputation</a:t>
            </a:r>
            <a:r>
              <a:rPr lang="en-GB" sz="2400" dirty="0">
                <a:solidFill>
                  <a:schemeClr val="tx1"/>
                </a:solidFill>
              </a:rPr>
              <a:t> </a:t>
            </a:r>
            <a:r>
              <a:rPr lang="en-GB" sz="2400" dirty="0" smtClean="0">
                <a:solidFill>
                  <a:schemeClr val="tx1"/>
                </a:solidFill>
              </a:rPr>
              <a:t>with the HSE</a:t>
            </a:r>
            <a:endParaRPr lang="en-GB" sz="2400" dirty="0">
              <a:solidFill>
                <a:schemeClr val="tx1"/>
              </a:solidFill>
            </a:endParaRPr>
          </a:p>
        </p:txBody>
      </p:sp>
      <p:sp>
        <p:nvSpPr>
          <p:cNvPr id="13" name="Rounded Rectangle 12"/>
          <p:cNvSpPr/>
          <p:nvPr/>
        </p:nvSpPr>
        <p:spPr>
          <a:xfrm>
            <a:off x="212031" y="4653136"/>
            <a:ext cx="2721853" cy="15886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Provide technical advice and support to members</a:t>
            </a:r>
            <a:endParaRPr lang="en-GB" sz="2400" dirty="0">
              <a:solidFill>
                <a:schemeClr val="tx1"/>
              </a:solidFill>
            </a:endParaRPr>
          </a:p>
        </p:txBody>
      </p:sp>
      <p:sp>
        <p:nvSpPr>
          <p:cNvPr id="15" name="Rounded Rectangle 14"/>
          <p:cNvSpPr/>
          <p:nvPr/>
        </p:nvSpPr>
        <p:spPr>
          <a:xfrm>
            <a:off x="6020752" y="5152010"/>
            <a:ext cx="2916650" cy="11552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Manage research projects on behalf of members </a:t>
            </a:r>
            <a:endParaRPr lang="en-GB" sz="2400" dirty="0">
              <a:solidFill>
                <a:schemeClr val="tx1"/>
              </a:solidFill>
            </a:endParaRPr>
          </a:p>
        </p:txBody>
      </p:sp>
      <p:sp>
        <p:nvSpPr>
          <p:cNvPr id="14" name="Oval 13"/>
          <p:cNvSpPr/>
          <p:nvPr/>
        </p:nvSpPr>
        <p:spPr>
          <a:xfrm>
            <a:off x="212030" y="116632"/>
            <a:ext cx="6160170" cy="123812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UKOPA’s position </a:t>
            </a:r>
            <a:r>
              <a:rPr lang="en-US" sz="2400" b="1" dirty="0">
                <a:solidFill>
                  <a:schemeClr val="tx1"/>
                </a:solidFill>
              </a:rPr>
              <a:t>and </a:t>
            </a:r>
            <a:r>
              <a:rPr lang="en-US" sz="2400" b="1" dirty="0" smtClean="0">
                <a:solidFill>
                  <a:schemeClr val="tx1"/>
                </a:solidFill>
              </a:rPr>
              <a:t>role </a:t>
            </a:r>
            <a:r>
              <a:rPr lang="en-US" sz="2400" b="1" dirty="0">
                <a:solidFill>
                  <a:schemeClr val="tx1"/>
                </a:solidFill>
              </a:rPr>
              <a:t>in the wider </a:t>
            </a:r>
            <a:r>
              <a:rPr lang="en-US" sz="2400" b="1" dirty="0" smtClean="0">
                <a:solidFill>
                  <a:schemeClr val="tx1"/>
                </a:solidFill>
              </a:rPr>
              <a:t>industry context</a:t>
            </a:r>
            <a:endParaRPr lang="en-US" sz="2400" b="1" dirty="0">
              <a:solidFill>
                <a:schemeClr val="tx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504712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47875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First </a:t>
            </a:r>
            <a:r>
              <a:rPr lang="en-GB" smtClean="0"/>
              <a:t>Formal Meeting!</a:t>
            </a:r>
            <a:endParaRPr lang="en-GB"/>
          </a:p>
        </p:txBody>
      </p:sp>
      <p:sp>
        <p:nvSpPr>
          <p:cNvPr id="3" name="Content Placeholder 2"/>
          <p:cNvSpPr>
            <a:spLocks noGrp="1"/>
          </p:cNvSpPr>
          <p:nvPr>
            <p:ph idx="1"/>
          </p:nvPr>
        </p:nvSpPr>
        <p:spPr>
          <a:xfrm>
            <a:off x="2371253" y="3397846"/>
            <a:ext cx="9273105" cy="4717612"/>
          </a:xfrm>
        </p:spPr>
        <p:txBody>
          <a:bodyPr/>
          <a:lstStyle/>
          <a:p>
            <a:endParaRPr lang="en-GB" dirty="0"/>
          </a:p>
        </p:txBody>
      </p:sp>
      <p:sp>
        <p:nvSpPr>
          <p:cNvPr id="4" name="Slide Number Placeholder 3"/>
          <p:cNvSpPr>
            <a:spLocks noGrp="1"/>
          </p:cNvSpPr>
          <p:nvPr>
            <p:ph type="sldNum" sz="quarter" idx="10"/>
          </p:nvPr>
        </p:nvSpPr>
        <p:spPr/>
        <p:txBody>
          <a:bodyPr/>
          <a:lstStyle/>
          <a:p>
            <a:pPr>
              <a:defRPr/>
            </a:pPr>
            <a:fld id="{E22C610A-8C62-4C5B-92E3-DA09D40C844E}" type="slidenum">
              <a:rPr lang="en-GB" smtClean="0">
                <a:solidFill>
                  <a:srgbClr val="000000"/>
                </a:solidFill>
              </a:rPr>
              <a:pPr>
                <a:defRPr/>
              </a:pPr>
              <a:t>3</a:t>
            </a:fld>
            <a:endParaRPr lang="en-GB">
              <a:solidFill>
                <a:srgbClr val="000000"/>
              </a:solidFill>
            </a:endParaRPr>
          </a:p>
        </p:txBody>
      </p:sp>
      <p:pic>
        <p:nvPicPr>
          <p:cNvPr id="1026" name="92b77b3e-9091-4346-b81f-38470ff1a137" descr="30ED828F-E90D-4DAB-838A-E053FFAAFD77@home"/>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7704" y="1700808"/>
            <a:ext cx="4645496" cy="467054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219114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 from Questionnaire</a:t>
            </a:r>
            <a:endParaRPr lang="en-GB" dirty="0"/>
          </a:p>
        </p:txBody>
      </p:sp>
      <p:sp>
        <p:nvSpPr>
          <p:cNvPr id="4" name="Teardrop 3"/>
          <p:cNvSpPr/>
          <p:nvPr/>
        </p:nvSpPr>
        <p:spPr>
          <a:xfrm rot="20904547">
            <a:off x="317231" y="1801809"/>
            <a:ext cx="2506038" cy="1625226"/>
          </a:xfrm>
          <a:prstGeom prst="teardrop">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 knowledge share, peer expertise, information &amp; discussion</a:t>
            </a:r>
            <a:endParaRPr lang="en-GB" dirty="0"/>
          </a:p>
        </p:txBody>
      </p:sp>
      <p:sp>
        <p:nvSpPr>
          <p:cNvPr id="5" name="Teardrop 4"/>
          <p:cNvSpPr/>
          <p:nvPr/>
        </p:nvSpPr>
        <p:spPr>
          <a:xfrm rot="383813">
            <a:off x="2894992" y="2612108"/>
            <a:ext cx="2520280" cy="1270342"/>
          </a:xfrm>
          <a:prstGeom prst="teardrop">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Work group supported by some members</a:t>
            </a:r>
            <a:endParaRPr lang="en-GB" dirty="0">
              <a:solidFill>
                <a:schemeClr val="tx1"/>
              </a:solidFill>
            </a:endParaRPr>
          </a:p>
        </p:txBody>
      </p:sp>
      <p:sp>
        <p:nvSpPr>
          <p:cNvPr id="6" name="Teardrop 5"/>
          <p:cNvSpPr/>
          <p:nvPr/>
        </p:nvSpPr>
        <p:spPr>
          <a:xfrm>
            <a:off x="971600" y="3429000"/>
            <a:ext cx="2149852" cy="1179789"/>
          </a:xfrm>
          <a:prstGeom prst="teardrop">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Inexpensive support compared to consultants</a:t>
            </a:r>
            <a:endParaRPr lang="en-GB" dirty="0"/>
          </a:p>
        </p:txBody>
      </p:sp>
      <p:sp>
        <p:nvSpPr>
          <p:cNvPr id="7" name="Teardrop 6"/>
          <p:cNvSpPr/>
          <p:nvPr/>
        </p:nvSpPr>
        <p:spPr>
          <a:xfrm rot="383813">
            <a:off x="4346890" y="1703065"/>
            <a:ext cx="2520280" cy="1270342"/>
          </a:xfrm>
          <a:prstGeom prst="teardrop">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Work group supported by some members</a:t>
            </a:r>
            <a:endParaRPr lang="en-GB" dirty="0">
              <a:solidFill>
                <a:schemeClr val="tx1"/>
              </a:solidFill>
            </a:endParaRPr>
          </a:p>
        </p:txBody>
      </p:sp>
      <p:sp>
        <p:nvSpPr>
          <p:cNvPr id="8" name="TextBox 7"/>
          <p:cNvSpPr txBox="1"/>
          <p:nvPr/>
        </p:nvSpPr>
        <p:spPr>
          <a:xfrm>
            <a:off x="2668715" y="1700808"/>
            <a:ext cx="2386383" cy="369332"/>
          </a:xfrm>
          <a:prstGeom prst="rect">
            <a:avLst/>
          </a:prstGeom>
          <a:noFill/>
        </p:spPr>
        <p:txBody>
          <a:bodyPr wrap="square" rtlCol="0">
            <a:spAutoFit/>
          </a:bodyPr>
          <a:lstStyle/>
          <a:p>
            <a:r>
              <a:rPr lang="en-GB" b="1" dirty="0" smtClean="0"/>
              <a:t>Value for money </a:t>
            </a:r>
            <a:endParaRPr lang="en-GB" b="1" dirty="0"/>
          </a:p>
        </p:txBody>
      </p:sp>
      <p:sp>
        <p:nvSpPr>
          <p:cNvPr id="9" name="Rectangle 8"/>
          <p:cNvSpPr/>
          <p:nvPr/>
        </p:nvSpPr>
        <p:spPr>
          <a:xfrm>
            <a:off x="5289678" y="3825131"/>
            <a:ext cx="3544496" cy="369332"/>
          </a:xfrm>
          <a:prstGeom prst="rect">
            <a:avLst/>
          </a:prstGeom>
        </p:spPr>
        <p:txBody>
          <a:bodyPr wrap="none">
            <a:spAutoFit/>
          </a:bodyPr>
          <a:lstStyle/>
          <a:p>
            <a:r>
              <a:rPr lang="en-GB" b="1" dirty="0" smtClean="0"/>
              <a:t>What more could UKOPA do ? </a:t>
            </a:r>
            <a:endParaRPr lang="en-GB" b="1" dirty="0"/>
          </a:p>
        </p:txBody>
      </p:sp>
      <p:sp>
        <p:nvSpPr>
          <p:cNvPr id="10" name="Teardrop 9"/>
          <p:cNvSpPr/>
          <p:nvPr/>
        </p:nvSpPr>
        <p:spPr>
          <a:xfrm rot="383813">
            <a:off x="6282742" y="4331417"/>
            <a:ext cx="2520280" cy="1270342"/>
          </a:xfrm>
          <a:prstGeom prst="teardrop">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Provide more technical support ?</a:t>
            </a:r>
            <a:endParaRPr lang="en-GB" dirty="0">
              <a:solidFill>
                <a:schemeClr val="tx1"/>
              </a:solidFill>
            </a:endParaRPr>
          </a:p>
        </p:txBody>
      </p:sp>
      <p:sp>
        <p:nvSpPr>
          <p:cNvPr id="11" name="Teardrop 10"/>
          <p:cNvSpPr/>
          <p:nvPr/>
        </p:nvSpPr>
        <p:spPr>
          <a:xfrm rot="20675359">
            <a:off x="3794959" y="4507001"/>
            <a:ext cx="2520280" cy="1270342"/>
          </a:xfrm>
          <a:prstGeom prst="teardrop">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Collaborative research ?</a:t>
            </a:r>
            <a:endParaRPr lang="en-GB" dirty="0">
              <a:solidFill>
                <a:schemeClr val="tx1"/>
              </a:solidFill>
            </a:endParaRPr>
          </a:p>
        </p:txBody>
      </p:sp>
      <p:sp>
        <p:nvSpPr>
          <p:cNvPr id="12" name="Teardrop 11"/>
          <p:cNvSpPr/>
          <p:nvPr/>
        </p:nvSpPr>
        <p:spPr>
          <a:xfrm rot="383813">
            <a:off x="6080509" y="4357532"/>
            <a:ext cx="2520280" cy="1270342"/>
          </a:xfrm>
          <a:prstGeom prst="teardrop">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Provide more technical support ?</a:t>
            </a:r>
            <a:endParaRPr lang="en-GB" dirty="0">
              <a:solidFill>
                <a:schemeClr val="tx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672960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 from Questionnaire</a:t>
            </a:r>
            <a:endParaRPr lang="en-GB" dirty="0"/>
          </a:p>
        </p:txBody>
      </p:sp>
      <p:sp>
        <p:nvSpPr>
          <p:cNvPr id="5" name="Teardrop 4"/>
          <p:cNvSpPr/>
          <p:nvPr/>
        </p:nvSpPr>
        <p:spPr>
          <a:xfrm rot="383813">
            <a:off x="2909558" y="2021917"/>
            <a:ext cx="2520280" cy="1270342"/>
          </a:xfrm>
          <a:prstGeom prst="teardrop">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Members resources increasingly stretched</a:t>
            </a:r>
          </a:p>
        </p:txBody>
      </p:sp>
      <p:sp>
        <p:nvSpPr>
          <p:cNvPr id="7" name="Teardrop 6"/>
          <p:cNvSpPr/>
          <p:nvPr/>
        </p:nvSpPr>
        <p:spPr>
          <a:xfrm rot="21055544">
            <a:off x="227385" y="2076267"/>
            <a:ext cx="2520280" cy="1270342"/>
          </a:xfrm>
          <a:prstGeom prst="teardrop">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Manage deliverables as projects </a:t>
            </a:r>
            <a:endParaRPr lang="en-GB" dirty="0">
              <a:solidFill>
                <a:schemeClr val="tx1"/>
              </a:solidFill>
            </a:endParaRPr>
          </a:p>
        </p:txBody>
      </p:sp>
      <p:sp>
        <p:nvSpPr>
          <p:cNvPr id="8" name="TextBox 7"/>
          <p:cNvSpPr txBox="1"/>
          <p:nvPr/>
        </p:nvSpPr>
        <p:spPr>
          <a:xfrm>
            <a:off x="2323792" y="1516438"/>
            <a:ext cx="2695372" cy="369332"/>
          </a:xfrm>
          <a:prstGeom prst="rect">
            <a:avLst/>
          </a:prstGeom>
          <a:noFill/>
        </p:spPr>
        <p:txBody>
          <a:bodyPr wrap="square" rtlCol="0">
            <a:spAutoFit/>
          </a:bodyPr>
          <a:lstStyle/>
          <a:p>
            <a:r>
              <a:rPr lang="en-GB" b="1" dirty="0" smtClean="0"/>
              <a:t>Sustaining UKOPA </a:t>
            </a:r>
            <a:endParaRPr lang="en-GB" b="1" dirty="0"/>
          </a:p>
        </p:txBody>
      </p:sp>
      <p:sp>
        <p:nvSpPr>
          <p:cNvPr id="9" name="Rectangle 8"/>
          <p:cNvSpPr/>
          <p:nvPr/>
        </p:nvSpPr>
        <p:spPr>
          <a:xfrm>
            <a:off x="2692459" y="4274180"/>
            <a:ext cx="6173485" cy="369332"/>
          </a:xfrm>
          <a:prstGeom prst="rect">
            <a:avLst/>
          </a:prstGeom>
        </p:spPr>
        <p:txBody>
          <a:bodyPr wrap="none">
            <a:spAutoFit/>
          </a:bodyPr>
          <a:lstStyle/>
          <a:p>
            <a:r>
              <a:rPr lang="en-GB" b="1" dirty="0" smtClean="0"/>
              <a:t>Increasing membership fees to manage deliverables </a:t>
            </a:r>
            <a:r>
              <a:rPr lang="en-GB" dirty="0" smtClean="0"/>
              <a:t>? </a:t>
            </a:r>
            <a:endParaRPr lang="en-GB" dirty="0"/>
          </a:p>
        </p:txBody>
      </p:sp>
      <p:sp>
        <p:nvSpPr>
          <p:cNvPr id="11" name="Teardrop 10"/>
          <p:cNvSpPr/>
          <p:nvPr/>
        </p:nvSpPr>
        <p:spPr>
          <a:xfrm rot="361964">
            <a:off x="3551656" y="4772430"/>
            <a:ext cx="2520280" cy="1270342"/>
          </a:xfrm>
          <a:prstGeom prst="teardrop">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Potentially however would need to be justified</a:t>
            </a:r>
            <a:endParaRPr lang="en-GB" dirty="0">
              <a:solidFill>
                <a:schemeClr val="tx1"/>
              </a:solidFill>
            </a:endParaRPr>
          </a:p>
        </p:txBody>
      </p:sp>
      <p:sp>
        <p:nvSpPr>
          <p:cNvPr id="13" name="Teardrop 12"/>
          <p:cNvSpPr/>
          <p:nvPr/>
        </p:nvSpPr>
        <p:spPr>
          <a:xfrm rot="383813">
            <a:off x="5538069" y="2468856"/>
            <a:ext cx="2602358" cy="958764"/>
          </a:xfrm>
          <a:prstGeom prst="teardrop">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Maintain access to competent resource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525708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 on current deliverables </a:t>
            </a:r>
            <a:endParaRPr lang="en-GB" dirty="0"/>
          </a:p>
        </p:txBody>
      </p:sp>
      <p:sp>
        <p:nvSpPr>
          <p:cNvPr id="4" name="Rounded Rectangle 3"/>
          <p:cNvSpPr/>
          <p:nvPr/>
        </p:nvSpPr>
        <p:spPr>
          <a:xfrm>
            <a:off x="395536" y="1628800"/>
            <a:ext cx="2880320" cy="864096"/>
          </a:xfrm>
          <a:prstGeom prst="round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Website – valued</a:t>
            </a:r>
          </a:p>
          <a:p>
            <a:pPr algn="ctr"/>
            <a:r>
              <a:rPr lang="en-GB" dirty="0" smtClean="0"/>
              <a:t> </a:t>
            </a:r>
            <a:endParaRPr lang="en-GB" dirty="0"/>
          </a:p>
        </p:txBody>
      </p:sp>
      <p:sp>
        <p:nvSpPr>
          <p:cNvPr id="6" name="Rounded Rectangle 5"/>
          <p:cNvSpPr/>
          <p:nvPr/>
        </p:nvSpPr>
        <p:spPr>
          <a:xfrm>
            <a:off x="395536" y="2276872"/>
            <a:ext cx="2880320" cy="648072"/>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Website – more access,</a:t>
            </a:r>
          </a:p>
          <a:p>
            <a:pPr algn="ctr"/>
            <a:r>
              <a:rPr lang="en-GB" dirty="0">
                <a:solidFill>
                  <a:schemeClr val="tx1"/>
                </a:solidFill>
              </a:rPr>
              <a:t>c</a:t>
            </a:r>
            <a:r>
              <a:rPr lang="en-GB" dirty="0" smtClean="0">
                <a:solidFill>
                  <a:schemeClr val="tx1"/>
                </a:solidFill>
              </a:rPr>
              <a:t>ontinued development</a:t>
            </a:r>
            <a:r>
              <a:rPr lang="en-GB" dirty="0" smtClean="0"/>
              <a:t> </a:t>
            </a:r>
            <a:endParaRPr lang="en-GB" dirty="0"/>
          </a:p>
        </p:txBody>
      </p:sp>
      <p:sp>
        <p:nvSpPr>
          <p:cNvPr id="7" name="Rounded Rectangle 6"/>
          <p:cNvSpPr/>
          <p:nvPr/>
        </p:nvSpPr>
        <p:spPr>
          <a:xfrm>
            <a:off x="3851920" y="1661414"/>
            <a:ext cx="4320480" cy="432048"/>
          </a:xfrm>
          <a:prstGeom prst="round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Technical Seminar– value for money </a:t>
            </a:r>
            <a:r>
              <a:rPr lang="en-GB" dirty="0" smtClean="0"/>
              <a:t> </a:t>
            </a:r>
            <a:endParaRPr lang="en-GB" dirty="0"/>
          </a:p>
        </p:txBody>
      </p:sp>
      <p:sp>
        <p:nvSpPr>
          <p:cNvPr id="8" name="Rounded Rectangle 7"/>
          <p:cNvSpPr/>
          <p:nvPr/>
        </p:nvSpPr>
        <p:spPr>
          <a:xfrm>
            <a:off x="3824567" y="2276872"/>
            <a:ext cx="4320480" cy="612068"/>
          </a:xfrm>
          <a:prstGeom prst="roundRect">
            <a:avLst/>
          </a:prstGeom>
          <a:solidFill>
            <a:srgbClr val="66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Members meeting – valued potential for improvement </a:t>
            </a:r>
            <a:endParaRPr lang="en-GB" dirty="0"/>
          </a:p>
        </p:txBody>
      </p:sp>
      <p:sp>
        <p:nvSpPr>
          <p:cNvPr id="9" name="Rounded Rectangle 8"/>
          <p:cNvSpPr/>
          <p:nvPr/>
        </p:nvSpPr>
        <p:spPr>
          <a:xfrm>
            <a:off x="395537" y="3144888"/>
            <a:ext cx="4104456" cy="574496"/>
          </a:xfrm>
          <a:prstGeom prst="roundRect">
            <a:avLst/>
          </a:prstGeom>
          <a:solidFill>
            <a:srgbClr val="66FF66"/>
          </a:solidFill>
          <a:ln>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Safety Alerts– Supported</a:t>
            </a:r>
          </a:p>
          <a:p>
            <a:pPr algn="ctr"/>
            <a:r>
              <a:rPr lang="en-GB" dirty="0" smtClean="0">
                <a:solidFill>
                  <a:schemeClr val="tx1"/>
                </a:solidFill>
              </a:rPr>
              <a:t> </a:t>
            </a:r>
            <a:endParaRPr lang="en-GB" dirty="0"/>
          </a:p>
        </p:txBody>
      </p:sp>
      <p:sp>
        <p:nvSpPr>
          <p:cNvPr id="10" name="Rounded Rectangle 9"/>
          <p:cNvSpPr/>
          <p:nvPr/>
        </p:nvSpPr>
        <p:spPr>
          <a:xfrm>
            <a:off x="395535" y="3599024"/>
            <a:ext cx="4104457" cy="648072"/>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Inconsistent approach by members</a:t>
            </a:r>
          </a:p>
          <a:p>
            <a:pPr algn="ctr"/>
            <a:r>
              <a:rPr lang="en-GB" dirty="0" smtClean="0">
                <a:solidFill>
                  <a:schemeClr val="tx1"/>
                </a:solidFill>
              </a:rPr>
              <a:t>Improved access and structure </a:t>
            </a:r>
            <a:endParaRPr lang="en-GB" dirty="0">
              <a:solidFill>
                <a:schemeClr val="tx1"/>
              </a:solidFill>
            </a:endParaRPr>
          </a:p>
        </p:txBody>
      </p:sp>
      <p:sp>
        <p:nvSpPr>
          <p:cNvPr id="11" name="Rounded Rectangle 10"/>
          <p:cNvSpPr/>
          <p:nvPr/>
        </p:nvSpPr>
        <p:spPr>
          <a:xfrm>
            <a:off x="4934419" y="3159955"/>
            <a:ext cx="4104457" cy="648072"/>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HSE Liaison – member feedback on discussion </a:t>
            </a:r>
            <a:endParaRPr lang="en-GB" dirty="0">
              <a:solidFill>
                <a:schemeClr val="tx1"/>
              </a:solidFill>
            </a:endParaRPr>
          </a:p>
        </p:txBody>
      </p:sp>
      <p:sp>
        <p:nvSpPr>
          <p:cNvPr id="12" name="Rounded Rectangle 11"/>
          <p:cNvSpPr/>
          <p:nvPr/>
        </p:nvSpPr>
        <p:spPr>
          <a:xfrm>
            <a:off x="395535" y="4471665"/>
            <a:ext cx="4497142" cy="576064"/>
          </a:xfrm>
          <a:prstGeom prst="roundRect">
            <a:avLst/>
          </a:prstGeom>
          <a:solidFill>
            <a:srgbClr val="66FF66"/>
          </a:solidFill>
          <a:ln>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3</a:t>
            </a:r>
            <a:r>
              <a:rPr lang="en-GB" baseline="30000" dirty="0" smtClean="0">
                <a:solidFill>
                  <a:schemeClr val="tx1"/>
                </a:solidFill>
              </a:rPr>
              <a:t>rd</a:t>
            </a:r>
            <a:r>
              <a:rPr lang="en-GB" dirty="0" smtClean="0">
                <a:solidFill>
                  <a:schemeClr val="tx1"/>
                </a:solidFill>
              </a:rPr>
              <a:t> party infringement report – Supported</a:t>
            </a:r>
          </a:p>
          <a:p>
            <a:pPr algn="ctr"/>
            <a:r>
              <a:rPr lang="en-GB" dirty="0" smtClean="0">
                <a:solidFill>
                  <a:schemeClr val="tx1"/>
                </a:solidFill>
              </a:rPr>
              <a:t> </a:t>
            </a:r>
            <a:endParaRPr lang="en-GB" dirty="0"/>
          </a:p>
        </p:txBody>
      </p:sp>
      <p:sp>
        <p:nvSpPr>
          <p:cNvPr id="13" name="Rounded Rectangle 12"/>
          <p:cNvSpPr/>
          <p:nvPr/>
        </p:nvSpPr>
        <p:spPr>
          <a:xfrm>
            <a:off x="395537" y="5001942"/>
            <a:ext cx="4497142" cy="648072"/>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Better sharing of incidents </a:t>
            </a:r>
          </a:p>
          <a:p>
            <a:pPr algn="ctr"/>
            <a:r>
              <a:rPr lang="en-GB" dirty="0" smtClean="0">
                <a:solidFill>
                  <a:schemeClr val="tx1"/>
                </a:solidFill>
              </a:rPr>
              <a:t>Standardise data inputs</a:t>
            </a:r>
            <a:endParaRPr lang="en-GB" dirty="0">
              <a:solidFill>
                <a:schemeClr val="tx1"/>
              </a:solidFill>
            </a:endParaRPr>
          </a:p>
        </p:txBody>
      </p:sp>
      <p:sp>
        <p:nvSpPr>
          <p:cNvPr id="14" name="Rounded Rectangle 13"/>
          <p:cNvSpPr/>
          <p:nvPr/>
        </p:nvSpPr>
        <p:spPr>
          <a:xfrm>
            <a:off x="5051083" y="4408219"/>
            <a:ext cx="3888431" cy="576064"/>
          </a:xfrm>
          <a:prstGeom prst="roundRect">
            <a:avLst/>
          </a:prstGeom>
          <a:solidFill>
            <a:srgbClr val="66FF66"/>
          </a:solidFill>
          <a:ln>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Annual Process Safety Report </a:t>
            </a:r>
          </a:p>
          <a:p>
            <a:pPr algn="ctr"/>
            <a:r>
              <a:rPr lang="en-GB" dirty="0" smtClean="0">
                <a:solidFill>
                  <a:schemeClr val="tx1"/>
                </a:solidFill>
              </a:rPr>
              <a:t> </a:t>
            </a:r>
            <a:endParaRPr lang="en-GB" dirty="0"/>
          </a:p>
        </p:txBody>
      </p:sp>
      <p:sp>
        <p:nvSpPr>
          <p:cNvPr id="15" name="Rounded Rectangle 14"/>
          <p:cNvSpPr/>
          <p:nvPr/>
        </p:nvSpPr>
        <p:spPr>
          <a:xfrm>
            <a:off x="5051083" y="4869160"/>
            <a:ext cx="3871130" cy="648072"/>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Interpretation of indicators</a:t>
            </a:r>
            <a:endParaRPr lang="en-GB" dirty="0">
              <a:solidFill>
                <a:schemeClr val="tx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771509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 on current deliverables </a:t>
            </a:r>
            <a:endParaRPr lang="en-GB" dirty="0"/>
          </a:p>
        </p:txBody>
      </p:sp>
      <p:sp>
        <p:nvSpPr>
          <p:cNvPr id="4" name="Rounded Rectangle 3"/>
          <p:cNvSpPr/>
          <p:nvPr/>
        </p:nvSpPr>
        <p:spPr>
          <a:xfrm>
            <a:off x="683568" y="1597790"/>
            <a:ext cx="2880320" cy="864096"/>
          </a:xfrm>
          <a:prstGeom prst="roundRect">
            <a:avLst/>
          </a:prstGeom>
          <a:solidFill>
            <a:srgbClr val="66FF66"/>
          </a:solidFill>
          <a:ln>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Fault database report  </a:t>
            </a:r>
            <a:endParaRPr lang="en-GB" dirty="0">
              <a:solidFill>
                <a:schemeClr val="tx1"/>
              </a:solidFill>
            </a:endParaRPr>
          </a:p>
        </p:txBody>
      </p:sp>
      <p:sp>
        <p:nvSpPr>
          <p:cNvPr id="6" name="Rounded Rectangle 5"/>
          <p:cNvSpPr/>
          <p:nvPr/>
        </p:nvSpPr>
        <p:spPr>
          <a:xfrm>
            <a:off x="683568" y="2274298"/>
            <a:ext cx="2880320" cy="648072"/>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Better sharing of faults and defects </a:t>
            </a:r>
            <a:endParaRPr lang="en-GB" dirty="0">
              <a:solidFill>
                <a:schemeClr val="tx1"/>
              </a:solidFill>
            </a:endParaRPr>
          </a:p>
        </p:txBody>
      </p:sp>
      <p:sp>
        <p:nvSpPr>
          <p:cNvPr id="7" name="Rounded Rectangle 6"/>
          <p:cNvSpPr/>
          <p:nvPr/>
        </p:nvSpPr>
        <p:spPr>
          <a:xfrm>
            <a:off x="4713170" y="1628800"/>
            <a:ext cx="3528962" cy="432048"/>
          </a:xfrm>
          <a:prstGeom prst="round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Guidance documents </a:t>
            </a:r>
            <a:endParaRPr lang="en-GB" dirty="0">
              <a:solidFill>
                <a:schemeClr val="tx1"/>
              </a:solidFill>
            </a:endParaRPr>
          </a:p>
        </p:txBody>
      </p:sp>
      <p:sp>
        <p:nvSpPr>
          <p:cNvPr id="8" name="Rounded Rectangle 7"/>
          <p:cNvSpPr/>
          <p:nvPr/>
        </p:nvSpPr>
        <p:spPr>
          <a:xfrm>
            <a:off x="4664824" y="2028916"/>
            <a:ext cx="3507576" cy="612068"/>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Implementation and control </a:t>
            </a:r>
            <a:endParaRPr lang="en-GB" dirty="0">
              <a:solidFill>
                <a:schemeClr val="tx1"/>
              </a:solidFill>
            </a:endParaRPr>
          </a:p>
        </p:txBody>
      </p:sp>
      <p:sp>
        <p:nvSpPr>
          <p:cNvPr id="9" name="Rounded Rectangle 8"/>
          <p:cNvSpPr/>
          <p:nvPr/>
        </p:nvSpPr>
        <p:spPr>
          <a:xfrm>
            <a:off x="395537" y="3144888"/>
            <a:ext cx="4104456" cy="574496"/>
          </a:xfrm>
          <a:prstGeom prst="roundRect">
            <a:avLst/>
          </a:prstGeom>
          <a:solidFill>
            <a:srgbClr val="66FF66"/>
          </a:solidFill>
          <a:ln>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PERO – Fully supported</a:t>
            </a:r>
          </a:p>
          <a:p>
            <a:pPr algn="ctr"/>
            <a:r>
              <a:rPr lang="en-GB" dirty="0" smtClean="0">
                <a:solidFill>
                  <a:schemeClr val="tx1"/>
                </a:solidFill>
              </a:rPr>
              <a:t> </a:t>
            </a:r>
            <a:endParaRPr lang="en-GB" dirty="0"/>
          </a:p>
        </p:txBody>
      </p:sp>
      <p:sp>
        <p:nvSpPr>
          <p:cNvPr id="10" name="Rounded Rectangle 9"/>
          <p:cNvSpPr/>
          <p:nvPr/>
        </p:nvSpPr>
        <p:spPr>
          <a:xfrm>
            <a:off x="395535" y="3599024"/>
            <a:ext cx="4104457" cy="648072"/>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How do you maintain competence</a:t>
            </a:r>
            <a:endParaRPr lang="en-GB" dirty="0">
              <a:solidFill>
                <a:schemeClr val="tx1"/>
              </a:solidFill>
            </a:endParaRPr>
          </a:p>
        </p:txBody>
      </p:sp>
      <p:sp>
        <p:nvSpPr>
          <p:cNvPr id="11" name="Rounded Rectangle 10"/>
          <p:cNvSpPr/>
          <p:nvPr/>
        </p:nvSpPr>
        <p:spPr>
          <a:xfrm>
            <a:off x="5055776" y="5096524"/>
            <a:ext cx="4104457" cy="648072"/>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HSE Liaison – member feedback on discussion </a:t>
            </a:r>
            <a:endParaRPr lang="en-GB" dirty="0">
              <a:solidFill>
                <a:schemeClr val="tx1"/>
              </a:solidFill>
            </a:endParaRPr>
          </a:p>
        </p:txBody>
      </p:sp>
      <p:sp>
        <p:nvSpPr>
          <p:cNvPr id="12" name="Rounded Rectangle 11"/>
          <p:cNvSpPr/>
          <p:nvPr/>
        </p:nvSpPr>
        <p:spPr>
          <a:xfrm>
            <a:off x="395535" y="4831705"/>
            <a:ext cx="4497142" cy="576064"/>
          </a:xfrm>
          <a:prstGeom prst="roundRect">
            <a:avLst/>
          </a:prstGeom>
          <a:solidFill>
            <a:srgbClr val="66FF66"/>
          </a:solidFill>
          <a:ln>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3</a:t>
            </a:r>
            <a:r>
              <a:rPr lang="en-GB" baseline="30000" dirty="0" smtClean="0">
                <a:solidFill>
                  <a:schemeClr val="tx1"/>
                </a:solidFill>
              </a:rPr>
              <a:t>rd</a:t>
            </a:r>
            <a:r>
              <a:rPr lang="en-GB" dirty="0" smtClean="0">
                <a:solidFill>
                  <a:schemeClr val="tx1"/>
                </a:solidFill>
              </a:rPr>
              <a:t> party infringement report – Supported</a:t>
            </a:r>
          </a:p>
          <a:p>
            <a:pPr algn="ctr"/>
            <a:r>
              <a:rPr lang="en-GB" dirty="0" smtClean="0">
                <a:solidFill>
                  <a:schemeClr val="tx1"/>
                </a:solidFill>
              </a:rPr>
              <a:t> </a:t>
            </a:r>
            <a:endParaRPr lang="en-GB" dirty="0"/>
          </a:p>
        </p:txBody>
      </p:sp>
      <p:sp>
        <p:nvSpPr>
          <p:cNvPr id="13" name="Rounded Rectangle 12"/>
          <p:cNvSpPr/>
          <p:nvPr/>
        </p:nvSpPr>
        <p:spPr>
          <a:xfrm>
            <a:off x="229107" y="5571383"/>
            <a:ext cx="4497142" cy="648072"/>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Better sharing of incidents </a:t>
            </a:r>
          </a:p>
          <a:p>
            <a:pPr algn="ctr"/>
            <a:r>
              <a:rPr lang="en-GB" dirty="0" smtClean="0">
                <a:solidFill>
                  <a:schemeClr val="tx1"/>
                </a:solidFill>
              </a:rPr>
              <a:t>Standardise data inputs</a:t>
            </a:r>
            <a:endParaRPr lang="en-GB" dirty="0">
              <a:solidFill>
                <a:schemeClr val="tx1"/>
              </a:solidFill>
            </a:endParaRPr>
          </a:p>
        </p:txBody>
      </p:sp>
      <p:sp>
        <p:nvSpPr>
          <p:cNvPr id="14" name="Rounded Rectangle 13"/>
          <p:cNvSpPr/>
          <p:nvPr/>
        </p:nvSpPr>
        <p:spPr>
          <a:xfrm>
            <a:off x="4892679" y="2906173"/>
            <a:ext cx="3888431" cy="576064"/>
          </a:xfrm>
          <a:prstGeom prst="roundRect">
            <a:avLst/>
          </a:prstGeom>
          <a:solidFill>
            <a:srgbClr val="FFFF00"/>
          </a:solidFill>
          <a:ln>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PSAT Benchmarking process </a:t>
            </a:r>
            <a:endParaRPr lang="en-GB" dirty="0"/>
          </a:p>
        </p:txBody>
      </p:sp>
      <p:sp>
        <p:nvSpPr>
          <p:cNvPr id="15" name="Rounded Rectangle 14"/>
          <p:cNvSpPr/>
          <p:nvPr/>
        </p:nvSpPr>
        <p:spPr>
          <a:xfrm>
            <a:off x="4892677" y="3395348"/>
            <a:ext cx="3871130" cy="648072"/>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Unsure how to use it</a:t>
            </a:r>
          </a:p>
          <a:p>
            <a:pPr algn="ctr"/>
            <a:r>
              <a:rPr lang="en-GB" dirty="0" smtClean="0">
                <a:solidFill>
                  <a:schemeClr val="tx1"/>
                </a:solidFill>
              </a:rPr>
              <a:t>Member involvement  </a:t>
            </a:r>
            <a:endParaRPr lang="en-GB" dirty="0">
              <a:solidFill>
                <a:schemeClr val="tx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982158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9107" y="765175"/>
            <a:ext cx="6791165" cy="509588"/>
          </a:xfrm>
        </p:spPr>
        <p:txBody>
          <a:bodyPr/>
          <a:lstStyle/>
          <a:p>
            <a:r>
              <a:rPr lang="en-GB" dirty="0" smtClean="0"/>
              <a:t>Feedback on potential other deliverables  </a:t>
            </a:r>
            <a:endParaRPr lang="en-GB" dirty="0"/>
          </a:p>
        </p:txBody>
      </p:sp>
      <p:sp>
        <p:nvSpPr>
          <p:cNvPr id="4" name="Rounded Rectangle 3"/>
          <p:cNvSpPr/>
          <p:nvPr/>
        </p:nvSpPr>
        <p:spPr>
          <a:xfrm>
            <a:off x="179512" y="1480441"/>
            <a:ext cx="3528392" cy="864096"/>
          </a:xfrm>
          <a:prstGeom prst="roundRect">
            <a:avLst/>
          </a:prstGeom>
          <a:solidFill>
            <a:srgbClr val="66FF66"/>
          </a:solidFill>
          <a:ln>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Technical Training and Competency Programme</a:t>
            </a:r>
            <a:endParaRPr lang="en-GB" dirty="0">
              <a:solidFill>
                <a:schemeClr val="tx1"/>
              </a:solidFill>
            </a:endParaRPr>
          </a:p>
        </p:txBody>
      </p:sp>
      <p:sp>
        <p:nvSpPr>
          <p:cNvPr id="6" name="Rounded Rectangle 5"/>
          <p:cNvSpPr/>
          <p:nvPr/>
        </p:nvSpPr>
        <p:spPr>
          <a:xfrm>
            <a:off x="179512" y="2192939"/>
            <a:ext cx="3528392" cy="1029688"/>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Coordination of accredited training leading towards competence</a:t>
            </a:r>
            <a:endParaRPr lang="en-GB" dirty="0">
              <a:solidFill>
                <a:schemeClr val="tx1"/>
              </a:solidFill>
            </a:endParaRPr>
          </a:p>
        </p:txBody>
      </p:sp>
      <p:sp>
        <p:nvSpPr>
          <p:cNvPr id="8" name="Rounded Rectangle 7"/>
          <p:cNvSpPr/>
          <p:nvPr/>
        </p:nvSpPr>
        <p:spPr>
          <a:xfrm>
            <a:off x="4472218" y="2770127"/>
            <a:ext cx="4124977" cy="145099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tx1"/>
              </a:solidFill>
            </a:endParaRPr>
          </a:p>
          <a:p>
            <a:pPr algn="ctr"/>
            <a:r>
              <a:rPr lang="en-GB" dirty="0" smtClean="0">
                <a:solidFill>
                  <a:schemeClr val="tx1"/>
                </a:solidFill>
              </a:rPr>
              <a:t>Technical standards </a:t>
            </a:r>
          </a:p>
          <a:p>
            <a:pPr algn="ctr"/>
            <a:endParaRPr lang="en-GB" dirty="0">
              <a:solidFill>
                <a:schemeClr val="tx1"/>
              </a:solidFill>
            </a:endParaRPr>
          </a:p>
          <a:p>
            <a:pPr algn="ctr"/>
            <a:r>
              <a:rPr lang="en-GB" dirty="0" smtClean="0">
                <a:solidFill>
                  <a:schemeClr val="tx1"/>
                </a:solidFill>
              </a:rPr>
              <a:t>How to support influence </a:t>
            </a:r>
            <a:r>
              <a:rPr lang="en-GB" dirty="0" err="1" smtClean="0">
                <a:solidFill>
                  <a:schemeClr val="tx1"/>
                </a:solidFill>
              </a:rPr>
              <a:t>BSi</a:t>
            </a:r>
            <a:r>
              <a:rPr lang="en-GB" dirty="0" smtClean="0">
                <a:solidFill>
                  <a:schemeClr val="tx1"/>
                </a:solidFill>
              </a:rPr>
              <a:t> and IGEM ? </a:t>
            </a:r>
          </a:p>
          <a:p>
            <a:pPr algn="ctr"/>
            <a:r>
              <a:rPr lang="en-GB" dirty="0" smtClean="0">
                <a:solidFill>
                  <a:schemeClr val="tx1"/>
                </a:solidFill>
              </a:rPr>
              <a:t>Provide support with interpretation</a:t>
            </a:r>
          </a:p>
          <a:p>
            <a:pPr algn="ctr"/>
            <a:endParaRPr lang="en-GB" dirty="0">
              <a:solidFill>
                <a:schemeClr val="tx1"/>
              </a:solidFill>
            </a:endParaRPr>
          </a:p>
        </p:txBody>
      </p:sp>
      <p:sp>
        <p:nvSpPr>
          <p:cNvPr id="11" name="Rounded Rectangle 10"/>
          <p:cNvSpPr/>
          <p:nvPr/>
        </p:nvSpPr>
        <p:spPr>
          <a:xfrm>
            <a:off x="179512" y="4643531"/>
            <a:ext cx="3528392" cy="1853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Lead / Support for HSE intervention</a:t>
            </a:r>
          </a:p>
          <a:p>
            <a:pPr algn="ctr"/>
            <a:endParaRPr lang="en-GB" dirty="0" smtClean="0">
              <a:solidFill>
                <a:schemeClr val="tx1"/>
              </a:solidFill>
            </a:endParaRPr>
          </a:p>
          <a:p>
            <a:pPr algn="ctr"/>
            <a:r>
              <a:rPr lang="en-GB" dirty="0" smtClean="0">
                <a:solidFill>
                  <a:schemeClr val="tx1"/>
                </a:solidFill>
              </a:rPr>
              <a:t>Mixed feedback some potential however not seen as core role </a:t>
            </a:r>
            <a:endParaRPr lang="en-GB" dirty="0">
              <a:solidFill>
                <a:schemeClr val="tx1"/>
              </a:solidFill>
            </a:endParaRPr>
          </a:p>
        </p:txBody>
      </p:sp>
      <p:sp>
        <p:nvSpPr>
          <p:cNvPr id="12" name="Rounded Rectangle 11"/>
          <p:cNvSpPr/>
          <p:nvPr/>
        </p:nvSpPr>
        <p:spPr>
          <a:xfrm>
            <a:off x="4523925" y="1616875"/>
            <a:ext cx="4124977" cy="576064"/>
          </a:xfrm>
          <a:prstGeom prst="roundRect">
            <a:avLst/>
          </a:prstGeom>
          <a:solidFill>
            <a:srgbClr val="66FF66"/>
          </a:solidFill>
          <a:ln>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Joint Research Programme  </a:t>
            </a:r>
            <a:endParaRPr lang="en-GB" dirty="0"/>
          </a:p>
        </p:txBody>
      </p:sp>
      <p:sp>
        <p:nvSpPr>
          <p:cNvPr id="13" name="Rounded Rectangle 12"/>
          <p:cNvSpPr/>
          <p:nvPr/>
        </p:nvSpPr>
        <p:spPr>
          <a:xfrm>
            <a:off x="4502092" y="4383211"/>
            <a:ext cx="4124977" cy="648072"/>
          </a:xfrm>
          <a:prstGeom prst="roundRect">
            <a:avLst/>
          </a:prstGeom>
          <a:solidFill>
            <a:srgbClr val="66FF66"/>
          </a:solidFill>
          <a:ln>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Provide Technical support </a:t>
            </a:r>
            <a:endParaRPr lang="en-GB" dirty="0">
              <a:solidFill>
                <a:schemeClr val="tx1"/>
              </a:solidFill>
            </a:endParaRPr>
          </a:p>
        </p:txBody>
      </p:sp>
      <p:sp>
        <p:nvSpPr>
          <p:cNvPr id="15" name="Rounded Rectangle 14"/>
          <p:cNvSpPr/>
          <p:nvPr/>
        </p:nvSpPr>
        <p:spPr>
          <a:xfrm>
            <a:off x="4497762" y="2059711"/>
            <a:ext cx="4115327" cy="648072"/>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Cost and control current UKOPA doesn’t support this  </a:t>
            </a:r>
            <a:endParaRPr lang="en-GB" dirty="0">
              <a:solidFill>
                <a:schemeClr val="tx1"/>
              </a:solidFill>
            </a:endParaRPr>
          </a:p>
        </p:txBody>
      </p:sp>
      <p:sp>
        <p:nvSpPr>
          <p:cNvPr id="16" name="Rounded Rectangle 15"/>
          <p:cNvSpPr/>
          <p:nvPr/>
        </p:nvSpPr>
        <p:spPr>
          <a:xfrm>
            <a:off x="4520631" y="4889554"/>
            <a:ext cx="4115327" cy="648072"/>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Resource / effort current structure would not support it </a:t>
            </a:r>
          </a:p>
        </p:txBody>
      </p:sp>
      <p:sp>
        <p:nvSpPr>
          <p:cNvPr id="17" name="Rounded Rectangle 16"/>
          <p:cNvSpPr/>
          <p:nvPr/>
        </p:nvSpPr>
        <p:spPr>
          <a:xfrm>
            <a:off x="168981" y="3428999"/>
            <a:ext cx="3538923" cy="989383"/>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Promote pipeline awareness</a:t>
            </a:r>
          </a:p>
          <a:p>
            <a:pPr algn="ctr"/>
            <a:r>
              <a:rPr lang="en-GB" dirty="0" smtClean="0">
                <a:solidFill>
                  <a:schemeClr val="tx1"/>
                </a:solidFill>
              </a:rPr>
              <a:t>Other bodies already do this UKOPA should focus on strategy link to </a:t>
            </a:r>
            <a:r>
              <a:rPr lang="en-GB" dirty="0" err="1" smtClean="0">
                <a:solidFill>
                  <a:schemeClr val="tx1"/>
                </a:solidFill>
              </a:rPr>
              <a:t>linewatch</a:t>
            </a:r>
            <a:endParaRPr lang="en-GB" dirty="0">
              <a:solidFill>
                <a:schemeClr val="tx1"/>
              </a:solidFill>
            </a:endParaRPr>
          </a:p>
        </p:txBody>
      </p:sp>
      <p:sp>
        <p:nvSpPr>
          <p:cNvPr id="18" name="Rounded Rectangle 17"/>
          <p:cNvSpPr/>
          <p:nvPr/>
        </p:nvSpPr>
        <p:spPr>
          <a:xfrm>
            <a:off x="4533575" y="5755107"/>
            <a:ext cx="4115327" cy="648072"/>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Government Lobbying </a:t>
            </a:r>
          </a:p>
          <a:p>
            <a:pPr algn="ctr"/>
            <a:r>
              <a:rPr lang="en-GB" dirty="0" smtClean="0">
                <a:solidFill>
                  <a:schemeClr val="tx1"/>
                </a:solidFill>
              </a:rPr>
              <a:t>- UKOPA needs to increase exposure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053294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GB" dirty="0"/>
          </a:p>
        </p:txBody>
      </p:sp>
      <p:sp>
        <p:nvSpPr>
          <p:cNvPr id="3" name="Content Placeholder 2"/>
          <p:cNvSpPr>
            <a:spLocks noGrp="1"/>
          </p:cNvSpPr>
          <p:nvPr>
            <p:ph idx="1"/>
          </p:nvPr>
        </p:nvSpPr>
        <p:spPr/>
        <p:txBody>
          <a:bodyPr/>
          <a:lstStyle/>
          <a:p>
            <a:r>
              <a:rPr lang="en-GB" sz="2800" dirty="0" smtClean="0"/>
              <a:t>Capture all proposals from workshop</a:t>
            </a:r>
          </a:p>
          <a:p>
            <a:endParaRPr lang="en-GB" sz="2800" dirty="0" smtClean="0"/>
          </a:p>
          <a:p>
            <a:r>
              <a:rPr lang="en-GB" sz="2800" dirty="0" smtClean="0"/>
              <a:t>Focus on high priority areas identified by questionnaire</a:t>
            </a:r>
          </a:p>
          <a:p>
            <a:endParaRPr lang="en-GB" sz="2800" dirty="0"/>
          </a:p>
          <a:p>
            <a:r>
              <a:rPr lang="en-GB" sz="2800" dirty="0" smtClean="0"/>
              <a:t>Develop short term action plan for priority items</a:t>
            </a:r>
          </a:p>
          <a:p>
            <a:endParaRPr lang="en-GB" sz="2800" dirty="0"/>
          </a:p>
          <a:p>
            <a:r>
              <a:rPr lang="en-GB" sz="2800" dirty="0" smtClean="0"/>
              <a:t>Develop long term strategy for UKOPA – feedback in Oct</a:t>
            </a:r>
            <a:endParaRPr lang="en-GB" sz="2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0376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 – Action Plans </a:t>
            </a:r>
            <a:endParaRPr lang="en-GB" dirty="0"/>
          </a:p>
        </p:txBody>
      </p:sp>
      <p:sp>
        <p:nvSpPr>
          <p:cNvPr id="3" name="Content Placeholder 2"/>
          <p:cNvSpPr>
            <a:spLocks noGrp="1"/>
          </p:cNvSpPr>
          <p:nvPr>
            <p:ph idx="1"/>
          </p:nvPr>
        </p:nvSpPr>
        <p:spPr>
          <a:xfrm>
            <a:off x="468313" y="1700213"/>
            <a:ext cx="7560071" cy="4525962"/>
          </a:xfrm>
        </p:spPr>
        <p:txBody>
          <a:bodyPr/>
          <a:lstStyle/>
          <a:p>
            <a:pPr marL="457200" indent="-457200">
              <a:buFont typeface="+mj-lt"/>
              <a:buAutoNum type="arabicPeriod"/>
            </a:pPr>
            <a:r>
              <a:rPr lang="en-GB" sz="2000" dirty="0" smtClean="0"/>
              <a:t>Website / Communications /  </a:t>
            </a:r>
            <a:r>
              <a:rPr lang="en-GB" sz="2000" dirty="0" err="1" smtClean="0"/>
              <a:t>Linkedin</a:t>
            </a:r>
            <a:r>
              <a:rPr lang="en-GB" sz="2000" dirty="0" smtClean="0"/>
              <a:t> etc. –			 UKOPA New Pipeline Engineers Group</a:t>
            </a:r>
          </a:p>
          <a:p>
            <a:pPr marL="457200" indent="-457200">
              <a:buFont typeface="+mj-lt"/>
              <a:buAutoNum type="arabicPeriod"/>
            </a:pPr>
            <a:endParaRPr lang="en-GB" sz="2000" dirty="0"/>
          </a:p>
          <a:p>
            <a:pPr marL="457200" indent="-457200">
              <a:buFont typeface="+mj-lt"/>
              <a:buAutoNum type="arabicPeriod"/>
            </a:pPr>
            <a:r>
              <a:rPr lang="en-GB" sz="2000" dirty="0" smtClean="0"/>
              <a:t>Competency Framework / standards / training support</a:t>
            </a:r>
          </a:p>
          <a:p>
            <a:pPr marL="457200" indent="-457200">
              <a:buFont typeface="+mj-lt"/>
              <a:buAutoNum type="arabicPeriod"/>
            </a:pPr>
            <a:endParaRPr lang="en-GB" sz="2000" dirty="0"/>
          </a:p>
          <a:p>
            <a:pPr marL="457200" indent="-457200">
              <a:buFont typeface="+mj-lt"/>
              <a:buAutoNum type="arabicPeriod"/>
            </a:pPr>
            <a:r>
              <a:rPr lang="en-GB" sz="2000" dirty="0" smtClean="0"/>
              <a:t>Engineering Governance / Input into standards good practice/ R&amp;D collaboration/ Specialist Support </a:t>
            </a:r>
            <a:endParaRPr lang="en-GB" sz="2000" dirty="0"/>
          </a:p>
          <a:p>
            <a:pPr marL="457200" indent="-457200">
              <a:buFont typeface="+mj-lt"/>
              <a:buAutoNum type="arabicPeriod"/>
            </a:pPr>
            <a:endParaRPr lang="en-GB" sz="2000" dirty="0" smtClean="0"/>
          </a:p>
          <a:p>
            <a:pPr marL="457200" indent="-457200">
              <a:buFont typeface="+mj-lt"/>
              <a:buAutoNum type="arabicPeriod"/>
            </a:pPr>
            <a:r>
              <a:rPr lang="en-GB" sz="2000" dirty="0" smtClean="0"/>
              <a:t>Non </a:t>
            </a:r>
            <a:r>
              <a:rPr lang="en-GB" sz="2000" dirty="0" err="1" smtClean="0"/>
              <a:t>Piggable</a:t>
            </a:r>
            <a:r>
              <a:rPr lang="en-GB" sz="2000" dirty="0" smtClean="0"/>
              <a:t> Pipelines Inspection / Repairs 			/ </a:t>
            </a:r>
            <a:r>
              <a:rPr lang="en-GB" sz="2000" dirty="0"/>
              <a:t>E</a:t>
            </a:r>
            <a:r>
              <a:rPr lang="en-GB" sz="2000" dirty="0" smtClean="0"/>
              <a:t>nd of line assessment</a:t>
            </a:r>
            <a:endParaRPr lang="en-GB" sz="2000" dirty="0"/>
          </a:p>
          <a:p>
            <a:pPr marL="457200" indent="-457200">
              <a:buFont typeface="+mj-lt"/>
              <a:buAutoNum type="arabicPeriod"/>
            </a:pPr>
            <a:endParaRPr lang="en-GB" sz="2000" dirty="0" smtClean="0"/>
          </a:p>
          <a:p>
            <a:pPr marL="457200" indent="-457200">
              <a:buFont typeface="+mj-lt"/>
              <a:buAutoNum type="arabicPeriod"/>
            </a:pPr>
            <a:r>
              <a:rPr lang="en-GB" sz="2000" dirty="0" smtClean="0"/>
              <a:t>Local Authority Planners proactive liaison – 			Defence when planning process fails </a:t>
            </a:r>
            <a:endParaRPr lang="en-GB"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260511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Action Plan</a:t>
            </a:r>
            <a:endParaRPr lang="en-GB" dirty="0"/>
          </a:p>
        </p:txBody>
      </p:sp>
      <p:sp>
        <p:nvSpPr>
          <p:cNvPr id="3" name="Content Placeholder 2"/>
          <p:cNvSpPr>
            <a:spLocks noGrp="1"/>
          </p:cNvSpPr>
          <p:nvPr>
            <p:ph idx="1"/>
          </p:nvPr>
        </p:nvSpPr>
        <p:spPr/>
        <p:txBody>
          <a:bodyPr/>
          <a:lstStyle/>
          <a:p>
            <a:r>
              <a:rPr lang="en-GB" sz="2800" dirty="0" smtClean="0"/>
              <a:t>Deliverable / Action </a:t>
            </a:r>
          </a:p>
          <a:p>
            <a:r>
              <a:rPr lang="en-GB" sz="2800" dirty="0" smtClean="0"/>
              <a:t>Timescales  </a:t>
            </a:r>
          </a:p>
          <a:p>
            <a:r>
              <a:rPr lang="en-GB" sz="2800" dirty="0" smtClean="0"/>
              <a:t>Member input required</a:t>
            </a:r>
          </a:p>
          <a:p>
            <a:r>
              <a:rPr lang="en-GB" sz="2800" dirty="0" smtClean="0"/>
              <a:t>External resource requirements</a:t>
            </a:r>
          </a:p>
          <a:p>
            <a:r>
              <a:rPr lang="en-GB" sz="2800" dirty="0" smtClean="0"/>
              <a:t> Risks / Issues</a:t>
            </a:r>
          </a:p>
          <a:p>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74964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UKOPA Strategy</a:t>
            </a:r>
            <a:endParaRPr lang="en-GB" dirty="0"/>
          </a:p>
        </p:txBody>
      </p:sp>
      <p:sp>
        <p:nvSpPr>
          <p:cNvPr id="3" name="Content Placeholder 2"/>
          <p:cNvSpPr>
            <a:spLocks noGrp="1"/>
          </p:cNvSpPr>
          <p:nvPr>
            <p:ph idx="1"/>
          </p:nvPr>
        </p:nvSpPr>
        <p:spPr/>
        <p:txBody>
          <a:bodyPr/>
          <a:lstStyle/>
          <a:p>
            <a:pPr marL="0" indent="0">
              <a:buNone/>
            </a:pPr>
            <a:r>
              <a:rPr lang="en-US" sz="2400" dirty="0"/>
              <a:t>UKOPA exists to provide the </a:t>
            </a:r>
            <a:r>
              <a:rPr lang="en-US" sz="2400" dirty="0" err="1"/>
              <a:t>recognised</a:t>
            </a:r>
            <a:r>
              <a:rPr lang="en-US" sz="2400" dirty="0"/>
              <a:t> and authoritative view of UK pipeline operators on strategic issues relating to safety management, operations and integrity management of onshore hydrocarbon pipelines.  The United Kingdom Onshore Pipeline Operators Association, an authoritative voice for UK pipeline operators.  It seeks to effectively influence the development and implementation of pipeline-related legislation and standards for the mutual benefit of all stakeholders and promote safety and best practice in the pipeline </a:t>
            </a:r>
            <a:r>
              <a:rPr lang="en-US" sz="2400" dirty="0" smtClean="0"/>
              <a:t>industry.</a:t>
            </a:r>
            <a:endParaRPr lang="en-GB" sz="2400" dirty="0"/>
          </a:p>
          <a:p>
            <a:endParaRPr lang="en-GB" dirty="0"/>
          </a:p>
        </p:txBody>
      </p:sp>
      <p:sp>
        <p:nvSpPr>
          <p:cNvPr id="4" name="Slide Number Placeholder 3"/>
          <p:cNvSpPr>
            <a:spLocks noGrp="1"/>
          </p:cNvSpPr>
          <p:nvPr>
            <p:ph type="sldNum" sz="quarter" idx="10"/>
          </p:nvPr>
        </p:nvSpPr>
        <p:spPr/>
        <p:txBody>
          <a:bodyPr/>
          <a:lstStyle/>
          <a:p>
            <a:pPr>
              <a:defRPr/>
            </a:pPr>
            <a:fld id="{E22C610A-8C62-4C5B-92E3-DA09D40C844E}" type="slidenum">
              <a:rPr lang="en-GB" smtClean="0">
                <a:solidFill>
                  <a:srgbClr val="000000"/>
                </a:solidFill>
              </a:rPr>
              <a:pPr>
                <a:defRPr/>
              </a:pPr>
              <a:t>4</a:t>
            </a:fld>
            <a:endParaRPr lang="en-GB">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13335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Current Organisation</a:t>
            </a:r>
            <a:endParaRPr lang="en-GB" dirty="0"/>
          </a:p>
        </p:txBody>
      </p:sp>
      <p:sp>
        <p:nvSpPr>
          <p:cNvPr id="3" name="Content Placeholder 2"/>
          <p:cNvSpPr>
            <a:spLocks noGrp="1"/>
          </p:cNvSpPr>
          <p:nvPr>
            <p:ph idx="1"/>
          </p:nvPr>
        </p:nvSpPr>
        <p:spPr/>
        <p:txBody>
          <a:bodyPr/>
          <a:lstStyle/>
          <a:p>
            <a:r>
              <a:rPr lang="en-GB" sz="2400" dirty="0" smtClean="0"/>
              <a:t>Board of Directors</a:t>
            </a:r>
          </a:p>
          <a:p>
            <a:r>
              <a:rPr lang="en-GB" sz="2400" dirty="0" smtClean="0"/>
              <a:t>Secretariat</a:t>
            </a:r>
          </a:p>
          <a:p>
            <a:r>
              <a:rPr lang="en-GB" sz="2400" dirty="0" smtClean="0"/>
              <a:t>Membership</a:t>
            </a:r>
          </a:p>
          <a:p>
            <a:r>
              <a:rPr lang="en-GB" sz="2400" dirty="0" smtClean="0"/>
              <a:t>Working Groups</a:t>
            </a:r>
          </a:p>
          <a:p>
            <a:r>
              <a:rPr lang="en-GB" sz="2400" dirty="0" smtClean="0"/>
              <a:t>Shares information through:</a:t>
            </a:r>
          </a:p>
          <a:p>
            <a:pPr lvl="1"/>
            <a:r>
              <a:rPr lang="en-GB" sz="2000" dirty="0" smtClean="0"/>
              <a:t>Two Members’ meetings per year</a:t>
            </a:r>
          </a:p>
          <a:p>
            <a:pPr lvl="1"/>
            <a:r>
              <a:rPr lang="en-GB" sz="2000" dirty="0"/>
              <a:t>T</a:t>
            </a:r>
            <a:r>
              <a:rPr lang="en-GB" sz="2000" dirty="0" smtClean="0"/>
              <a:t>echnical seminar</a:t>
            </a:r>
          </a:p>
          <a:p>
            <a:pPr lvl="1"/>
            <a:r>
              <a:rPr lang="en-GB" sz="2000" dirty="0" smtClean="0"/>
              <a:t>Annual Publication</a:t>
            </a:r>
          </a:p>
          <a:p>
            <a:pPr lvl="1"/>
            <a:r>
              <a:rPr lang="en-GB" sz="2000" dirty="0" smtClean="0"/>
              <a:t>Website: </a:t>
            </a:r>
            <a:r>
              <a:rPr lang="en-GB" dirty="0" err="1" smtClean="0"/>
              <a:t>www.ukopa.co.uk</a:t>
            </a:r>
            <a:endParaRPr lang="en-GB" dirty="0" smtClean="0"/>
          </a:p>
          <a:p>
            <a:pPr marL="457200" lvl="1" indent="0">
              <a:buNone/>
            </a:pPr>
            <a:endParaRPr lang="en-GB" sz="2000" dirty="0"/>
          </a:p>
        </p:txBody>
      </p:sp>
      <p:sp>
        <p:nvSpPr>
          <p:cNvPr id="4" name="Slide Number Placeholder 3"/>
          <p:cNvSpPr>
            <a:spLocks noGrp="1"/>
          </p:cNvSpPr>
          <p:nvPr>
            <p:ph type="sldNum" sz="quarter" idx="10"/>
          </p:nvPr>
        </p:nvSpPr>
        <p:spPr/>
        <p:txBody>
          <a:bodyPr/>
          <a:lstStyle/>
          <a:p>
            <a:pPr>
              <a:defRPr/>
            </a:pPr>
            <a:fld id="{E22C610A-8C62-4C5B-92E3-DA09D40C844E}" type="slidenum">
              <a:rPr lang="en-GB" smtClean="0">
                <a:solidFill>
                  <a:srgbClr val="000000"/>
                </a:solidFill>
              </a:rPr>
              <a:pPr>
                <a:defRPr/>
              </a:pPr>
              <a:t>5</a:t>
            </a:fld>
            <a:endParaRPr lang="en-GB">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851810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69" name="Straight Connector 68"/>
          <p:cNvCxnSpPr/>
          <p:nvPr/>
        </p:nvCxnSpPr>
        <p:spPr>
          <a:xfrm rot="5400000">
            <a:off x="4177506" y="2959894"/>
            <a:ext cx="3571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4177506" y="2383632"/>
            <a:ext cx="3571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52" name="Picture 65" descr="ukopa blue"/>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571875" y="214313"/>
            <a:ext cx="1371600" cy="3333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053" name="Text Box 38"/>
          <p:cNvSpPr txBox="1">
            <a:spLocks noChangeArrowheads="1"/>
          </p:cNvSpPr>
          <p:nvPr/>
        </p:nvSpPr>
        <p:spPr bwMode="auto">
          <a:xfrm>
            <a:off x="3563938" y="908050"/>
            <a:ext cx="1439862" cy="4000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GB" altLang="en-US" sz="2000" b="1">
                <a:solidFill>
                  <a:srgbClr val="000000"/>
                </a:solidFill>
              </a:rPr>
              <a:t>Chairman</a:t>
            </a:r>
          </a:p>
        </p:txBody>
      </p:sp>
      <p:cxnSp>
        <p:nvCxnSpPr>
          <p:cNvPr id="5" name="Straight Connector 4"/>
          <p:cNvCxnSpPr/>
          <p:nvPr/>
        </p:nvCxnSpPr>
        <p:spPr>
          <a:xfrm>
            <a:off x="539750" y="3141663"/>
            <a:ext cx="77041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55" name="Text Box 40"/>
          <p:cNvSpPr txBox="1">
            <a:spLocks noChangeArrowheads="1"/>
          </p:cNvSpPr>
          <p:nvPr/>
        </p:nvSpPr>
        <p:spPr bwMode="auto">
          <a:xfrm>
            <a:off x="2484438" y="1412875"/>
            <a:ext cx="927100" cy="261938"/>
          </a:xfrm>
          <a:prstGeom prst="rect">
            <a:avLst/>
          </a:prstGeom>
          <a:solidFill>
            <a:srgbClr val="72BFC5"/>
          </a:solidFill>
          <a:ln w="9525">
            <a:solidFill>
              <a:srgbClr val="000000"/>
            </a:solidFill>
            <a:miter lim="800000"/>
            <a:headEnd/>
            <a:tailEnd/>
          </a:ln>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100" b="1">
                <a:solidFill>
                  <a:srgbClr val="000000"/>
                </a:solidFill>
              </a:rPr>
              <a:t>  </a:t>
            </a:r>
            <a:r>
              <a:rPr lang="en-GB" altLang="en-US" sz="1000" b="1">
                <a:solidFill>
                  <a:srgbClr val="000000"/>
                </a:solidFill>
              </a:rPr>
              <a:t>Secretariat</a:t>
            </a:r>
            <a:r>
              <a:rPr lang="en-GB" altLang="en-US" sz="1100" b="1">
                <a:solidFill>
                  <a:srgbClr val="000000"/>
                </a:solidFill>
              </a:rPr>
              <a:t> </a:t>
            </a:r>
          </a:p>
        </p:txBody>
      </p:sp>
      <p:pic>
        <p:nvPicPr>
          <p:cNvPr id="2056" name="Picture 66" descr="bp"/>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9600" y="4724400"/>
            <a:ext cx="504825" cy="6492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057" name="Picture 64" descr="shell">
            <a:hlinkClick r:id="rId5"/>
          </p:cNvPr>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3850" y="4292600"/>
            <a:ext cx="431800" cy="431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058" name="Picture 50" descr="esso">
            <a:hlinkClick r:id="rId7"/>
          </p:cNvPr>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58000" y="4876800"/>
            <a:ext cx="666750" cy="431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cxnSp>
        <p:nvCxnSpPr>
          <p:cNvPr id="16" name="Straight Connector 15"/>
          <p:cNvCxnSpPr/>
          <p:nvPr/>
        </p:nvCxnSpPr>
        <p:spPr>
          <a:xfrm rot="5400000">
            <a:off x="1585119" y="3320257"/>
            <a:ext cx="3571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2810669" y="3318669"/>
            <a:ext cx="357187"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4177506" y="3320257"/>
            <a:ext cx="3571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5546725" y="3319463"/>
            <a:ext cx="35718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6771482" y="3318669"/>
            <a:ext cx="357187"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8066088" y="3319463"/>
            <a:ext cx="35718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65" name="Text Box 37"/>
          <p:cNvSpPr txBox="1">
            <a:spLocks noChangeArrowheads="1"/>
          </p:cNvSpPr>
          <p:nvPr/>
        </p:nvSpPr>
        <p:spPr bwMode="auto">
          <a:xfrm>
            <a:off x="2484438" y="1844675"/>
            <a:ext cx="3929062" cy="366713"/>
          </a:xfrm>
          <a:prstGeom prst="rect">
            <a:avLst/>
          </a:prstGeom>
          <a:solidFill>
            <a:srgbClr val="72BFC5"/>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GB" altLang="en-US">
                <a:solidFill>
                  <a:srgbClr val="000000"/>
                </a:solidFill>
              </a:rPr>
              <a:t>  </a:t>
            </a:r>
            <a:r>
              <a:rPr lang="en-GB" altLang="en-US" b="1">
                <a:solidFill>
                  <a:srgbClr val="000000"/>
                </a:solidFill>
              </a:rPr>
              <a:t>Board of Directors</a:t>
            </a:r>
          </a:p>
        </p:txBody>
      </p:sp>
      <p:sp>
        <p:nvSpPr>
          <p:cNvPr id="2066" name="Text Box 21"/>
          <p:cNvSpPr txBox="1">
            <a:spLocks noChangeArrowheads="1"/>
          </p:cNvSpPr>
          <p:nvPr/>
        </p:nvSpPr>
        <p:spPr bwMode="auto">
          <a:xfrm>
            <a:off x="2786063" y="5429250"/>
            <a:ext cx="790575" cy="2746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endParaRPr lang="en-US" altLang="en-US" sz="1200" b="1">
              <a:solidFill>
                <a:srgbClr val="000000"/>
              </a:solidFill>
            </a:endParaRPr>
          </a:p>
        </p:txBody>
      </p:sp>
      <p:sp>
        <p:nvSpPr>
          <p:cNvPr id="2067" name="Text Box 22"/>
          <p:cNvSpPr txBox="1">
            <a:spLocks noChangeArrowheads="1"/>
          </p:cNvSpPr>
          <p:nvPr/>
        </p:nvSpPr>
        <p:spPr bwMode="auto">
          <a:xfrm>
            <a:off x="3563938" y="4797425"/>
            <a:ext cx="792162" cy="2746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endParaRPr lang="en-US" altLang="en-US" sz="1200" b="1">
              <a:solidFill>
                <a:srgbClr val="000000"/>
              </a:solidFill>
            </a:endParaRPr>
          </a:p>
        </p:txBody>
      </p:sp>
      <p:sp>
        <p:nvSpPr>
          <p:cNvPr id="2068" name="Text Box 27"/>
          <p:cNvSpPr txBox="1">
            <a:spLocks noChangeArrowheads="1"/>
          </p:cNvSpPr>
          <p:nvPr/>
        </p:nvSpPr>
        <p:spPr bwMode="auto">
          <a:xfrm>
            <a:off x="2484438" y="2492375"/>
            <a:ext cx="3959225" cy="366713"/>
          </a:xfrm>
          <a:prstGeom prst="rect">
            <a:avLst/>
          </a:prstGeom>
          <a:solidFill>
            <a:srgbClr val="72BFC5"/>
          </a:solidFill>
          <a:ln w="9525">
            <a:solidFill>
              <a:srgbClr val="000000"/>
            </a:solidFill>
            <a:miter lim="800000"/>
            <a:headEnd/>
            <a:tailEnd/>
          </a:ln>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GB" altLang="en-US" b="1">
                <a:solidFill>
                  <a:srgbClr val="000000"/>
                </a:solidFill>
              </a:rPr>
              <a:t>Members</a:t>
            </a:r>
          </a:p>
        </p:txBody>
      </p:sp>
      <p:sp>
        <p:nvSpPr>
          <p:cNvPr id="2069" name="Text Box 46"/>
          <p:cNvSpPr txBox="1">
            <a:spLocks noChangeArrowheads="1"/>
          </p:cNvSpPr>
          <p:nvPr/>
        </p:nvSpPr>
        <p:spPr bwMode="auto">
          <a:xfrm>
            <a:off x="3203575" y="6381750"/>
            <a:ext cx="2736850" cy="336550"/>
          </a:xfrm>
          <a:prstGeom prst="rect">
            <a:avLst/>
          </a:prstGeom>
          <a:solidFill>
            <a:srgbClr val="CC99FF"/>
          </a:solidFill>
          <a:ln w="9525">
            <a:solidFill>
              <a:srgbClr val="000000"/>
            </a:solidFill>
            <a:miter lim="800000"/>
            <a:headEnd/>
            <a:tailEnd/>
          </a:ln>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GB" altLang="en-US" sz="1600" b="1">
                <a:solidFill>
                  <a:srgbClr val="000000"/>
                </a:solidFill>
              </a:rPr>
              <a:t>          </a:t>
            </a:r>
            <a:r>
              <a:rPr lang="en-GB" altLang="en-US" sz="1200" b="1">
                <a:solidFill>
                  <a:srgbClr val="000000"/>
                </a:solidFill>
              </a:rPr>
              <a:t>Technical Consultants</a:t>
            </a:r>
          </a:p>
        </p:txBody>
      </p:sp>
      <p:pic>
        <p:nvPicPr>
          <p:cNvPr id="2070" name="Picture 52" descr="total">
            <a:hlinkClick r:id="rId9"/>
          </p:cNvPr>
          <p:cNvPicPr>
            <a:picLocks noChangeAspect="1" noChangeArrowheads="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0" y="4800600"/>
            <a:ext cx="466725" cy="6191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071" name="Picture 60" descr="hse">
            <a:hlinkClick r:id="rId11"/>
          </p:cNvPr>
          <p:cNvPicPr>
            <a:picLocks noChangeAspect="1" noChangeArrowheads="1"/>
          </p:cNvPicPr>
          <p:nvPr/>
        </p:nvPicPr>
        <p:blipFill>
          <a:blip r:embed="rId1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4213" y="6308725"/>
            <a:ext cx="476250" cy="4333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072" name="Picture 61" descr="BG">
            <a:hlinkClick r:id="rId13"/>
          </p:cNvPr>
          <p:cNvPicPr>
            <a:picLocks noChangeAspect="1" noChangeArrowheads="1"/>
          </p:cNvPicPr>
          <p:nvPr/>
        </p:nvPicPr>
        <p:blipFill>
          <a:blip r:embed="rId1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724400" y="4876800"/>
            <a:ext cx="352425" cy="3397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073" name="Picture 82" descr="ww"/>
          <p:cNvPicPr>
            <a:picLocks noChangeAspect="1" noChangeArrowheads="1"/>
          </p:cNvPicPr>
          <p:nvPr/>
        </p:nvPicPr>
        <p:blipFill>
          <a:blip r:embed="rId1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627313" y="3429000"/>
            <a:ext cx="863600" cy="3603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074" name="Picture 83" descr="sgn"/>
          <p:cNvPicPr>
            <a:picLocks noChangeAspect="1" noChangeArrowheads="1"/>
          </p:cNvPicPr>
          <p:nvPr/>
        </p:nvPicPr>
        <p:blipFill>
          <a:blip r:embed="rId1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181600" y="4343400"/>
            <a:ext cx="792163" cy="3587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075" name="Picture 85" descr="Picture:  E.ON AG Logo">
            <a:hlinkClick r:id="rId17" tooltip="&quot;Picture:  E.ON AG Logo - Links to Home&quot;"/>
          </p:cNvPr>
          <p:cNvPicPr>
            <a:picLocks noChangeAspect="1" noChangeArrowheads="1"/>
          </p:cNvPicPr>
          <p:nvPr/>
        </p:nvPicPr>
        <p:blipFill>
          <a:blip r:embed="rId18"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943600" y="4876800"/>
            <a:ext cx="576263" cy="285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07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srgbClr val="000000"/>
              </a:solidFill>
            </a:endParaRPr>
          </a:p>
        </p:txBody>
      </p:sp>
      <p:sp>
        <p:nvSpPr>
          <p:cNvPr id="2077"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srgbClr val="000000"/>
              </a:solidFill>
            </a:endParaRPr>
          </a:p>
        </p:txBody>
      </p:sp>
      <p:cxnSp>
        <p:nvCxnSpPr>
          <p:cNvPr id="140" name="Straight Connector 139"/>
          <p:cNvCxnSpPr/>
          <p:nvPr/>
        </p:nvCxnSpPr>
        <p:spPr>
          <a:xfrm flipV="1">
            <a:off x="539750" y="3933825"/>
            <a:ext cx="7704138" cy="47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a:off x="1741487" y="4354513"/>
            <a:ext cx="7842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a:off x="2601118" y="4104482"/>
            <a:ext cx="2841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rot="5400000">
            <a:off x="3036887" y="4354513"/>
            <a:ext cx="78581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5400000">
            <a:off x="3972718" y="4104482"/>
            <a:ext cx="2841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4876800" y="3962400"/>
            <a:ext cx="1588" cy="7905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rot="5400000">
            <a:off x="5384800" y="4140200"/>
            <a:ext cx="35718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a:off x="6248400" y="3962400"/>
            <a:ext cx="1588" cy="7905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7554912" y="4103688"/>
            <a:ext cx="28416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87" name="Line 39"/>
          <p:cNvSpPr>
            <a:spLocks noChangeShapeType="1"/>
          </p:cNvSpPr>
          <p:nvPr/>
        </p:nvSpPr>
        <p:spPr bwMode="auto">
          <a:xfrm>
            <a:off x="4284663" y="1341438"/>
            <a:ext cx="0" cy="503237"/>
          </a:xfrm>
          <a:prstGeom prst="line">
            <a:avLst/>
          </a:prstGeom>
          <a:noFill/>
          <a:ln w="9525">
            <a:solidFill>
              <a:schemeClr val="tx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GB">
              <a:solidFill>
                <a:srgbClr val="000000"/>
              </a:solidFill>
            </a:endParaRPr>
          </a:p>
        </p:txBody>
      </p:sp>
      <p:cxnSp>
        <p:nvCxnSpPr>
          <p:cNvPr id="187" name="Straight Connector 186"/>
          <p:cNvCxnSpPr/>
          <p:nvPr/>
        </p:nvCxnSpPr>
        <p:spPr>
          <a:xfrm>
            <a:off x="3419475" y="1557338"/>
            <a:ext cx="85725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89" name="Rectangle 188"/>
          <p:cNvSpPr>
            <a:spLocks noChangeArrowheads="1"/>
          </p:cNvSpPr>
          <p:nvPr/>
        </p:nvSpPr>
        <p:spPr bwMode="auto">
          <a:xfrm>
            <a:off x="1928813" y="500063"/>
            <a:ext cx="5429250" cy="2762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200" b="1">
                <a:solidFill>
                  <a:srgbClr val="000000"/>
                </a:solidFill>
              </a:rPr>
              <a:t>   United Kingdom Onshore Pipeline Operators</a:t>
            </a:r>
            <a:r>
              <a:rPr lang="ja-JP" altLang="en-GB" sz="1200" b="1">
                <a:solidFill>
                  <a:srgbClr val="000000"/>
                </a:solidFill>
              </a:rPr>
              <a:t>’</a:t>
            </a:r>
            <a:r>
              <a:rPr lang="en-GB" altLang="ja-JP" sz="1200" b="1">
                <a:solidFill>
                  <a:srgbClr val="000000"/>
                </a:solidFill>
              </a:rPr>
              <a:t> Association</a:t>
            </a:r>
            <a:endParaRPr lang="en-GB" altLang="en-US" sz="1200">
              <a:solidFill>
                <a:srgbClr val="000000"/>
              </a:solidFill>
            </a:endParaRPr>
          </a:p>
        </p:txBody>
      </p:sp>
      <p:sp>
        <p:nvSpPr>
          <p:cNvPr id="2090"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srgbClr val="000000"/>
              </a:solidFill>
            </a:endParaRPr>
          </a:p>
        </p:txBody>
      </p:sp>
      <p:cxnSp>
        <p:nvCxnSpPr>
          <p:cNvPr id="50" name="Straight Connector 49"/>
          <p:cNvCxnSpPr/>
          <p:nvPr/>
        </p:nvCxnSpPr>
        <p:spPr>
          <a:xfrm rot="5400000">
            <a:off x="598487" y="4354513"/>
            <a:ext cx="7842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1458118" y="4104482"/>
            <a:ext cx="2841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93" name="Picture 2"/>
          <p:cNvPicPr>
            <a:picLocks noChangeAspect="1" noChangeArrowheads="1"/>
          </p:cNvPicPr>
          <p:nvPr/>
        </p:nvPicPr>
        <p:blipFill>
          <a:blip r:embed="rId19"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43000" y="4343400"/>
            <a:ext cx="719138" cy="2063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cxnSp>
        <p:nvCxnSpPr>
          <p:cNvPr id="55" name="Straight Connector 54"/>
          <p:cNvCxnSpPr/>
          <p:nvPr/>
        </p:nvCxnSpPr>
        <p:spPr>
          <a:xfrm rot="5400000">
            <a:off x="361950" y="3319463"/>
            <a:ext cx="35718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98462" y="4075113"/>
            <a:ext cx="28416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96" name="Picture 7"/>
          <p:cNvPicPr>
            <a:picLocks noChangeAspect="1"/>
          </p:cNvPicPr>
          <p:nvPr/>
        </p:nvPicPr>
        <p:blipFill>
          <a:blip r:embed="rId2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400800" y="4343400"/>
            <a:ext cx="576263" cy="3587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097" name="TextBox 5"/>
          <p:cNvSpPr txBox="1">
            <a:spLocks noChangeArrowheads="1"/>
          </p:cNvSpPr>
          <p:nvPr/>
        </p:nvSpPr>
        <p:spPr bwMode="auto">
          <a:xfrm>
            <a:off x="3203575" y="5661025"/>
            <a:ext cx="2736850" cy="369888"/>
          </a:xfrm>
          <a:prstGeom prst="rect">
            <a:avLst/>
          </a:prstGeom>
          <a:solidFill>
            <a:srgbClr val="72BFC5"/>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rgbClr val="000000"/>
                </a:solidFill>
              </a:rPr>
              <a:t>International</a:t>
            </a:r>
            <a:r>
              <a:rPr lang="en-US" altLang="en-US">
                <a:solidFill>
                  <a:srgbClr val="000000"/>
                </a:solidFill>
              </a:rPr>
              <a:t> </a:t>
            </a:r>
            <a:r>
              <a:rPr lang="en-US" altLang="en-US" b="1">
                <a:solidFill>
                  <a:srgbClr val="000000"/>
                </a:solidFill>
              </a:rPr>
              <a:t>Associate </a:t>
            </a:r>
          </a:p>
        </p:txBody>
      </p:sp>
      <p:sp>
        <p:nvSpPr>
          <p:cNvPr id="2098" name="TextBox 65"/>
          <p:cNvSpPr txBox="1">
            <a:spLocks noChangeArrowheads="1"/>
          </p:cNvSpPr>
          <p:nvPr/>
        </p:nvSpPr>
        <p:spPr bwMode="auto">
          <a:xfrm>
            <a:off x="5795963" y="5661025"/>
            <a:ext cx="1728787"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srgbClr val="000000"/>
              </a:solidFill>
            </a:endParaRPr>
          </a:p>
        </p:txBody>
      </p:sp>
      <p:pic>
        <p:nvPicPr>
          <p:cNvPr id="2099" name="Picture 14"/>
          <p:cNvPicPr>
            <a:picLocks noChangeAspect="1"/>
          </p:cNvPicPr>
          <p:nvPr/>
        </p:nvPicPr>
        <p:blipFill>
          <a:blip r:embed="rId21">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227763" y="5732463"/>
            <a:ext cx="1441450" cy="2889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100" name="TextBox 16"/>
          <p:cNvSpPr txBox="1">
            <a:spLocks noChangeArrowheads="1"/>
          </p:cNvSpPr>
          <p:nvPr/>
        </p:nvSpPr>
        <p:spPr bwMode="auto">
          <a:xfrm>
            <a:off x="5940425" y="5661025"/>
            <a:ext cx="261938"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solidFill>
                  <a:srgbClr val="000000"/>
                </a:solidFill>
              </a:rPr>
              <a:t>-</a:t>
            </a:r>
          </a:p>
        </p:txBody>
      </p:sp>
      <p:pic>
        <p:nvPicPr>
          <p:cNvPr id="2101" name="Picture 59" descr="ile:///Users/PhillJones/Documents/Ukopa/Website/Company%20Logos/Perenco.gif"/>
          <p:cNvPicPr>
            <a:picLocks noChangeAspect="1" noChangeArrowheads="1"/>
          </p:cNvPicPr>
          <p:nvPr/>
        </p:nvPicPr>
        <p:blipFill>
          <a:blip r:embed="rId2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438400" y="4343400"/>
            <a:ext cx="647700" cy="431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cxnSp>
        <p:nvCxnSpPr>
          <p:cNvPr id="63" name="Straight Connector 62"/>
          <p:cNvCxnSpPr/>
          <p:nvPr/>
        </p:nvCxnSpPr>
        <p:spPr>
          <a:xfrm flipH="1">
            <a:off x="8243888" y="3933825"/>
            <a:ext cx="3175" cy="7905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7162800" y="3962400"/>
            <a:ext cx="1588" cy="7905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6564312" y="4103688"/>
            <a:ext cx="28416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05" name="Picture 68" descr="IGAS 2010 LOGO.jpg"/>
          <p:cNvPicPr>
            <a:picLocks noChangeAspect="1"/>
          </p:cNvPicPr>
          <p:nvPr/>
        </p:nvPicPr>
        <p:blipFill>
          <a:blip r:embed="rId2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391400" y="4267200"/>
            <a:ext cx="735013" cy="5222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106" name="Picture 69" descr="scottish power.png"/>
          <p:cNvPicPr>
            <a:picLocks noChangeAspect="1"/>
          </p:cNvPicPr>
          <p:nvPr/>
        </p:nvPicPr>
        <p:blipFill>
          <a:blip r:embed="rId2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924800" y="4876800"/>
            <a:ext cx="865188" cy="381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107" name="Picture 67"/>
          <p:cNvPicPr>
            <a:picLocks noChangeAspect="1" noChangeArrowheads="1"/>
          </p:cNvPicPr>
          <p:nvPr/>
        </p:nvPicPr>
        <p:blipFill>
          <a:blip r:embed="rId2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524750" y="6178550"/>
            <a:ext cx="1185863" cy="6794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108" name="Picture 68"/>
          <p:cNvPicPr>
            <a:picLocks noChangeAspect="1" noChangeArrowheads="1"/>
          </p:cNvPicPr>
          <p:nvPr/>
        </p:nvPicPr>
        <p:blipFill>
          <a:blip r:embed="rId2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51275" y="3284538"/>
            <a:ext cx="1008063" cy="5159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109" name="Picture 51" descr="SABIC Logo.jpg"/>
          <p:cNvPicPr>
            <a:picLocks noChangeAspect="1" noChangeArrowheads="1"/>
          </p:cNvPicPr>
          <p:nvPr/>
        </p:nvPicPr>
        <p:blipFill>
          <a:blip r:embed="rId2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292725" y="3357563"/>
            <a:ext cx="865188" cy="4333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110" name="Picture 86" descr="ng"/>
          <p:cNvPicPr>
            <a:picLocks noChangeAspect="1" noChangeArrowheads="1"/>
          </p:cNvPicPr>
          <p:nvPr/>
        </p:nvPicPr>
        <p:blipFill>
          <a:blip r:embed="rId2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516688" y="3429000"/>
            <a:ext cx="1008062" cy="2889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111" name="Picture 89" descr="blue_large transp"/>
          <p:cNvPicPr>
            <a:picLocks noChangeAspect="1" noChangeArrowheads="1"/>
          </p:cNvPicPr>
          <p:nvPr/>
        </p:nvPicPr>
        <p:blipFill>
          <a:blip r:embed="rId2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403350" y="3429000"/>
            <a:ext cx="720725" cy="2889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112" name="Picture 84" descr="ngn"/>
          <p:cNvPicPr>
            <a:picLocks noChangeAspect="1" noChangeArrowheads="1"/>
          </p:cNvPicPr>
          <p:nvPr/>
        </p:nvPicPr>
        <p:blipFill>
          <a:blip r:embed="rId3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3357563"/>
            <a:ext cx="938213" cy="4286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113" name="Picture 68"/>
          <p:cNvPicPr>
            <a:picLocks noChangeAspect="1" noChangeArrowheads="1"/>
          </p:cNvPicPr>
          <p:nvPr/>
        </p:nvPicPr>
        <p:blipFill>
          <a:blip r:embed="rId31"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956550" y="3357563"/>
            <a:ext cx="795338" cy="4683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114" name="Picture 69"/>
          <p:cNvPicPr>
            <a:picLocks noChangeAspect="1" noChangeArrowheads="1"/>
          </p:cNvPicPr>
          <p:nvPr/>
        </p:nvPicPr>
        <p:blipFill>
          <a:blip r:embed="rId3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635375" y="4292600"/>
            <a:ext cx="936625" cy="3937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115" name="Picture 66"/>
          <p:cNvPicPr>
            <a:picLocks noChangeAspect="1" noChangeArrowheads="1"/>
          </p:cNvPicPr>
          <p:nvPr/>
        </p:nvPicPr>
        <p:blipFill>
          <a:blip r:embed="rId3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059113" y="4797425"/>
            <a:ext cx="1025525" cy="3444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84002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a:t>
            </a:r>
            <a:endParaRPr lang="en-GB" dirty="0"/>
          </a:p>
        </p:txBody>
      </p:sp>
      <p:sp>
        <p:nvSpPr>
          <p:cNvPr id="3" name="Content Placeholder 2"/>
          <p:cNvSpPr>
            <a:spLocks noGrp="1"/>
          </p:cNvSpPr>
          <p:nvPr>
            <p:ph idx="1"/>
          </p:nvPr>
        </p:nvSpPr>
        <p:spPr/>
        <p:txBody>
          <a:bodyPr/>
          <a:lstStyle/>
          <a:p>
            <a:r>
              <a:rPr lang="en-GB" altLang="en-US" dirty="0"/>
              <a:t>Forum for discussion, </a:t>
            </a:r>
            <a:r>
              <a:rPr lang="en-GB" altLang="en-US" dirty="0" smtClean="0"/>
              <a:t>knowledge, sharing </a:t>
            </a:r>
            <a:r>
              <a:rPr lang="en-GB" altLang="en-US" dirty="0"/>
              <a:t>and promotion of best </a:t>
            </a:r>
            <a:r>
              <a:rPr lang="en-GB" altLang="en-US" dirty="0" smtClean="0"/>
              <a:t>practice.</a:t>
            </a:r>
          </a:p>
          <a:p>
            <a:r>
              <a:rPr lang="en-GB" altLang="en-US" dirty="0"/>
              <a:t>Influencing legislation development </a:t>
            </a:r>
            <a:r>
              <a:rPr lang="en-GB" altLang="en-US" dirty="0" smtClean="0"/>
              <a:t>and modification</a:t>
            </a:r>
          </a:p>
          <a:p>
            <a:r>
              <a:rPr lang="en-GB" altLang="en-US" dirty="0"/>
              <a:t>Co-ordinating consistent views on strategic issues</a:t>
            </a:r>
          </a:p>
          <a:p>
            <a:endParaRPr lang="en-GB" altLang="en-US" dirty="0"/>
          </a:p>
          <a:p>
            <a:endParaRPr lang="en-GB" altLang="en-US" dirty="0"/>
          </a:p>
          <a:p>
            <a:endParaRPr lang="en-GB" dirty="0"/>
          </a:p>
        </p:txBody>
      </p:sp>
      <p:sp>
        <p:nvSpPr>
          <p:cNvPr id="4" name="Slide Number Placeholder 3"/>
          <p:cNvSpPr>
            <a:spLocks noGrp="1"/>
          </p:cNvSpPr>
          <p:nvPr>
            <p:ph type="sldNum" sz="quarter" idx="10"/>
          </p:nvPr>
        </p:nvSpPr>
        <p:spPr/>
        <p:txBody>
          <a:bodyPr/>
          <a:lstStyle/>
          <a:p>
            <a:pPr>
              <a:defRPr/>
            </a:pPr>
            <a:fld id="{E22C610A-8C62-4C5B-92E3-DA09D40C844E}" type="slidenum">
              <a:rPr lang="en-GB" smtClean="0">
                <a:solidFill>
                  <a:srgbClr val="000000"/>
                </a:solidFill>
              </a:rPr>
              <a:pPr>
                <a:defRPr/>
              </a:pPr>
              <a:t>7</a:t>
            </a:fld>
            <a:endParaRPr lang="en-GB">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47170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 - What</a:t>
            </a:r>
            <a:endParaRPr lang="en-GB" dirty="0"/>
          </a:p>
        </p:txBody>
      </p:sp>
      <p:sp>
        <p:nvSpPr>
          <p:cNvPr id="3" name="Content Placeholder 2"/>
          <p:cNvSpPr>
            <a:spLocks noGrp="1"/>
          </p:cNvSpPr>
          <p:nvPr>
            <p:ph idx="1"/>
          </p:nvPr>
        </p:nvSpPr>
        <p:spPr/>
        <p:txBody>
          <a:bodyPr/>
          <a:lstStyle/>
          <a:p>
            <a:r>
              <a:rPr lang="en-GB" altLang="en-US" dirty="0"/>
              <a:t>External Communication</a:t>
            </a:r>
          </a:p>
          <a:p>
            <a:r>
              <a:rPr lang="en-GB" altLang="en-US" dirty="0"/>
              <a:t>Liaison with HSE</a:t>
            </a:r>
          </a:p>
          <a:p>
            <a:r>
              <a:rPr lang="en-GB" altLang="en-US" dirty="0"/>
              <a:t>Joint industry initiatives</a:t>
            </a:r>
          </a:p>
          <a:p>
            <a:r>
              <a:rPr lang="en-GB" altLang="en-US" dirty="0"/>
              <a:t>Implementation of new technology</a:t>
            </a:r>
          </a:p>
          <a:p>
            <a:endParaRPr lang="en-GB" dirty="0"/>
          </a:p>
        </p:txBody>
      </p:sp>
      <p:sp>
        <p:nvSpPr>
          <p:cNvPr id="4" name="Slide Number Placeholder 3"/>
          <p:cNvSpPr>
            <a:spLocks noGrp="1"/>
          </p:cNvSpPr>
          <p:nvPr>
            <p:ph type="sldNum" sz="quarter" idx="10"/>
          </p:nvPr>
        </p:nvSpPr>
        <p:spPr/>
        <p:txBody>
          <a:bodyPr/>
          <a:lstStyle/>
          <a:p>
            <a:pPr>
              <a:defRPr/>
            </a:pPr>
            <a:fld id="{E22C610A-8C62-4C5B-92E3-DA09D40C844E}" type="slidenum">
              <a:rPr lang="en-GB" smtClean="0">
                <a:solidFill>
                  <a:srgbClr val="000000"/>
                </a:solidFill>
              </a:rPr>
              <a:pPr>
                <a:defRPr/>
              </a:pPr>
              <a:t>8</a:t>
            </a:fld>
            <a:endParaRPr lang="en-GB">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836043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 - How</a:t>
            </a:r>
            <a:endParaRPr lang="en-GB" dirty="0"/>
          </a:p>
        </p:txBody>
      </p:sp>
      <p:sp>
        <p:nvSpPr>
          <p:cNvPr id="3" name="Content Placeholder 2"/>
          <p:cNvSpPr>
            <a:spLocks noGrp="1"/>
          </p:cNvSpPr>
          <p:nvPr>
            <p:ph idx="1"/>
          </p:nvPr>
        </p:nvSpPr>
        <p:spPr/>
        <p:txBody>
          <a:bodyPr/>
          <a:lstStyle/>
          <a:p>
            <a:r>
              <a:rPr lang="en-GB" dirty="0" smtClean="0"/>
              <a:t>Formal working Groups</a:t>
            </a:r>
          </a:p>
          <a:p>
            <a:pPr lvl="1"/>
            <a:r>
              <a:rPr lang="en-GB" altLang="en-US" sz="2000" i="1" dirty="0"/>
              <a:t>Agreed </a:t>
            </a:r>
            <a:r>
              <a:rPr lang="en-GB" altLang="en-US" sz="2000" i="1" dirty="0" err="1"/>
              <a:t>ToR</a:t>
            </a:r>
            <a:r>
              <a:rPr lang="en-GB" altLang="en-US" sz="2000" i="1" dirty="0"/>
              <a:t> and organisation, work programmes and deliverables, appropriate </a:t>
            </a:r>
            <a:r>
              <a:rPr lang="en-GB" altLang="en-US" sz="2000" i="1" dirty="0" smtClean="0"/>
              <a:t>funding</a:t>
            </a:r>
            <a:endParaRPr lang="en-GB" dirty="0" smtClean="0"/>
          </a:p>
          <a:p>
            <a:r>
              <a:rPr lang="en-GB" dirty="0" smtClean="0"/>
              <a:t>Informal Working Groups</a:t>
            </a:r>
          </a:p>
          <a:p>
            <a:pPr lvl="1"/>
            <a:r>
              <a:rPr lang="en-GB" altLang="en-US" sz="2000" i="1" dirty="0"/>
              <a:t>Agreed remit, actions and reviews</a:t>
            </a:r>
            <a:endParaRPr lang="en-GB" altLang="en-US" sz="2000" dirty="0"/>
          </a:p>
          <a:p>
            <a:r>
              <a:rPr lang="en-GB" dirty="0" smtClean="0"/>
              <a:t>Initial Studies</a:t>
            </a:r>
          </a:p>
          <a:p>
            <a:pPr lvl="1"/>
            <a:r>
              <a:rPr lang="en-GB" altLang="en-US" sz="2000" i="1" dirty="0"/>
              <a:t>Limited scope, review and feedback</a:t>
            </a:r>
          </a:p>
          <a:p>
            <a:r>
              <a:rPr lang="en-GB" dirty="0" smtClean="0"/>
              <a:t>External interfaces</a:t>
            </a:r>
          </a:p>
          <a:p>
            <a:pPr lvl="1"/>
            <a:r>
              <a:rPr lang="en-GB" altLang="en-US" sz="2000" i="1" dirty="0"/>
              <a:t>Formal involvement and representation</a:t>
            </a:r>
          </a:p>
          <a:p>
            <a:pPr lvl="1"/>
            <a:endParaRPr lang="en-GB" dirty="0"/>
          </a:p>
        </p:txBody>
      </p:sp>
      <p:sp>
        <p:nvSpPr>
          <p:cNvPr id="4" name="Slide Number Placeholder 3"/>
          <p:cNvSpPr>
            <a:spLocks noGrp="1"/>
          </p:cNvSpPr>
          <p:nvPr>
            <p:ph type="sldNum" sz="quarter" idx="10"/>
          </p:nvPr>
        </p:nvSpPr>
        <p:spPr/>
        <p:txBody>
          <a:bodyPr/>
          <a:lstStyle/>
          <a:p>
            <a:pPr>
              <a:defRPr/>
            </a:pPr>
            <a:fld id="{E22C610A-8C62-4C5B-92E3-DA09D40C844E}" type="slidenum">
              <a:rPr lang="en-GB" smtClean="0">
                <a:solidFill>
                  <a:srgbClr val="000000"/>
                </a:solidFill>
              </a:rPr>
              <a:pPr>
                <a:defRPr/>
              </a:pPr>
              <a:t>9</a:t>
            </a:fld>
            <a:endParaRPr lang="en-GB">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4229408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NG Blank">
  <a:themeElements>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5776</TotalTime>
  <Words>1627</Words>
  <Application>Microsoft Office PowerPoint</Application>
  <PresentationFormat>On-screen Show (4:3)</PresentationFormat>
  <Paragraphs>327</Paragraphs>
  <Slides>37</Slides>
  <Notes>2</Notes>
  <HiddenSlides>0</HiddenSlides>
  <MMClips>0</MMClips>
  <ScaleCrop>false</ScaleCrop>
  <HeadingPairs>
    <vt:vector size="4" baseType="variant">
      <vt:variant>
        <vt:lpstr>Design Template</vt:lpstr>
      </vt:variant>
      <vt:variant>
        <vt:i4>7</vt:i4>
      </vt:variant>
      <vt:variant>
        <vt:lpstr>Slide Titles</vt:lpstr>
      </vt:variant>
      <vt:variant>
        <vt:i4>37</vt:i4>
      </vt:variant>
    </vt:vector>
  </HeadingPairs>
  <TitlesOfParts>
    <vt:vector size="44" baseType="lpstr">
      <vt:lpstr>Default Design</vt:lpstr>
      <vt:lpstr>Custom Design</vt:lpstr>
      <vt:lpstr>1_Custom Design</vt:lpstr>
      <vt:lpstr>2_Custom Design</vt:lpstr>
      <vt:lpstr>NG Blank</vt:lpstr>
      <vt:lpstr>1_Default Design</vt:lpstr>
      <vt:lpstr>3_Custom Design</vt:lpstr>
      <vt:lpstr> UKOPA – The Way Forward  Chairman’s Introduction </vt:lpstr>
      <vt:lpstr>Background</vt:lpstr>
      <vt:lpstr>First Formal Meeting!</vt:lpstr>
      <vt:lpstr>UKOPA Strategy</vt:lpstr>
      <vt:lpstr>Current Organisation</vt:lpstr>
      <vt:lpstr>Slide 6</vt:lpstr>
      <vt:lpstr>Aims</vt:lpstr>
      <vt:lpstr>Objectives - What</vt:lpstr>
      <vt:lpstr>Objectives - How</vt:lpstr>
      <vt:lpstr>Formal Working Groups</vt:lpstr>
      <vt:lpstr>Summary of “some” Achievements</vt:lpstr>
      <vt:lpstr>UKOPA Website</vt:lpstr>
      <vt:lpstr>PERO Course</vt:lpstr>
      <vt:lpstr>Safety Alerts</vt:lpstr>
      <vt:lpstr>Pipeline Fault  and Infringement Databases</vt:lpstr>
      <vt:lpstr>Development of BSI and IGEM Risk Assessment Standards</vt:lpstr>
      <vt:lpstr>Studies Actioned by Members</vt:lpstr>
      <vt:lpstr>Studies actioned by Members</vt:lpstr>
      <vt:lpstr>This Meeting</vt:lpstr>
      <vt:lpstr>Slide 20</vt:lpstr>
      <vt:lpstr>Workshop Agenda </vt:lpstr>
      <vt:lpstr>UKOPA in 2020</vt:lpstr>
      <vt:lpstr>How it will work ?</vt:lpstr>
      <vt:lpstr>Slide 24</vt:lpstr>
      <vt:lpstr>Slide 25</vt:lpstr>
      <vt:lpstr>Slide 26</vt:lpstr>
      <vt:lpstr>Slide 27</vt:lpstr>
      <vt:lpstr>Slide 28</vt:lpstr>
      <vt:lpstr>Slide 29</vt:lpstr>
      <vt:lpstr>Feedback from Questionnaire</vt:lpstr>
      <vt:lpstr>Feedback from Questionnaire</vt:lpstr>
      <vt:lpstr>Feedback on current deliverables </vt:lpstr>
      <vt:lpstr>Feedback on current deliverables </vt:lpstr>
      <vt:lpstr>Feedback on potential other deliverables  </vt:lpstr>
      <vt:lpstr>Next Steps</vt:lpstr>
      <vt:lpstr>Next Steps – Action Plans </vt:lpstr>
      <vt:lpstr>Action Plan</vt:lpstr>
    </vt:vector>
  </TitlesOfParts>
  <Company>National Grid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vikas.garg</dc:creator>
  <cp:lastModifiedBy>Nikki Barker</cp:lastModifiedBy>
  <cp:revision>233</cp:revision>
  <dcterms:created xsi:type="dcterms:W3CDTF">2015-03-03T09:26:39Z</dcterms:created>
  <dcterms:modified xsi:type="dcterms:W3CDTF">2015-03-03T14:54:56Z</dcterms:modified>
</cp:coreProperties>
</file>