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531" r:id="rId6"/>
    <p:sldId id="584" r:id="rId7"/>
    <p:sldId id="585" r:id="rId8"/>
    <p:sldId id="586" r:id="rId9"/>
    <p:sldId id="587" r:id="rId10"/>
    <p:sldId id="590" r:id="rId11"/>
    <p:sldId id="588" r:id="rId12"/>
    <p:sldId id="589" r:id="rId13"/>
    <p:sldId id="591" r:id="rId14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son, Kim" initials="WK" lastIdx="0" clrIdx="0">
    <p:extLst>
      <p:ext uri="{19B8F6BF-5375-455C-9EA6-DF929625EA0E}">
        <p15:presenceInfo xmlns:p15="http://schemas.microsoft.com/office/powerpoint/2012/main" userId="S-1-5-21-1275210071-1606980848-1801674531-457439" providerId="AD"/>
      </p:ext>
    </p:extLst>
  </p:cmAuthor>
  <p:cmAuthor id="2" name="Young, Zane" initials="YZ" lastIdx="1" clrIdx="1">
    <p:extLst>
      <p:ext uri="{19B8F6BF-5375-455C-9EA6-DF929625EA0E}">
        <p15:presenceInfo xmlns:p15="http://schemas.microsoft.com/office/powerpoint/2012/main" userId="S-1-5-21-1275210071-1606980848-1801674531-630818" providerId="AD"/>
      </p:ext>
    </p:extLst>
  </p:cmAuthor>
  <p:cmAuthor id="3" name="Rudd, Timothy" initials="RT" lastIdx="4" clrIdx="2">
    <p:extLst>
      <p:ext uri="{19B8F6BF-5375-455C-9EA6-DF929625EA0E}">
        <p15:presenceInfo xmlns:p15="http://schemas.microsoft.com/office/powerpoint/2012/main" userId="S-1-5-21-1275210071-1606980848-1801674531-411267" providerId="AD"/>
      </p:ext>
    </p:extLst>
  </p:cmAuthor>
  <p:cmAuthor id="4" name="McLoughlin, David" initials="MD" lastIdx="11" clrIdx="3">
    <p:extLst>
      <p:ext uri="{19B8F6BF-5375-455C-9EA6-DF929625EA0E}">
        <p15:presenceInfo xmlns:p15="http://schemas.microsoft.com/office/powerpoint/2012/main" userId="S-1-5-21-1275210071-1606980848-1801674531-7565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576B2"/>
    <a:srgbClr val="FFFFFF"/>
    <a:srgbClr val="D70761"/>
    <a:srgbClr val="0D0D0D"/>
    <a:srgbClr val="82BC00"/>
    <a:srgbClr val="DBEEF4"/>
    <a:srgbClr val="EAEAEA"/>
    <a:srgbClr val="7BCA12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883" autoAdjust="0"/>
  </p:normalViewPr>
  <p:slideViewPr>
    <p:cSldViewPr>
      <p:cViewPr varScale="1">
        <p:scale>
          <a:sx n="82" d="100"/>
          <a:sy n="82" d="100"/>
        </p:scale>
        <p:origin x="662" y="-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1938" y="-84"/>
      </p:cViewPr>
      <p:guideLst>
        <p:guide orient="horz" pos="3128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963" cy="49683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762" y="0"/>
            <a:ext cx="2946963" cy="49683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58F150BD-E4D5-4F71-BE2C-BC0168FF2E89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1288"/>
            <a:ext cx="2946963" cy="49683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762" y="9431288"/>
            <a:ext cx="2946963" cy="49683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BFB91148-77FB-4B28-9B20-D017BFA913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05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117AF004-3D40-4F96-A58E-52569B03EBD8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C765D3E3-2424-4484-A8B0-7EC9F44A06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17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5D3E3-2424-4484-A8B0-7EC9F44A06A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7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42578-3FBD-4A78-830E-F5724C0D8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85800" y="1132196"/>
            <a:ext cx="4267200" cy="25048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/>
          <p:cNvSpPr/>
          <p:nvPr userDrawn="1"/>
        </p:nvSpPr>
        <p:spPr>
          <a:xfrm>
            <a:off x="0" y="5778833"/>
            <a:ext cx="9144000" cy="672644"/>
          </a:xfrm>
          <a:prstGeom prst="rect">
            <a:avLst/>
          </a:prstGeom>
          <a:solidFill>
            <a:srgbClr val="82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079877"/>
            <a:ext cx="91440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99" y="5232277"/>
            <a:ext cx="8394173" cy="609600"/>
          </a:xfrm>
        </p:spPr>
        <p:txBody>
          <a:bodyPr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Cardiff Loading Arm Replacements.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6026935"/>
            <a:ext cx="8394172" cy="372299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Phase 3 Review &amp; Cost Estimate                                    28th June 2022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2400" y="6566356"/>
            <a:ext cx="1572546" cy="215444"/>
          </a:xfrm>
          <a:prstGeom prst="rect">
            <a:avLst/>
          </a:prstGeom>
          <a:noFill/>
        </p:spPr>
        <p:txBody>
          <a:bodyPr wrap="none" lIns="0" rIns="0" rtlCol="0" anchor="b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2"/>
                </a:solidFill>
                <a:effectLst/>
              </a:rPr>
              <a:t>© 2023 Valero. All rights reserved.</a:t>
            </a:r>
            <a:endParaRPr lang="en-GB" sz="800" dirty="0">
              <a:solidFill>
                <a:schemeClr val="tx2"/>
              </a:solidFill>
              <a:effectLst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5029200"/>
            <a:ext cx="9144000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5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718"/>
            <a:ext cx="6934200" cy="8492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400"/>
              </a:spcAft>
              <a:defRPr/>
            </a:lvl1pPr>
            <a:lvl2pPr>
              <a:spcBef>
                <a:spcPts val="300"/>
              </a:spcBef>
              <a:spcAft>
                <a:spcPts val="4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353BF6-904E-40C5-A068-256985F15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2915"/>
            <a:ext cx="1676400" cy="9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718"/>
            <a:ext cx="6934200" cy="8492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3D0E1D-72C3-421E-930F-E4E483FEC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2915"/>
            <a:ext cx="1676400" cy="9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8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47718"/>
            <a:ext cx="6934200" cy="8492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88685-2933-4DFA-874B-1291B029CB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2915"/>
            <a:ext cx="1676400" cy="9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Rectangle 7"/>
          <p:cNvSpPr/>
          <p:nvPr userDrawn="1"/>
        </p:nvSpPr>
        <p:spPr>
          <a:xfrm flipH="1">
            <a:off x="0" y="6705600"/>
            <a:ext cx="5181600" cy="152400"/>
          </a:xfrm>
          <a:prstGeom prst="snip1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0" name="Snip Single Corner Rectangle 9"/>
          <p:cNvSpPr/>
          <p:nvPr userDrawn="1"/>
        </p:nvSpPr>
        <p:spPr>
          <a:xfrm flipH="1">
            <a:off x="1752600" y="6705600"/>
            <a:ext cx="381000" cy="152400"/>
          </a:xfrm>
          <a:prstGeom prst="snip1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09600" y="6300461"/>
            <a:ext cx="381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6A045-542F-428B-926C-15C9557EA5E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Snip Single Corner Rectangle 11"/>
          <p:cNvSpPr/>
          <p:nvPr userDrawn="1"/>
        </p:nvSpPr>
        <p:spPr>
          <a:xfrm flipH="1">
            <a:off x="1828800" y="6705600"/>
            <a:ext cx="7315200" cy="152400"/>
          </a:xfrm>
          <a:prstGeom prst="snip1Rect">
            <a:avLst>
              <a:gd name="adj" fmla="val 0"/>
            </a:avLst>
          </a:prstGeom>
          <a:solidFill>
            <a:srgbClr val="82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3" y="6306581"/>
            <a:ext cx="1264053" cy="2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47718"/>
            <a:ext cx="7367853" cy="8492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66800" y="1981201"/>
            <a:ext cx="7010400" cy="2140683"/>
            <a:chOff x="2667000" y="1981200"/>
            <a:chExt cx="7004005" cy="2140683"/>
          </a:xfrm>
        </p:grpSpPr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5607870" y="2179379"/>
              <a:ext cx="1219650" cy="1942504"/>
            </a:xfrm>
            <a:custGeom>
              <a:avLst/>
              <a:gdLst>
                <a:gd name="T0" fmla="*/ 155 w 196"/>
                <a:gd name="T1" fmla="*/ 27 h 313"/>
                <a:gd name="T2" fmla="*/ 155 w 196"/>
                <a:gd name="T3" fmla="*/ 15 h 313"/>
                <a:gd name="T4" fmla="*/ 133 w 196"/>
                <a:gd name="T5" fmla="*/ 0 h 313"/>
                <a:gd name="T6" fmla="*/ 111 w 196"/>
                <a:gd name="T7" fmla="*/ 15 h 313"/>
                <a:gd name="T8" fmla="*/ 111 w 196"/>
                <a:gd name="T9" fmla="*/ 27 h 313"/>
                <a:gd name="T10" fmla="*/ 44 w 196"/>
                <a:gd name="T11" fmla="*/ 27 h 313"/>
                <a:gd name="T12" fmla="*/ 0 w 196"/>
                <a:gd name="T13" fmla="*/ 71 h 313"/>
                <a:gd name="T14" fmla="*/ 0 w 196"/>
                <a:gd name="T15" fmla="*/ 255 h 313"/>
                <a:gd name="T16" fmla="*/ 58 w 196"/>
                <a:gd name="T17" fmla="*/ 313 h 313"/>
                <a:gd name="T18" fmla="*/ 137 w 196"/>
                <a:gd name="T19" fmla="*/ 313 h 313"/>
                <a:gd name="T20" fmla="*/ 196 w 196"/>
                <a:gd name="T21" fmla="*/ 255 h 313"/>
                <a:gd name="T22" fmla="*/ 196 w 196"/>
                <a:gd name="T23" fmla="*/ 71 h 313"/>
                <a:gd name="T24" fmla="*/ 155 w 196"/>
                <a:gd name="T25" fmla="*/ 27 h 313"/>
                <a:gd name="T26" fmla="*/ 98 w 196"/>
                <a:gd name="T27" fmla="*/ 293 h 313"/>
                <a:gd name="T28" fmla="*/ 77 w 196"/>
                <a:gd name="T29" fmla="*/ 272 h 313"/>
                <a:gd name="T30" fmla="*/ 98 w 196"/>
                <a:gd name="T31" fmla="*/ 251 h 313"/>
                <a:gd name="T32" fmla="*/ 119 w 196"/>
                <a:gd name="T33" fmla="*/ 272 h 313"/>
                <a:gd name="T34" fmla="*/ 98 w 196"/>
                <a:gd name="T35" fmla="*/ 293 h 313"/>
                <a:gd name="T36" fmla="*/ 170 w 196"/>
                <a:gd name="T37" fmla="*/ 218 h 313"/>
                <a:gd name="T38" fmla="*/ 150 w 196"/>
                <a:gd name="T39" fmla="*/ 238 h 313"/>
                <a:gd name="T40" fmla="*/ 45 w 196"/>
                <a:gd name="T41" fmla="*/ 238 h 313"/>
                <a:gd name="T42" fmla="*/ 26 w 196"/>
                <a:gd name="T43" fmla="*/ 218 h 313"/>
                <a:gd name="T44" fmla="*/ 26 w 196"/>
                <a:gd name="T45" fmla="*/ 73 h 313"/>
                <a:gd name="T46" fmla="*/ 45 w 196"/>
                <a:gd name="T47" fmla="*/ 54 h 313"/>
                <a:gd name="T48" fmla="*/ 150 w 196"/>
                <a:gd name="T49" fmla="*/ 54 h 313"/>
                <a:gd name="T50" fmla="*/ 170 w 196"/>
                <a:gd name="T51" fmla="*/ 73 h 313"/>
                <a:gd name="T52" fmla="*/ 170 w 196"/>
                <a:gd name="T53" fmla="*/ 21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313">
                  <a:moveTo>
                    <a:pt x="155" y="27"/>
                  </a:moveTo>
                  <a:cubicBezTo>
                    <a:pt x="155" y="15"/>
                    <a:pt x="155" y="15"/>
                    <a:pt x="155" y="15"/>
                  </a:cubicBezTo>
                  <a:cubicBezTo>
                    <a:pt x="155" y="6"/>
                    <a:pt x="145" y="0"/>
                    <a:pt x="133" y="0"/>
                  </a:cubicBezTo>
                  <a:cubicBezTo>
                    <a:pt x="121" y="0"/>
                    <a:pt x="111" y="6"/>
                    <a:pt x="111" y="15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20" y="27"/>
                    <a:pt x="0" y="46"/>
                    <a:pt x="0" y="71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0" y="287"/>
                    <a:pt x="26" y="313"/>
                    <a:pt x="58" y="313"/>
                  </a:cubicBezTo>
                  <a:cubicBezTo>
                    <a:pt x="137" y="313"/>
                    <a:pt x="137" y="313"/>
                    <a:pt x="137" y="313"/>
                  </a:cubicBezTo>
                  <a:cubicBezTo>
                    <a:pt x="170" y="313"/>
                    <a:pt x="196" y="287"/>
                    <a:pt x="196" y="255"/>
                  </a:cubicBezTo>
                  <a:cubicBezTo>
                    <a:pt x="196" y="71"/>
                    <a:pt x="196" y="71"/>
                    <a:pt x="196" y="71"/>
                  </a:cubicBezTo>
                  <a:cubicBezTo>
                    <a:pt x="196" y="48"/>
                    <a:pt x="178" y="29"/>
                    <a:pt x="155" y="27"/>
                  </a:cubicBezTo>
                  <a:close/>
                  <a:moveTo>
                    <a:pt x="98" y="293"/>
                  </a:moveTo>
                  <a:cubicBezTo>
                    <a:pt x="86" y="293"/>
                    <a:pt x="77" y="283"/>
                    <a:pt x="77" y="272"/>
                  </a:cubicBezTo>
                  <a:cubicBezTo>
                    <a:pt x="77" y="260"/>
                    <a:pt x="86" y="251"/>
                    <a:pt x="98" y="251"/>
                  </a:cubicBezTo>
                  <a:cubicBezTo>
                    <a:pt x="109" y="251"/>
                    <a:pt x="119" y="260"/>
                    <a:pt x="119" y="272"/>
                  </a:cubicBezTo>
                  <a:cubicBezTo>
                    <a:pt x="119" y="283"/>
                    <a:pt x="109" y="293"/>
                    <a:pt x="98" y="293"/>
                  </a:cubicBezTo>
                  <a:close/>
                  <a:moveTo>
                    <a:pt x="170" y="218"/>
                  </a:moveTo>
                  <a:cubicBezTo>
                    <a:pt x="170" y="229"/>
                    <a:pt x="161" y="238"/>
                    <a:pt x="150" y="238"/>
                  </a:cubicBezTo>
                  <a:cubicBezTo>
                    <a:pt x="45" y="238"/>
                    <a:pt x="45" y="238"/>
                    <a:pt x="45" y="238"/>
                  </a:cubicBezTo>
                  <a:cubicBezTo>
                    <a:pt x="35" y="238"/>
                    <a:pt x="26" y="229"/>
                    <a:pt x="26" y="218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63"/>
                    <a:pt x="35" y="54"/>
                    <a:pt x="45" y="54"/>
                  </a:cubicBezTo>
                  <a:cubicBezTo>
                    <a:pt x="150" y="54"/>
                    <a:pt x="150" y="54"/>
                    <a:pt x="150" y="54"/>
                  </a:cubicBezTo>
                  <a:cubicBezTo>
                    <a:pt x="161" y="54"/>
                    <a:pt x="170" y="63"/>
                    <a:pt x="170" y="73"/>
                  </a:cubicBezTo>
                  <a:lnTo>
                    <a:pt x="170" y="2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22"/>
            <p:cNvSpPr>
              <a:spLocks noEditPoints="1"/>
            </p:cNvSpPr>
            <p:nvPr userDrawn="1"/>
          </p:nvSpPr>
          <p:spPr bwMode="auto">
            <a:xfrm>
              <a:off x="2667000" y="1981200"/>
              <a:ext cx="2093022" cy="2102487"/>
            </a:xfrm>
            <a:custGeom>
              <a:avLst/>
              <a:gdLst>
                <a:gd name="T0" fmla="*/ 588 w 749"/>
                <a:gd name="T1" fmla="*/ 558 h 752"/>
                <a:gd name="T2" fmla="*/ 664 w 749"/>
                <a:gd name="T3" fmla="*/ 650 h 752"/>
                <a:gd name="T4" fmla="*/ 0 w 749"/>
                <a:gd name="T5" fmla="*/ 650 h 752"/>
                <a:gd name="T6" fmla="*/ 15 w 749"/>
                <a:gd name="T7" fmla="*/ 311 h 752"/>
                <a:gd name="T8" fmla="*/ 16 w 749"/>
                <a:gd name="T9" fmla="*/ 310 h 752"/>
                <a:gd name="T10" fmla="*/ 236 w 749"/>
                <a:gd name="T11" fmla="*/ 267 h 752"/>
                <a:gd name="T12" fmla="*/ 325 w 749"/>
                <a:gd name="T13" fmla="*/ 365 h 752"/>
                <a:gd name="T14" fmla="*/ 409 w 749"/>
                <a:gd name="T15" fmla="*/ 267 h 752"/>
                <a:gd name="T16" fmla="*/ 646 w 749"/>
                <a:gd name="T17" fmla="*/ 310 h 752"/>
                <a:gd name="T18" fmla="*/ 642 w 749"/>
                <a:gd name="T19" fmla="*/ 367 h 752"/>
                <a:gd name="T20" fmla="*/ 668 w 749"/>
                <a:gd name="T21" fmla="*/ 541 h 752"/>
                <a:gd name="T22" fmla="*/ 64 w 749"/>
                <a:gd name="T23" fmla="*/ 376 h 752"/>
                <a:gd name="T24" fmla="*/ 127 w 749"/>
                <a:gd name="T25" fmla="*/ 389 h 752"/>
                <a:gd name="T26" fmla="*/ 532 w 749"/>
                <a:gd name="T27" fmla="*/ 637 h 752"/>
                <a:gd name="T28" fmla="*/ 122 w 749"/>
                <a:gd name="T29" fmla="*/ 634 h 752"/>
                <a:gd name="T30" fmla="*/ 327 w 749"/>
                <a:gd name="T31" fmla="*/ 711 h 752"/>
                <a:gd name="T32" fmla="*/ 533 w 749"/>
                <a:gd name="T33" fmla="*/ 637 h 752"/>
                <a:gd name="T34" fmla="*/ 593 w 749"/>
                <a:gd name="T35" fmla="*/ 523 h 752"/>
                <a:gd name="T36" fmla="*/ 593 w 749"/>
                <a:gd name="T37" fmla="*/ 522 h 752"/>
                <a:gd name="T38" fmla="*/ 637 w 749"/>
                <a:gd name="T39" fmla="*/ 404 h 752"/>
                <a:gd name="T40" fmla="*/ 646 w 749"/>
                <a:gd name="T41" fmla="*/ 512 h 752"/>
                <a:gd name="T42" fmla="*/ 410 w 749"/>
                <a:gd name="T43" fmla="*/ 246 h 752"/>
                <a:gd name="T44" fmla="*/ 396 w 749"/>
                <a:gd name="T45" fmla="*/ 277 h 752"/>
                <a:gd name="T46" fmla="*/ 338 w 749"/>
                <a:gd name="T47" fmla="*/ 273 h 752"/>
                <a:gd name="T48" fmla="*/ 338 w 749"/>
                <a:gd name="T49" fmla="*/ 272 h 752"/>
                <a:gd name="T50" fmla="*/ 339 w 749"/>
                <a:gd name="T51" fmla="*/ 264 h 752"/>
                <a:gd name="T52" fmla="*/ 344 w 749"/>
                <a:gd name="T53" fmla="*/ 252 h 752"/>
                <a:gd name="T54" fmla="*/ 349 w 749"/>
                <a:gd name="T55" fmla="*/ 244 h 752"/>
                <a:gd name="T56" fmla="*/ 349 w 749"/>
                <a:gd name="T57" fmla="*/ 244 h 752"/>
                <a:gd name="T58" fmla="*/ 396 w 749"/>
                <a:gd name="T59" fmla="*/ 106 h 752"/>
                <a:gd name="T60" fmla="*/ 410 w 749"/>
                <a:gd name="T61" fmla="*/ 246 h 752"/>
                <a:gd name="T62" fmla="*/ 424 w 749"/>
                <a:gd name="T63" fmla="*/ 342 h 752"/>
                <a:gd name="T64" fmla="*/ 332 w 749"/>
                <a:gd name="T65" fmla="*/ 264 h 752"/>
                <a:gd name="T66" fmla="*/ 300 w 749"/>
                <a:gd name="T67" fmla="*/ 264 h 752"/>
                <a:gd name="T68" fmla="*/ 331 w 749"/>
                <a:gd name="T69" fmla="*/ 252 h 752"/>
                <a:gd name="T70" fmla="*/ 332 w 749"/>
                <a:gd name="T71" fmla="*/ 264 h 752"/>
                <a:gd name="T72" fmla="*/ 292 w 749"/>
                <a:gd name="T73" fmla="*/ 244 h 752"/>
                <a:gd name="T74" fmla="*/ 292 w 749"/>
                <a:gd name="T75" fmla="*/ 262 h 752"/>
                <a:gd name="T76" fmla="*/ 292 w 749"/>
                <a:gd name="T77" fmla="*/ 262 h 752"/>
                <a:gd name="T78" fmla="*/ 345 w 749"/>
                <a:gd name="T79" fmla="*/ 318 h 752"/>
                <a:gd name="T80" fmla="*/ 248 w 749"/>
                <a:gd name="T81" fmla="*/ 266 h 752"/>
                <a:gd name="T82" fmla="*/ 235 w 749"/>
                <a:gd name="T83" fmla="*/ 250 h 752"/>
                <a:gd name="T84" fmla="*/ 308 w 749"/>
                <a:gd name="T85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9" h="752">
                  <a:moveTo>
                    <a:pt x="668" y="541"/>
                  </a:moveTo>
                  <a:cubicBezTo>
                    <a:pt x="642" y="555"/>
                    <a:pt x="613" y="561"/>
                    <a:pt x="588" y="558"/>
                  </a:cubicBezTo>
                  <a:cubicBezTo>
                    <a:pt x="584" y="566"/>
                    <a:pt x="580" y="573"/>
                    <a:pt x="576" y="581"/>
                  </a:cubicBezTo>
                  <a:cubicBezTo>
                    <a:pt x="630" y="599"/>
                    <a:pt x="664" y="623"/>
                    <a:pt x="664" y="650"/>
                  </a:cubicBezTo>
                  <a:cubicBezTo>
                    <a:pt x="664" y="707"/>
                    <a:pt x="515" y="752"/>
                    <a:pt x="332" y="752"/>
                  </a:cubicBezTo>
                  <a:cubicBezTo>
                    <a:pt x="148" y="752"/>
                    <a:pt x="0" y="707"/>
                    <a:pt x="0" y="650"/>
                  </a:cubicBezTo>
                  <a:cubicBezTo>
                    <a:pt x="0" y="624"/>
                    <a:pt x="32" y="600"/>
                    <a:pt x="86" y="581"/>
                  </a:cubicBezTo>
                  <a:cubicBezTo>
                    <a:pt x="44" y="507"/>
                    <a:pt x="18" y="413"/>
                    <a:pt x="15" y="311"/>
                  </a:cubicBezTo>
                  <a:cubicBezTo>
                    <a:pt x="16" y="311"/>
                    <a:pt x="16" y="311"/>
                    <a:pt x="16" y="311"/>
                  </a:cubicBezTo>
                  <a:cubicBezTo>
                    <a:pt x="16" y="310"/>
                    <a:pt x="16" y="310"/>
                    <a:pt x="16" y="310"/>
                  </a:cubicBezTo>
                  <a:cubicBezTo>
                    <a:pt x="16" y="285"/>
                    <a:pt x="102" y="263"/>
                    <a:pt x="224" y="255"/>
                  </a:cubicBezTo>
                  <a:cubicBezTo>
                    <a:pt x="227" y="260"/>
                    <a:pt x="234" y="266"/>
                    <a:pt x="236" y="267"/>
                  </a:cubicBezTo>
                  <a:cubicBezTo>
                    <a:pt x="128" y="274"/>
                    <a:pt x="51" y="293"/>
                    <a:pt x="51" y="315"/>
                  </a:cubicBezTo>
                  <a:cubicBezTo>
                    <a:pt x="51" y="343"/>
                    <a:pt x="174" y="365"/>
                    <a:pt x="325" y="365"/>
                  </a:cubicBezTo>
                  <a:cubicBezTo>
                    <a:pt x="477" y="365"/>
                    <a:pt x="599" y="343"/>
                    <a:pt x="599" y="315"/>
                  </a:cubicBezTo>
                  <a:cubicBezTo>
                    <a:pt x="599" y="292"/>
                    <a:pt x="519" y="273"/>
                    <a:pt x="409" y="267"/>
                  </a:cubicBezTo>
                  <a:cubicBezTo>
                    <a:pt x="411" y="262"/>
                    <a:pt x="413" y="258"/>
                    <a:pt x="415" y="254"/>
                  </a:cubicBezTo>
                  <a:cubicBezTo>
                    <a:pt x="548" y="261"/>
                    <a:pt x="646" y="283"/>
                    <a:pt x="646" y="310"/>
                  </a:cubicBezTo>
                  <a:cubicBezTo>
                    <a:pt x="646" y="311"/>
                    <a:pt x="646" y="312"/>
                    <a:pt x="646" y="312"/>
                  </a:cubicBezTo>
                  <a:cubicBezTo>
                    <a:pt x="645" y="331"/>
                    <a:pt x="644" y="349"/>
                    <a:pt x="642" y="367"/>
                  </a:cubicBezTo>
                  <a:cubicBezTo>
                    <a:pt x="678" y="365"/>
                    <a:pt x="710" y="379"/>
                    <a:pt x="725" y="407"/>
                  </a:cubicBezTo>
                  <a:cubicBezTo>
                    <a:pt x="749" y="450"/>
                    <a:pt x="724" y="510"/>
                    <a:pt x="668" y="541"/>
                  </a:cubicBezTo>
                  <a:close/>
                  <a:moveTo>
                    <a:pt x="127" y="389"/>
                  </a:moveTo>
                  <a:cubicBezTo>
                    <a:pt x="96" y="389"/>
                    <a:pt x="64" y="376"/>
                    <a:pt x="64" y="376"/>
                  </a:cubicBezTo>
                  <a:cubicBezTo>
                    <a:pt x="76" y="580"/>
                    <a:pt x="166" y="555"/>
                    <a:pt x="166" y="555"/>
                  </a:cubicBezTo>
                  <a:cubicBezTo>
                    <a:pt x="140" y="542"/>
                    <a:pt x="127" y="389"/>
                    <a:pt x="127" y="389"/>
                  </a:cubicBezTo>
                  <a:close/>
                  <a:moveTo>
                    <a:pt x="533" y="637"/>
                  </a:moveTo>
                  <a:cubicBezTo>
                    <a:pt x="533" y="637"/>
                    <a:pt x="532" y="637"/>
                    <a:pt x="532" y="637"/>
                  </a:cubicBezTo>
                  <a:cubicBezTo>
                    <a:pt x="511" y="666"/>
                    <a:pt x="428" y="687"/>
                    <a:pt x="328" y="687"/>
                  </a:cubicBezTo>
                  <a:cubicBezTo>
                    <a:pt x="224" y="687"/>
                    <a:pt x="138" y="664"/>
                    <a:pt x="122" y="634"/>
                  </a:cubicBezTo>
                  <a:cubicBezTo>
                    <a:pt x="119" y="638"/>
                    <a:pt x="117" y="642"/>
                    <a:pt x="117" y="647"/>
                  </a:cubicBezTo>
                  <a:cubicBezTo>
                    <a:pt x="117" y="682"/>
                    <a:pt x="211" y="711"/>
                    <a:pt x="327" y="711"/>
                  </a:cubicBezTo>
                  <a:cubicBezTo>
                    <a:pt x="442" y="711"/>
                    <a:pt x="536" y="682"/>
                    <a:pt x="536" y="647"/>
                  </a:cubicBezTo>
                  <a:cubicBezTo>
                    <a:pt x="536" y="643"/>
                    <a:pt x="535" y="640"/>
                    <a:pt x="533" y="637"/>
                  </a:cubicBezTo>
                  <a:close/>
                  <a:moveTo>
                    <a:pt x="593" y="522"/>
                  </a:moveTo>
                  <a:cubicBezTo>
                    <a:pt x="593" y="523"/>
                    <a:pt x="593" y="523"/>
                    <a:pt x="593" y="523"/>
                  </a:cubicBezTo>
                  <a:cubicBezTo>
                    <a:pt x="595" y="523"/>
                    <a:pt x="596" y="523"/>
                    <a:pt x="597" y="523"/>
                  </a:cubicBezTo>
                  <a:lnTo>
                    <a:pt x="593" y="522"/>
                  </a:lnTo>
                  <a:close/>
                  <a:moveTo>
                    <a:pt x="686" y="429"/>
                  </a:moveTo>
                  <a:cubicBezTo>
                    <a:pt x="676" y="414"/>
                    <a:pt x="658" y="405"/>
                    <a:pt x="637" y="404"/>
                  </a:cubicBezTo>
                  <a:cubicBezTo>
                    <a:pt x="636" y="409"/>
                    <a:pt x="621" y="489"/>
                    <a:pt x="603" y="523"/>
                  </a:cubicBezTo>
                  <a:cubicBezTo>
                    <a:pt x="617" y="522"/>
                    <a:pt x="632" y="519"/>
                    <a:pt x="646" y="512"/>
                  </a:cubicBezTo>
                  <a:cubicBezTo>
                    <a:pt x="685" y="493"/>
                    <a:pt x="703" y="456"/>
                    <a:pt x="686" y="429"/>
                  </a:cubicBezTo>
                  <a:close/>
                  <a:moveTo>
                    <a:pt x="410" y="246"/>
                  </a:moveTo>
                  <a:cubicBezTo>
                    <a:pt x="403" y="255"/>
                    <a:pt x="396" y="277"/>
                    <a:pt x="396" y="277"/>
                  </a:cubicBezTo>
                  <a:cubicBezTo>
                    <a:pt x="396" y="277"/>
                    <a:pt x="396" y="277"/>
                    <a:pt x="396" y="277"/>
                  </a:cubicBezTo>
                  <a:cubicBezTo>
                    <a:pt x="381" y="325"/>
                    <a:pt x="413" y="338"/>
                    <a:pt x="422" y="341"/>
                  </a:cubicBezTo>
                  <a:cubicBezTo>
                    <a:pt x="408" y="337"/>
                    <a:pt x="338" y="315"/>
                    <a:pt x="338" y="273"/>
                  </a:cubicBezTo>
                  <a:cubicBezTo>
                    <a:pt x="339" y="273"/>
                    <a:pt x="339" y="273"/>
                    <a:pt x="339" y="273"/>
                  </a:cubicBezTo>
                  <a:cubicBezTo>
                    <a:pt x="338" y="272"/>
                    <a:pt x="338" y="272"/>
                    <a:pt x="338" y="272"/>
                  </a:cubicBezTo>
                  <a:cubicBezTo>
                    <a:pt x="339" y="269"/>
                    <a:pt x="339" y="267"/>
                    <a:pt x="339" y="264"/>
                  </a:cubicBezTo>
                  <a:cubicBezTo>
                    <a:pt x="339" y="264"/>
                    <a:pt x="339" y="264"/>
                    <a:pt x="339" y="264"/>
                  </a:cubicBezTo>
                  <a:cubicBezTo>
                    <a:pt x="340" y="260"/>
                    <a:pt x="342" y="255"/>
                    <a:pt x="344" y="252"/>
                  </a:cubicBezTo>
                  <a:cubicBezTo>
                    <a:pt x="344" y="252"/>
                    <a:pt x="344" y="252"/>
                    <a:pt x="344" y="252"/>
                  </a:cubicBezTo>
                  <a:cubicBezTo>
                    <a:pt x="344" y="251"/>
                    <a:pt x="345" y="251"/>
                    <a:pt x="345" y="250"/>
                  </a:cubicBezTo>
                  <a:cubicBezTo>
                    <a:pt x="347" y="247"/>
                    <a:pt x="349" y="245"/>
                    <a:pt x="349" y="244"/>
                  </a:cubicBezTo>
                  <a:cubicBezTo>
                    <a:pt x="349" y="244"/>
                    <a:pt x="350" y="244"/>
                    <a:pt x="350" y="244"/>
                  </a:cubicBezTo>
                  <a:cubicBezTo>
                    <a:pt x="349" y="244"/>
                    <a:pt x="349" y="244"/>
                    <a:pt x="349" y="244"/>
                  </a:cubicBezTo>
                  <a:cubicBezTo>
                    <a:pt x="353" y="237"/>
                    <a:pt x="359" y="231"/>
                    <a:pt x="367" y="224"/>
                  </a:cubicBezTo>
                  <a:cubicBezTo>
                    <a:pt x="455" y="143"/>
                    <a:pt x="418" y="128"/>
                    <a:pt x="396" y="106"/>
                  </a:cubicBezTo>
                  <a:cubicBezTo>
                    <a:pt x="396" y="106"/>
                    <a:pt x="496" y="120"/>
                    <a:pt x="424" y="224"/>
                  </a:cubicBezTo>
                  <a:cubicBezTo>
                    <a:pt x="418" y="232"/>
                    <a:pt x="414" y="239"/>
                    <a:pt x="410" y="246"/>
                  </a:cubicBezTo>
                  <a:close/>
                  <a:moveTo>
                    <a:pt x="422" y="341"/>
                  </a:moveTo>
                  <a:cubicBezTo>
                    <a:pt x="423" y="341"/>
                    <a:pt x="424" y="342"/>
                    <a:pt x="424" y="342"/>
                  </a:cubicBezTo>
                  <a:cubicBezTo>
                    <a:pt x="424" y="342"/>
                    <a:pt x="423" y="341"/>
                    <a:pt x="422" y="341"/>
                  </a:cubicBezTo>
                  <a:close/>
                  <a:moveTo>
                    <a:pt x="332" y="264"/>
                  </a:moveTo>
                  <a:cubicBezTo>
                    <a:pt x="330" y="264"/>
                    <a:pt x="327" y="264"/>
                    <a:pt x="325" y="264"/>
                  </a:cubicBezTo>
                  <a:cubicBezTo>
                    <a:pt x="317" y="264"/>
                    <a:pt x="308" y="264"/>
                    <a:pt x="300" y="264"/>
                  </a:cubicBezTo>
                  <a:cubicBezTo>
                    <a:pt x="300" y="261"/>
                    <a:pt x="299" y="256"/>
                    <a:pt x="299" y="252"/>
                  </a:cubicBezTo>
                  <a:cubicBezTo>
                    <a:pt x="309" y="252"/>
                    <a:pt x="320" y="252"/>
                    <a:pt x="331" y="252"/>
                  </a:cubicBezTo>
                  <a:cubicBezTo>
                    <a:pt x="332" y="252"/>
                    <a:pt x="333" y="252"/>
                    <a:pt x="335" y="252"/>
                  </a:cubicBezTo>
                  <a:cubicBezTo>
                    <a:pt x="331" y="260"/>
                    <a:pt x="332" y="264"/>
                    <a:pt x="332" y="264"/>
                  </a:cubicBezTo>
                  <a:close/>
                  <a:moveTo>
                    <a:pt x="345" y="159"/>
                  </a:moveTo>
                  <a:cubicBezTo>
                    <a:pt x="309" y="194"/>
                    <a:pt x="294" y="222"/>
                    <a:pt x="292" y="244"/>
                  </a:cubicBezTo>
                  <a:cubicBezTo>
                    <a:pt x="291" y="244"/>
                    <a:pt x="291" y="244"/>
                    <a:pt x="291" y="244"/>
                  </a:cubicBezTo>
                  <a:cubicBezTo>
                    <a:pt x="291" y="244"/>
                    <a:pt x="291" y="255"/>
                    <a:pt x="292" y="262"/>
                  </a:cubicBezTo>
                  <a:cubicBezTo>
                    <a:pt x="292" y="262"/>
                    <a:pt x="292" y="262"/>
                    <a:pt x="292" y="262"/>
                  </a:cubicBezTo>
                  <a:cubicBezTo>
                    <a:pt x="292" y="262"/>
                    <a:pt x="292" y="262"/>
                    <a:pt x="292" y="262"/>
                  </a:cubicBezTo>
                  <a:cubicBezTo>
                    <a:pt x="292" y="264"/>
                    <a:pt x="293" y="266"/>
                    <a:pt x="294" y="268"/>
                  </a:cubicBezTo>
                  <a:cubicBezTo>
                    <a:pt x="304" y="303"/>
                    <a:pt x="345" y="318"/>
                    <a:pt x="345" y="318"/>
                  </a:cubicBezTo>
                  <a:cubicBezTo>
                    <a:pt x="345" y="318"/>
                    <a:pt x="283" y="299"/>
                    <a:pt x="248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1" y="260"/>
                    <a:pt x="235" y="250"/>
                    <a:pt x="235" y="250"/>
                  </a:cubicBezTo>
                  <a:cubicBezTo>
                    <a:pt x="235" y="250"/>
                    <a:pt x="235" y="250"/>
                    <a:pt x="235" y="250"/>
                  </a:cubicBezTo>
                  <a:cubicBezTo>
                    <a:pt x="218" y="225"/>
                    <a:pt x="220" y="195"/>
                    <a:pt x="268" y="159"/>
                  </a:cubicBezTo>
                  <a:cubicBezTo>
                    <a:pt x="397" y="63"/>
                    <a:pt x="331" y="32"/>
                    <a:pt x="308" y="0"/>
                  </a:cubicBezTo>
                  <a:cubicBezTo>
                    <a:pt x="308" y="0"/>
                    <a:pt x="470" y="43"/>
                    <a:pt x="345" y="159"/>
                  </a:cubicBezTo>
                  <a:close/>
                </a:path>
              </a:pathLst>
            </a:custGeom>
            <a:solidFill>
              <a:srgbClr val="82BC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7854696" y="2290960"/>
              <a:ext cx="1816309" cy="1816309"/>
              <a:chOff x="5181600" y="3402012"/>
              <a:chExt cx="2071687" cy="207168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181600" y="3402012"/>
                <a:ext cx="2071687" cy="207168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5399088" y="4029075"/>
                <a:ext cx="655638" cy="1023938"/>
              </a:xfrm>
              <a:custGeom>
                <a:avLst/>
                <a:gdLst>
                  <a:gd name="T0" fmla="*/ 113 w 175"/>
                  <a:gd name="T1" fmla="*/ 0 h 273"/>
                  <a:gd name="T2" fmla="*/ 148 w 175"/>
                  <a:gd name="T3" fmla="*/ 24 h 273"/>
                  <a:gd name="T4" fmla="*/ 171 w 175"/>
                  <a:gd name="T5" fmla="*/ 99 h 273"/>
                  <a:gd name="T6" fmla="*/ 150 w 175"/>
                  <a:gd name="T7" fmla="*/ 106 h 273"/>
                  <a:gd name="T8" fmla="*/ 129 w 175"/>
                  <a:gd name="T9" fmla="*/ 37 h 273"/>
                  <a:gd name="T10" fmla="*/ 117 w 175"/>
                  <a:gd name="T11" fmla="*/ 37 h 273"/>
                  <a:gd name="T12" fmla="*/ 152 w 175"/>
                  <a:gd name="T13" fmla="*/ 160 h 273"/>
                  <a:gd name="T14" fmla="*/ 119 w 175"/>
                  <a:gd name="T15" fmla="*/ 160 h 273"/>
                  <a:gd name="T16" fmla="*/ 119 w 175"/>
                  <a:gd name="T17" fmla="*/ 256 h 273"/>
                  <a:gd name="T18" fmla="*/ 94 w 175"/>
                  <a:gd name="T19" fmla="*/ 256 h 273"/>
                  <a:gd name="T20" fmla="*/ 94 w 175"/>
                  <a:gd name="T21" fmla="*/ 160 h 273"/>
                  <a:gd name="T22" fmla="*/ 81 w 175"/>
                  <a:gd name="T23" fmla="*/ 160 h 273"/>
                  <a:gd name="T24" fmla="*/ 81 w 175"/>
                  <a:gd name="T25" fmla="*/ 256 h 273"/>
                  <a:gd name="T26" fmla="*/ 57 w 175"/>
                  <a:gd name="T27" fmla="*/ 256 h 273"/>
                  <a:gd name="T28" fmla="*/ 57 w 175"/>
                  <a:gd name="T29" fmla="*/ 160 h 273"/>
                  <a:gd name="T30" fmla="*/ 23 w 175"/>
                  <a:gd name="T31" fmla="*/ 160 h 273"/>
                  <a:gd name="T32" fmla="*/ 58 w 175"/>
                  <a:gd name="T33" fmla="*/ 37 h 273"/>
                  <a:gd name="T34" fmla="*/ 46 w 175"/>
                  <a:gd name="T35" fmla="*/ 37 h 273"/>
                  <a:gd name="T36" fmla="*/ 26 w 175"/>
                  <a:gd name="T37" fmla="*/ 107 h 273"/>
                  <a:gd name="T38" fmla="*/ 5 w 175"/>
                  <a:gd name="T39" fmla="*/ 99 h 273"/>
                  <a:gd name="T40" fmla="*/ 28 w 175"/>
                  <a:gd name="T41" fmla="*/ 24 h 273"/>
                  <a:gd name="T42" fmla="*/ 60 w 175"/>
                  <a:gd name="T43" fmla="*/ 0 h 273"/>
                  <a:gd name="T44" fmla="*/ 113 w 175"/>
                  <a:gd name="T45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5" h="273">
                    <a:moveTo>
                      <a:pt x="113" y="0"/>
                    </a:moveTo>
                    <a:cubicBezTo>
                      <a:pt x="131" y="0"/>
                      <a:pt x="145" y="15"/>
                      <a:pt x="148" y="24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75" y="115"/>
                      <a:pt x="154" y="122"/>
                      <a:pt x="150" y="106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7" y="37"/>
                      <a:pt x="117" y="37"/>
                      <a:pt x="117" y="37"/>
                    </a:cubicBezTo>
                    <a:cubicBezTo>
                      <a:pt x="152" y="160"/>
                      <a:pt x="152" y="160"/>
                      <a:pt x="152" y="160"/>
                    </a:cubicBezTo>
                    <a:cubicBezTo>
                      <a:pt x="119" y="160"/>
                      <a:pt x="119" y="160"/>
                      <a:pt x="119" y="160"/>
                    </a:cubicBezTo>
                    <a:cubicBezTo>
                      <a:pt x="119" y="256"/>
                      <a:pt x="119" y="256"/>
                      <a:pt x="119" y="256"/>
                    </a:cubicBezTo>
                    <a:cubicBezTo>
                      <a:pt x="119" y="273"/>
                      <a:pt x="94" y="273"/>
                      <a:pt x="94" y="256"/>
                    </a:cubicBezTo>
                    <a:cubicBezTo>
                      <a:pt x="94" y="160"/>
                      <a:pt x="94" y="160"/>
                      <a:pt x="94" y="160"/>
                    </a:cubicBezTo>
                    <a:cubicBezTo>
                      <a:pt x="81" y="160"/>
                      <a:pt x="81" y="160"/>
                      <a:pt x="81" y="160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1" y="273"/>
                      <a:pt x="57" y="273"/>
                      <a:pt x="57" y="256"/>
                    </a:cubicBezTo>
                    <a:cubicBezTo>
                      <a:pt x="57" y="160"/>
                      <a:pt x="57" y="160"/>
                      <a:pt x="57" y="160"/>
                    </a:cubicBezTo>
                    <a:cubicBezTo>
                      <a:pt x="23" y="160"/>
                      <a:pt x="23" y="160"/>
                      <a:pt x="23" y="160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1" y="122"/>
                      <a:pt x="0" y="116"/>
                      <a:pt x="5" y="99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0" y="15"/>
                      <a:pt x="41" y="0"/>
                      <a:pt x="60" y="0"/>
                    </a:cubicBezTo>
                    <a:cubicBezTo>
                      <a:pt x="113" y="0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4" name="Oval 31"/>
              <p:cNvSpPr>
                <a:spLocks noChangeArrowheads="1"/>
              </p:cNvSpPr>
              <p:nvPr/>
            </p:nvSpPr>
            <p:spPr bwMode="auto">
              <a:xfrm>
                <a:off x="5627688" y="3808413"/>
                <a:ext cx="198438" cy="1984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5" name="Oval 32"/>
              <p:cNvSpPr>
                <a:spLocks noChangeArrowheads="1"/>
              </p:cNvSpPr>
              <p:nvPr/>
            </p:nvSpPr>
            <p:spPr bwMode="auto">
              <a:xfrm>
                <a:off x="6602413" y="3803650"/>
                <a:ext cx="203200" cy="203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442075" y="4025900"/>
                <a:ext cx="523875" cy="1008063"/>
              </a:xfrm>
              <a:custGeom>
                <a:avLst/>
                <a:gdLst>
                  <a:gd name="T0" fmla="*/ 34 w 140"/>
                  <a:gd name="T1" fmla="*/ 254 h 269"/>
                  <a:gd name="T2" fmla="*/ 49 w 140"/>
                  <a:gd name="T3" fmla="*/ 269 h 269"/>
                  <a:gd name="T4" fmla="*/ 64 w 140"/>
                  <a:gd name="T5" fmla="*/ 254 h 269"/>
                  <a:gd name="T6" fmla="*/ 64 w 140"/>
                  <a:gd name="T7" fmla="*/ 128 h 269"/>
                  <a:gd name="T8" fmla="*/ 76 w 140"/>
                  <a:gd name="T9" fmla="*/ 128 h 269"/>
                  <a:gd name="T10" fmla="*/ 76 w 140"/>
                  <a:gd name="T11" fmla="*/ 254 h 269"/>
                  <a:gd name="T12" fmla="*/ 91 w 140"/>
                  <a:gd name="T13" fmla="*/ 269 h 269"/>
                  <a:gd name="T14" fmla="*/ 106 w 140"/>
                  <a:gd name="T15" fmla="*/ 254 h 269"/>
                  <a:gd name="T16" fmla="*/ 106 w 140"/>
                  <a:gd name="T17" fmla="*/ 37 h 269"/>
                  <a:gd name="T18" fmla="*/ 119 w 140"/>
                  <a:gd name="T19" fmla="*/ 37 h 269"/>
                  <a:gd name="T20" fmla="*/ 119 w 140"/>
                  <a:gd name="T21" fmla="*/ 117 h 269"/>
                  <a:gd name="T22" fmla="*/ 140 w 140"/>
                  <a:gd name="T23" fmla="*/ 117 h 269"/>
                  <a:gd name="T24" fmla="*/ 140 w 140"/>
                  <a:gd name="T25" fmla="*/ 36 h 269"/>
                  <a:gd name="T26" fmla="*/ 105 w 140"/>
                  <a:gd name="T27" fmla="*/ 0 h 269"/>
                  <a:gd name="T28" fmla="*/ 34 w 140"/>
                  <a:gd name="T29" fmla="*/ 0 h 269"/>
                  <a:gd name="T30" fmla="*/ 0 w 140"/>
                  <a:gd name="T31" fmla="*/ 35 h 269"/>
                  <a:gd name="T32" fmla="*/ 0 w 140"/>
                  <a:gd name="T33" fmla="*/ 117 h 269"/>
                  <a:gd name="T34" fmla="*/ 21 w 140"/>
                  <a:gd name="T35" fmla="*/ 117 h 269"/>
                  <a:gd name="T36" fmla="*/ 21 w 140"/>
                  <a:gd name="T37" fmla="*/ 37 h 269"/>
                  <a:gd name="T38" fmla="*/ 34 w 140"/>
                  <a:gd name="T39" fmla="*/ 37 h 269"/>
                  <a:gd name="T40" fmla="*/ 34 w 140"/>
                  <a:gd name="T41" fmla="*/ 25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269">
                    <a:moveTo>
                      <a:pt x="34" y="254"/>
                    </a:moveTo>
                    <a:cubicBezTo>
                      <a:pt x="34" y="263"/>
                      <a:pt x="40" y="269"/>
                      <a:pt x="49" y="269"/>
                    </a:cubicBezTo>
                    <a:cubicBezTo>
                      <a:pt x="57" y="269"/>
                      <a:pt x="64" y="263"/>
                      <a:pt x="64" y="254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6" y="254"/>
                      <a:pt x="76" y="254"/>
                      <a:pt x="76" y="254"/>
                    </a:cubicBezTo>
                    <a:cubicBezTo>
                      <a:pt x="76" y="263"/>
                      <a:pt x="83" y="269"/>
                      <a:pt x="91" y="269"/>
                    </a:cubicBezTo>
                    <a:cubicBezTo>
                      <a:pt x="100" y="269"/>
                      <a:pt x="106" y="263"/>
                      <a:pt x="106" y="254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9" y="117"/>
                      <a:pt x="119" y="117"/>
                      <a:pt x="119" y="117"/>
                    </a:cubicBezTo>
                    <a:cubicBezTo>
                      <a:pt x="119" y="133"/>
                      <a:pt x="140" y="133"/>
                      <a:pt x="140" y="117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40" y="18"/>
                      <a:pt x="126" y="0"/>
                      <a:pt x="10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33"/>
                      <a:pt x="21" y="133"/>
                      <a:pt x="21" y="11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254"/>
                      <a:pt x="34" y="254"/>
                      <a:pt x="34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6210300" y="3808413"/>
                <a:ext cx="0" cy="122555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000250" y="4876800"/>
            <a:ext cx="5253004" cy="6858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Break Length</a:t>
            </a:r>
          </a:p>
        </p:txBody>
      </p:sp>
    </p:spTree>
    <p:extLst>
      <p:ext uri="{BB962C8B-B14F-4D97-AF65-F5344CB8AC3E}">
        <p14:creationId xmlns:p14="http://schemas.microsoft.com/office/powerpoint/2010/main" val="128921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Single Corner Rectangle 14"/>
          <p:cNvSpPr/>
          <p:nvPr userDrawn="1"/>
        </p:nvSpPr>
        <p:spPr>
          <a:xfrm flipH="1">
            <a:off x="0" y="6705600"/>
            <a:ext cx="5181600" cy="152400"/>
          </a:xfrm>
          <a:prstGeom prst="snip1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6317" cy="121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Single Corner Rectangle 12"/>
          <p:cNvSpPr/>
          <p:nvPr userDrawn="1"/>
        </p:nvSpPr>
        <p:spPr>
          <a:xfrm flipH="1">
            <a:off x="1752600" y="6705600"/>
            <a:ext cx="381000" cy="152400"/>
          </a:xfrm>
          <a:prstGeom prst="snip1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718"/>
            <a:ext cx="7315200" cy="8492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09600" y="6300461"/>
            <a:ext cx="381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6A045-542F-428B-926C-15C9557EA5E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Snip Single Corner Rectangle 10"/>
          <p:cNvSpPr/>
          <p:nvPr userDrawn="1"/>
        </p:nvSpPr>
        <p:spPr>
          <a:xfrm flipH="1">
            <a:off x="1828800" y="6705600"/>
            <a:ext cx="7315200" cy="152400"/>
          </a:xfrm>
          <a:prstGeom prst="snip1Rect">
            <a:avLst>
              <a:gd name="adj" fmla="val 0"/>
            </a:avLst>
          </a:prstGeom>
          <a:solidFill>
            <a:srgbClr val="82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C74032-6F64-4F26-B2DA-1112184509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02" y="6445845"/>
            <a:ext cx="685800" cy="1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9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0" r:id="rId2"/>
    <p:sldLayoutId id="2147483652" r:id="rId3"/>
    <p:sldLayoutId id="2147483654" r:id="rId4"/>
    <p:sldLayoutId id="2147483655" r:id="rId5"/>
    <p:sldLayoutId id="2147483676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300"/>
        </a:spcBef>
        <a:spcAft>
          <a:spcPts val="400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400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Font typeface="Arial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F39CF-0A6D-480D-664C-637B3562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05" t="1" b="27777"/>
          <a:stretch/>
        </p:blipFill>
        <p:spPr>
          <a:xfrm>
            <a:off x="5105400" y="1"/>
            <a:ext cx="4038600" cy="502617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26935"/>
            <a:ext cx="3048000" cy="372299"/>
          </a:xfrm>
        </p:spPr>
        <p:txBody>
          <a:bodyPr/>
          <a:lstStyle/>
          <a:p>
            <a:r>
              <a:rPr lang="en-US" dirty="0"/>
              <a:t>Carl Scott &amp; Rob Balson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D6CF752-752D-4514-82BC-B5C56E44F50F}"/>
              </a:ext>
            </a:extLst>
          </p:cNvPr>
          <p:cNvSpPr txBox="1">
            <a:spLocks/>
          </p:cNvSpPr>
          <p:nvPr/>
        </p:nvSpPr>
        <p:spPr>
          <a:xfrm>
            <a:off x="6553200" y="6047983"/>
            <a:ext cx="2590800" cy="3722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9</a:t>
            </a:r>
            <a:r>
              <a:rPr lang="en-GB" baseline="30000" dirty="0"/>
              <a:t>th</a:t>
            </a:r>
            <a:r>
              <a:rPr lang="en-GB" dirty="0"/>
              <a:t> October 2025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ADD9B3-A79B-4AB6-B8CA-AFEE02EFE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Above Ground River Crossing Pipeline Corrosion And Impact Protection</a:t>
            </a:r>
          </a:p>
        </p:txBody>
      </p:sp>
    </p:spTree>
    <p:extLst>
      <p:ext uri="{BB962C8B-B14F-4D97-AF65-F5344CB8AC3E}">
        <p14:creationId xmlns:p14="http://schemas.microsoft.com/office/powerpoint/2010/main" val="4192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D825-0210-4871-A6E5-98629FC50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Aboveground Crossings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6A9EED-B6DE-4D8E-81D6-8C9B955A3399}"/>
              </a:ext>
            </a:extLst>
          </p:cNvPr>
          <p:cNvSpPr txBox="1">
            <a:spLocks/>
          </p:cNvSpPr>
          <p:nvPr/>
        </p:nvSpPr>
        <p:spPr>
          <a:xfrm>
            <a:off x="152400" y="1371600"/>
            <a:ext cx="5486400" cy="5127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MLP has a number of aboveground river crossings</a:t>
            </a:r>
          </a:p>
          <a:p>
            <a:r>
              <a:rPr lang="en-GB" dirty="0"/>
              <a:t>5 of these were areas of concern, they had external casings applied in early 1980’s</a:t>
            </a:r>
          </a:p>
          <a:p>
            <a:pPr lvl="1"/>
            <a:r>
              <a:rPr lang="en-GB" dirty="0"/>
              <a:t>No installation records</a:t>
            </a:r>
          </a:p>
          <a:p>
            <a:pPr lvl="1"/>
            <a:r>
              <a:rPr lang="en-GB" dirty="0"/>
              <a:t>No design calcs</a:t>
            </a:r>
          </a:p>
          <a:p>
            <a:r>
              <a:rPr lang="en-GB" dirty="0"/>
              <a:t>Visual inspection in 2023 showed these to be in poor condition</a:t>
            </a:r>
          </a:p>
          <a:p>
            <a:r>
              <a:rPr lang="en-GB" dirty="0"/>
              <a:t>Two particularly raised concerns – longer crossings, casings appeared to be sagging</a:t>
            </a:r>
          </a:p>
          <a:p>
            <a:r>
              <a:rPr lang="en-GB" dirty="0"/>
              <a:t>One crossing has some minor external corrosion reported beneath sleeve</a:t>
            </a:r>
          </a:p>
          <a:p>
            <a:r>
              <a:rPr lang="en-GB" dirty="0"/>
              <a:t>CEASAR analysis confirmed pipe can tolerate load of casing sleeves at current support distances</a:t>
            </a:r>
          </a:p>
          <a:p>
            <a:r>
              <a:rPr lang="en-GB" dirty="0"/>
              <a:t>In 2024 MLP approved a work program to remove casings and replace with impact protective coating (Fibreglass)</a:t>
            </a:r>
          </a:p>
          <a:p>
            <a:pPr lvl="1"/>
            <a:r>
              <a:rPr lang="en-GB" dirty="0"/>
              <a:t>Lighter weight</a:t>
            </a:r>
          </a:p>
          <a:p>
            <a:pPr lvl="1"/>
            <a:r>
              <a:rPr lang="en-GB" dirty="0"/>
              <a:t>No potential for crevice corrosion</a:t>
            </a:r>
          </a:p>
          <a:p>
            <a:pPr lvl="1"/>
            <a:r>
              <a:rPr lang="en-GB" dirty="0"/>
              <a:t>No impact on ILI accuracy</a:t>
            </a:r>
          </a:p>
          <a:p>
            <a:pPr lvl="1"/>
            <a:r>
              <a:rPr lang="en-GB" dirty="0"/>
              <a:t>Work scope included - Full enclosure scaffold, remove original sleeve, Blast, Inspect, STOPAQ &amp; </a:t>
            </a:r>
            <a:r>
              <a:rPr lang="en-GB" dirty="0" err="1"/>
              <a:t>Armourguard</a:t>
            </a:r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C37B08-A4E9-41DF-98BB-963B9D57A25B}"/>
              </a:ext>
            </a:extLst>
          </p:cNvPr>
          <p:cNvSpPr/>
          <p:nvPr/>
        </p:nvSpPr>
        <p:spPr>
          <a:xfrm>
            <a:off x="5568614" y="1219200"/>
            <a:ext cx="3485909" cy="27662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B1087A-2205-4CF9-833B-32D34D346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/>
          <a:stretch/>
        </p:blipFill>
        <p:spPr>
          <a:xfrm>
            <a:off x="7453935" y="4495800"/>
            <a:ext cx="1635281" cy="13686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2A5B2E-BA09-F7EC-3844-88E4F8309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676" y="4387709"/>
            <a:ext cx="2413000" cy="18097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231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9A1E-181C-A85F-C879-0FD440C4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23ABC-D037-68E8-376D-DF922CBE83F9}"/>
              </a:ext>
            </a:extLst>
          </p:cNvPr>
          <p:cNvSpPr txBox="1"/>
          <p:nvPr/>
        </p:nvSpPr>
        <p:spPr>
          <a:xfrm>
            <a:off x="152400" y="1295400"/>
            <a:ext cx="56388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Challenges: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a National Park and only 1 Km upstream of a Site of Special Scientific Interest (SSSI) and a Special Area of Conservation (SAC)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Pipeline positioned within waterfall splash zone, directly above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Hydrology reports indicated that in extreme 1 in 100-year flood events the pipeline could become submerged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site access, so only equipment that could be carried by hand could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long-term, maintenance free, corrosion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impact resistance from debris during 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compliance with strict environmental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 applied system within enclosed habitat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40CF5-8498-89CC-F76E-B1ACC270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53" t="15048" b="4952"/>
          <a:stretch/>
        </p:blipFill>
        <p:spPr>
          <a:xfrm>
            <a:off x="5715000" y="1219200"/>
            <a:ext cx="3429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1D34-E19B-FFC5-86E0-20D1E9DE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are Presserv?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DE801-71BA-A0F7-0FE3-D8C2090E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Presserv Group specialize in providing preservation and corrosion prevention solutions. We employ over 100 people worldwide and our teams currently work from six permanent locations around the globe. 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1996 – Norway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 – Brazil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2012 – UK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 – USA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– Australia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 – Brunei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those territories we have various distribution rights for brands such as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Cortec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Monti Power, Sponge Jet,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Inductosense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Pipe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Proteq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Precision Piping Products, Icon Protection, Trusted Global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2F154-4554-8F50-CB60-DA2B78B6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78" t="17778" r="1" b="2221"/>
          <a:stretch/>
        </p:blipFill>
        <p:spPr>
          <a:xfrm>
            <a:off x="4953000" y="1219200"/>
            <a:ext cx="41737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7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1299F-B9CE-80A8-5366-658E72B7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Three Layer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02F11-1E01-A100-6798-398217E7E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0774A-D46C-AC2A-DD33-6AB4E5B5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8698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0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01DD-172E-6A4F-3EB5-6C08DFB3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Corrosion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52CE-94F6-9513-499A-CE0EC30E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pipe was prepared to meet the specification of Sa2.5 (STOPAQ requires a minimum of St2)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degreased with Isopropanol wipes prior to application. </a:t>
            </a:r>
          </a:p>
          <a:p>
            <a:pPr marL="0" indent="0">
              <a:buNone/>
            </a:pPr>
            <a:endParaRPr lang="en-GB" sz="24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Corrosion Prevention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STOPAQ®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Wrappingband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 300mm x 10m Rolls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Polyisobutene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-based viscoelastic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2mm thick (2,000 microns)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 rolls were cut into strips equal to the pipe circumference + 50mm.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Strips were applied as circumferential wraps allowing for quick and easy application in cramped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Immediate, permanent adhesion upon application.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Permanently flexible within its continuous working temperature range of -45C to +50C (Thermal resistance +70C)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0D648-EDBD-BC37-526A-2ED8BE40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00" t="1705"/>
          <a:stretch/>
        </p:blipFill>
        <p:spPr>
          <a:xfrm>
            <a:off x="5257800" y="1219200"/>
            <a:ext cx="3886200" cy="51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AD29D9-17C8-D3D4-6E23-754C3832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6934200" cy="84931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Of Corrosion Prevention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78929E-3DC0-E919-A404-4CA70CECBCD3}"/>
              </a:ext>
            </a:extLst>
          </p:cNvPr>
          <p:cNvSpPr txBox="1">
            <a:spLocks/>
          </p:cNvSpPr>
          <p:nvPr/>
        </p:nvSpPr>
        <p:spPr>
          <a:xfrm>
            <a:off x="250041" y="1170368"/>
            <a:ext cx="5083960" cy="54388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Protection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STOPAQ® Outerwrap PVC 100mm x 30m Rolls</a:t>
            </a:r>
          </a:p>
          <a:p>
            <a:pPr marL="285750" indent="-285750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robust, flexible tape, applied over the STOPAQ® Wrappingband CZ for mechanical protection.</a:t>
            </a:r>
          </a:p>
          <a:p>
            <a:pPr marL="285750" indent="-285750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reinforcement and stability to the STOPAQ® Wrappingband layer.</a:t>
            </a:r>
          </a:p>
          <a:p>
            <a:pPr marL="285750" indent="-285750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Applied with tension to support the system’s self-healing ability</a:t>
            </a:r>
          </a:p>
          <a:p>
            <a:pPr marL="285750" indent="-285750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STOPAQ® Outerwrap PVC was applied in 100mm wide rolls which allowed a large volume of material to be applied quickly , whilst also being small enough to pass under the pipe during application. </a:t>
            </a:r>
          </a:p>
          <a:p>
            <a:pPr marL="285750" indent="-285750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STOPAQ® Outerwrap PVC has a continuous operating temperature range from -45C to +70C </a:t>
            </a:r>
          </a:p>
          <a:p>
            <a:pPr marL="285750" indent="-285750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Thermal resistance of +90C</a:t>
            </a:r>
          </a:p>
          <a:p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FEFA5-7A19-9587-B310-4D6409EE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00" t="934"/>
          <a:stretch/>
        </p:blipFill>
        <p:spPr>
          <a:xfrm>
            <a:off x="5257800" y="1219200"/>
            <a:ext cx="3886200" cy="51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3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49FD-FCBB-4D1D-1E95-165AC4CF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Of Impact Resistance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2AD71-15CC-E4CC-D184-C60956A80075}"/>
              </a:ext>
            </a:extLst>
          </p:cNvPr>
          <p:cNvSpPr txBox="1"/>
          <p:nvPr/>
        </p:nvSpPr>
        <p:spPr>
          <a:xfrm>
            <a:off x="76200" y="1219200"/>
            <a:ext cx="5029200" cy="480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STOPAQ® </a:t>
            </a:r>
            <a:r>
              <a:rPr lang="en-GB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Outerglass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Shield </a:t>
            </a:r>
          </a:p>
          <a:p>
            <a:pPr>
              <a:lnSpc>
                <a:spcPct val="110000"/>
              </a:lnSpc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composite wrap material consisting of a glass-fibre fabric, impregnated with a solvent free polyurethane resin.</a:t>
            </a:r>
          </a:p>
          <a:p>
            <a:pPr>
              <a:lnSpc>
                <a:spcPct val="110000"/>
              </a:lnSpc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consulting with the manufacturer’s technical team, the STOPAQ®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Outerglass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Shield was applied six layers thick to provide significant impact and abrasion resistance.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Thickness at 6 layers = approx. 4.2mm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strength of 150 kJ/m2. (ISO 180:2023)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Abrasion resistance </a:t>
            </a:r>
            <a:r>
              <a:rPr lang="en-GB" sz="1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0.11mm / 1000 cycles CS-17 Wheel (ASTM D4060)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Tensile Strength – 250 MPa @ 2 layers (1.4mm) (ISO 527)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long term UV Protection and for Environmental factors the STOPAQ®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Outerglass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Shield was painted green using a long-life topcoat.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EFC84-7D6C-1495-7844-FC55777999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67" b="20000"/>
          <a:stretch/>
        </p:blipFill>
        <p:spPr>
          <a:xfrm>
            <a:off x="5257800" y="1219200"/>
            <a:ext cx="3886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B0D7-A9EA-5EE7-C63F-C279EC22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Project Benefits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B2988D-4EFB-FA6C-D61A-AB96504712AE}"/>
              </a:ext>
            </a:extLst>
          </p:cNvPr>
          <p:cNvSpPr txBox="1">
            <a:spLocks/>
          </p:cNvSpPr>
          <p:nvPr/>
        </p:nvSpPr>
        <p:spPr>
          <a:xfrm>
            <a:off x="1" y="1676400"/>
            <a:ext cx="4724400" cy="54388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400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30-year design life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Minimal maintenance requirements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resistance to mechanical impact &amp; environmental stressors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Environmentally responsible application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Virtually no waste. 90% of packaging is recyclable.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Quick, safe application. (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Stopaq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application completed in 2 days)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Resistant to very low temperatures without getting brittle</a:t>
            </a:r>
          </a:p>
          <a:p>
            <a:pPr marL="285750" indent="-28575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Lessons learned – environmental permitting timescale took far longer than anticipated.  Access issues </a:t>
            </a:r>
            <a:r>
              <a:rPr lang="en-GB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site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caused delays.</a:t>
            </a:r>
          </a:p>
          <a:p>
            <a:pPr marL="285750" indent="-285750"/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green pipe with a metal circle on the side of a river&#10;&#10;AI-generated content may be incorrect.">
            <a:extLst>
              <a:ext uri="{FF2B5EF4-FFF2-40B4-BE49-F238E27FC236}">
                <a16:creationId xmlns:a16="http://schemas.microsoft.com/office/drawing/2014/main" id="{BE733D38-F59A-871A-C46C-1A6807796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b="20000"/>
          <a:stretch/>
        </p:blipFill>
        <p:spPr>
          <a:xfrm>
            <a:off x="5257801" y="1219200"/>
            <a:ext cx="3886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43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lero 2018 Colors">
      <a:dk1>
        <a:sysClr val="windowText" lastClr="000000"/>
      </a:dk1>
      <a:lt1>
        <a:sysClr val="window" lastClr="FFFFFF"/>
      </a:lt1>
      <a:dk2>
        <a:srgbClr val="0070AB"/>
      </a:dk2>
      <a:lt2>
        <a:srgbClr val="FFCF01"/>
      </a:lt2>
      <a:accent1>
        <a:srgbClr val="005984"/>
      </a:accent1>
      <a:accent2>
        <a:srgbClr val="D6006D"/>
      </a:accent2>
      <a:accent3>
        <a:srgbClr val="80BC00"/>
      </a:accent3>
      <a:accent4>
        <a:srgbClr val="853275"/>
      </a:accent4>
      <a:accent5>
        <a:srgbClr val="00A5D9"/>
      </a:accent5>
      <a:accent6>
        <a:srgbClr val="F18A00"/>
      </a:accent6>
      <a:hlink>
        <a:srgbClr val="348F41"/>
      </a:hlink>
      <a:folHlink>
        <a:srgbClr val="E1251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703D6-8A29-479B-A64C-FA462C02EFDC}" vid="{2CF0C333-8978-4949-9477-A18370717C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aleroDocument" ma:contentTypeID="0x0101008AB3AD16EA46F84DA3DEB7C14032CD33004FF7C7A14283344E92074895706683B1" ma:contentTypeVersion="10" ma:contentTypeDescription="Standard Valero Document" ma:contentTypeScope="" ma:versionID="bc60e97d97aed7cc025e550c95aeb62d">
  <xsd:schema xmlns:xsd="http://www.w3.org/2001/XMLSchema" xmlns:xs="http://www.w3.org/2001/XMLSchema" xmlns:p="http://schemas.microsoft.com/office/2006/metadata/properties" xmlns:ns2="f0aea147-1a32-43b8-af5b-88152aabbf3e" targetNamespace="http://schemas.microsoft.com/office/2006/metadata/properties" ma:root="true" ma:fieldsID="c665131e12e3b4c32f355959bdcbdebb" ns2:_="">
    <xsd:import namespace="f0aea147-1a32-43b8-af5b-88152aabbf3e"/>
    <xsd:element name="properties">
      <xsd:complexType>
        <xsd:sequence>
          <xsd:element name="documentManagement">
            <xsd:complexType>
              <xsd:all>
                <xsd:element ref="ns2:Retain_x0020_Indefinitely" minOccurs="0"/>
                <xsd:element ref="ns2:p95c8609da07446e8844c24d61b55fb9" minOccurs="0"/>
                <xsd:element ref="ns2:TaxCatchAll" minOccurs="0"/>
                <xsd:element ref="ns2:TaxCatchAllLabel" minOccurs="0"/>
                <xsd:element ref="ns2:jbdf7584c12b4fcea7b71d0c235f147d" minOccurs="0"/>
                <xsd:element ref="ns2:df23268091f64a3ca672e8fc8d68d4b5" minOccurs="0"/>
                <xsd:element ref="ns2:jbfc3a2829374cd299e473efc68b2472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ea147-1a32-43b8-af5b-88152aabbf3e" elementFormDefault="qualified">
    <xsd:import namespace="http://schemas.microsoft.com/office/2006/documentManagement/types"/>
    <xsd:import namespace="http://schemas.microsoft.com/office/infopath/2007/PartnerControls"/>
    <xsd:element name="Retain_x0020_Indefinitely" ma:index="6" nillable="true" ma:displayName="Retention Policy" ma:default="Retain in SharePoint for 3 years" ma:description="Determines how long documents should be kept and how to archive if needed" ma:format="RadioButtons" ma:internalName="Retain_x0020_Indefinitely" ma:readOnly="false">
      <xsd:simpleType>
        <xsd:restriction base="dms:Choice">
          <xsd:enumeration value="Retain in SharePoint for 3 years"/>
          <xsd:enumeration value="Archive in OpenText"/>
          <xsd:enumeration value="Exempt From Policy"/>
        </xsd:restriction>
      </xsd:simpleType>
    </xsd:element>
    <xsd:element name="p95c8609da07446e8844c24d61b55fb9" ma:index="8" nillable="true" ma:taxonomy="true" ma:internalName="p95c8609da07446e8844c24d61b55fb9" ma:taxonomyFieldName="Document_x0020_Class" ma:displayName="Document Class" ma:readOnly="false" ma:fieldId="{995c8609-da07-446e-8844-c24d61b55fb9}" ma:sspId="6515098d-0c6c-4b13-9670-7110f331cff0" ma:termSetId="fc357473-3e2f-46ba-b843-bae7b2eb5b4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5f54376e-65a6-4c7c-95f5-16f127d52b4b}" ma:internalName="TaxCatchAll" ma:readOnly="false" ma:showField="CatchAllData" ma:web="90aaee74-039a-4cab-ad95-3767d6cd22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5f54376e-65a6-4c7c-95f5-16f127d52b4b}" ma:internalName="TaxCatchAllLabel" ma:readOnly="false" ma:showField="CatchAllDataLabel" ma:web="90aaee74-039a-4cab-ad95-3767d6cd22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bdf7584c12b4fcea7b71d0c235f147d" ma:index="12" nillable="true" ma:taxonomy="true" ma:internalName="jbdf7584c12b4fcea7b71d0c235f147d" ma:taxonomyFieldName="Business_x0020_Function" ma:displayName="Business Function" ma:readOnly="false" ma:fieldId="{3bdf7584-c12b-4fce-a7b7-1d0c235f147d}" ma:taxonomyMulti="true" ma:sspId="6515098d-0c6c-4b13-9670-7110f331cff0" ma:termSetId="57138faa-3175-4a75-9921-beeb4652367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f23268091f64a3ca672e8fc8d68d4b5" ma:index="14" nillable="true" ma:taxonomy="true" ma:internalName="df23268091f64a3ca672e8fc8d68d4b5" ma:taxonomyFieldName="Business_x0020_Location" ma:displayName="Business Location" ma:readOnly="false" ma:default="-1;#Valero Headquarters|84e4b831-8f2c-4ebe-949b-9854686d929b" ma:fieldId="{df232680-91f6-4a3c-a672-e8fc8d68d4b5}" ma:taxonomyMulti="true" ma:sspId="6515098d-0c6c-4b13-9670-7110f331cff0" ma:termSetId="2dcf746b-e779-4253-8be9-22854873df6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bfc3a2829374cd299e473efc68b2472" ma:index="17" nillable="true" ma:taxonomy="true" ma:internalName="jbfc3a2829374cd299e473efc68b2472" ma:taxonomyFieldName="BusinessDepartment" ma:displayName="Business Department" ma:readOnly="false" ma:fieldId="{3bfc3a28-2937-4cd2-99e4-73efc68b2472}" ma:taxonomyMulti="true" ma:sspId="6515098d-0c6c-4b13-9670-7110f331cff0" ma:termSetId="378938d8-fee6-4028-aff4-8b47062c34a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9" nillable="true" ma:taxonomy="true" ma:internalName="TaxKeywordTaxHTField" ma:taxonomyFieldName="TaxKeyword" ma:displayName="Enterprise Keywords" ma:fieldId="{23f27201-bee3-471e-b2e7-b64fd8b7ca38}" ma:taxonomyMulti="true" ma:sspId="6515098d-0c6c-4b13-9670-7110f331cff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6515098d-0c6c-4b13-9670-7110f331cff0" ContentTypeId="0x0101008AB3AD16EA46F84DA3DEB7C14032CD33" PreviousValue="tru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tain_x0020_Indefinitely xmlns="f0aea147-1a32-43b8-af5b-88152aabbf3e">Retain in SharePoint for 3 years</Retain_x0020_Indefinitely>
    <p95c8609da07446e8844c24d61b55fb9 xmlns="f0aea147-1a32-43b8-af5b-88152aabbf3e">
      <Terms xmlns="http://schemas.microsoft.com/office/infopath/2007/PartnerControls"/>
    </p95c8609da07446e8844c24d61b55fb9>
    <TaxCatchAll xmlns="f0aea147-1a32-43b8-af5b-88152aabbf3e">
      <Value>-1</Value>
    </TaxCatchAll>
    <TaxCatchAllLabel xmlns="f0aea147-1a32-43b8-af5b-88152aabbf3e"/>
    <jbfc3a2829374cd299e473efc68b2472 xmlns="f0aea147-1a32-43b8-af5b-88152aabbf3e">
      <Terms xmlns="http://schemas.microsoft.com/office/infopath/2007/PartnerControls"/>
    </jbfc3a2829374cd299e473efc68b2472>
    <df23268091f64a3ca672e8fc8d68d4b5 xmlns="f0aea147-1a32-43b8-af5b-88152aabbf3e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Valero Headquarters</TermName>
          <TermId xmlns="http://schemas.microsoft.com/office/infopath/2007/PartnerControls">84e4b831-8f2c-4ebe-949b-9854686d929b</TermId>
        </TermInfo>
      </Terms>
    </df23268091f64a3ca672e8fc8d68d4b5>
    <TaxKeywordTaxHTField xmlns="f0aea147-1a32-43b8-af5b-88152aabbf3e">
      <Terms xmlns="http://schemas.microsoft.com/office/infopath/2007/PartnerControls"/>
    </TaxKeywordTaxHTField>
    <jbdf7584c12b4fcea7b71d0c235f147d xmlns="f0aea147-1a32-43b8-af5b-88152aabbf3e">
      <Terms xmlns="http://schemas.microsoft.com/office/infopath/2007/PartnerControls"/>
    </jbdf7584c12b4fcea7b71d0c235f147d>
  </documentManagement>
</p:properties>
</file>

<file path=customXml/itemProps1.xml><?xml version="1.0" encoding="utf-8"?>
<ds:datastoreItem xmlns:ds="http://schemas.openxmlformats.org/officeDocument/2006/customXml" ds:itemID="{9F0DDB3E-BD48-4443-9046-230AD813A8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aea147-1a32-43b8-af5b-88152aabbf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1D10FB-0D07-4DAD-BC20-4360A670B25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3677D7F5-A1C0-4EBB-B7BD-226B6A07F5B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B549369-F65D-4A0F-B2EC-5E0828D229A0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f0aea147-1a32-43b8-af5b-88152aabbf3e"/>
    <ds:schemaRef ds:uri="http://schemas.microsoft.com/office/2006/documentManagement/types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2018_Charles_City_Renewables_Template</Template>
  <TotalTime>13720</TotalTime>
  <Words>754</Words>
  <Application>Microsoft Office PowerPoint</Application>
  <PresentationFormat>On-screen Show (4:3)</PresentationFormat>
  <Paragraphs>93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Above Ground River Crossing Pipeline Corrosion And Impact Protection</vt:lpstr>
      <vt:lpstr>Aboveground Crossings</vt:lpstr>
      <vt:lpstr>Project Overview</vt:lpstr>
      <vt:lpstr>Who are Presserv?</vt:lpstr>
      <vt:lpstr>Proposed Three Layer Solution</vt:lpstr>
      <vt:lpstr>Application Of Corrosion Prevention</vt:lpstr>
      <vt:lpstr>Application Of Corrosion Prevention</vt:lpstr>
      <vt:lpstr>Application Of Impact Resistance</vt:lpstr>
      <vt:lpstr>Key Project Benefits</vt:lpstr>
    </vt:vector>
  </TitlesOfParts>
  <Company>Valero Energy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Kim</dc:creator>
  <cp:lastModifiedBy>Scott, Carl</cp:lastModifiedBy>
  <cp:revision>634</cp:revision>
  <cp:lastPrinted>2022-06-28T09:50:14Z</cp:lastPrinted>
  <dcterms:created xsi:type="dcterms:W3CDTF">2019-03-21T16:57:43Z</dcterms:created>
  <dcterms:modified xsi:type="dcterms:W3CDTF">2025-10-06T08:34:55Z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0x0101008AB3AD16EA46F84DA3DEB7C14032CD33004FF7C7A14283344E92074895706683B1</vt:lpwstr>
  </property>
  <property fmtid="{D5CDD505-2E9C-101B-9397-08002B2CF9AE}" pid="4" name="_AdHocReviewCycleID">
    <vt:i4>1050270485</vt:i4>
  </property>
  <property fmtid="{D5CDD505-2E9C-101B-9397-08002B2CF9AE}" pid="5" name="_EmailSubject">
    <vt:lpwstr>UK Pipelines Integrity Overview 2025.pptx</vt:lpwstr>
  </property>
  <property fmtid="{D5CDD505-2E9C-101B-9397-08002B2CF9AE}" pid="6" name="_AuthorEmail">
    <vt:lpwstr>Timothy.Rudd@valero.com</vt:lpwstr>
  </property>
  <property fmtid="{D5CDD505-2E9C-101B-9397-08002B2CF9AE}" pid="7" name="_AuthorEmailDisplayName">
    <vt:lpwstr>Rudd, Timothy</vt:lpwstr>
  </property>
  <property fmtid="{D5CDD505-2E9C-101B-9397-08002B2CF9AE}" pid="8" name="_PreviousAdHocReviewCycleID">
    <vt:i4>1434347091</vt:i4>
  </property>
</Properties>
</file>