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2147482935" r:id="rId2"/>
    <p:sldId id="2147482939" r:id="rId3"/>
    <p:sldId id="2147482940" r:id="rId4"/>
    <p:sldId id="291" r:id="rId5"/>
    <p:sldId id="2147482933" r:id="rId6"/>
    <p:sldId id="2147482936" r:id="rId7"/>
    <p:sldId id="2147482937" r:id="rId8"/>
    <p:sldId id="288" r:id="rId9"/>
    <p:sldId id="282" r:id="rId10"/>
    <p:sldId id="289" r:id="rId11"/>
    <p:sldId id="284" r:id="rId12"/>
    <p:sldId id="283" r:id="rId13"/>
    <p:sldId id="286" r:id="rId14"/>
    <p:sldId id="287" r:id="rId15"/>
  </p:sldIdLst>
  <p:sldSz cx="24382413" cy="13716000"/>
  <p:notesSz cx="6858000" cy="9144000"/>
  <p:defaultTextStyle>
    <a:defPPr marL="0" marR="0" indent="0" algn="l" defTabSz="76507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7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52" userDrawn="1">
          <p15:clr>
            <a:srgbClr val="A4A3A4"/>
          </p15:clr>
        </p15:guide>
        <p15:guide id="2" pos="7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201F4A"/>
    <a:srgbClr val="201F4B"/>
    <a:srgbClr val="8EB8F2"/>
    <a:srgbClr val="7A7A7A"/>
    <a:srgbClr val="ED7D31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80064-1CCF-41ED-9744-D6D043E5D21C}" v="1" dt="2025-10-07T08:23:17.593"/>
  </p1510:revLst>
</p1510:revInfo>
</file>

<file path=ppt/tableStyles.xml><?xml version="1.0" encoding="utf-8"?>
<a:tblStyleLst xmlns:a="http://schemas.openxmlformats.org/drawingml/2006/main" def="{4C3C2611-4C71-4FC5-86AE-919BDF0F9419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F9"/>
          </a:solidFill>
        </a:fill>
      </a:tcStyle>
    </a:wholeTbl>
    <a:band2H>
      <a:tcTxStyle/>
      <a:tcStyle>
        <a:tcBdr/>
        <a:fill>
          <a:solidFill>
            <a:srgbClr val="E6F2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6FA"/>
          </a:solidFill>
        </a:fill>
      </a:tcStyle>
    </a:wholeTbl>
    <a:band2H>
      <a:tcTxStyle/>
      <a:tcStyle>
        <a:tcBdr/>
        <a:fill>
          <a:solidFill>
            <a:srgbClr val="EDF3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6327"/>
  </p:normalViewPr>
  <p:slideViewPr>
    <p:cSldViewPr snapToGrid="0" snapToObjects="1" showGuides="1">
      <p:cViewPr varScale="1">
        <p:scale>
          <a:sx n="41" d="100"/>
          <a:sy n="41" d="100"/>
        </p:scale>
        <p:origin x="912" y="43"/>
      </p:cViewPr>
      <p:guideLst>
        <p:guide orient="horz" pos="4352"/>
        <p:guide pos="76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adden" userId="ffa8ce76-1c12-4b99-92aa-027995a09554" providerId="ADAL" clId="{1E980064-1CCF-41ED-9744-D6D043E5D21C}"/>
    <pc:docChg chg="delSld modSld">
      <pc:chgData name="John Madden" userId="ffa8ce76-1c12-4b99-92aa-027995a09554" providerId="ADAL" clId="{1E980064-1CCF-41ED-9744-D6D043E5D21C}" dt="2025-10-07T08:23:27.213" v="2" actId="47"/>
      <pc:docMkLst>
        <pc:docMk/>
      </pc:docMkLst>
      <pc:sldChg chg="modSp del mod">
        <pc:chgData name="John Madden" userId="ffa8ce76-1c12-4b99-92aa-027995a09554" providerId="ADAL" clId="{1E980064-1CCF-41ED-9744-D6D043E5D21C}" dt="2025-10-07T08:23:27.213" v="2" actId="47"/>
        <pc:sldMkLst>
          <pc:docMk/>
          <pc:sldMk cId="2820205002" sldId="285"/>
        </pc:sldMkLst>
        <pc:spChg chg="mod">
          <ac:chgData name="John Madden" userId="ffa8ce76-1c12-4b99-92aa-027995a09554" providerId="ADAL" clId="{1E980064-1CCF-41ED-9744-D6D043E5D21C}" dt="2025-10-07T08:23:25.584" v="1" actId="6549"/>
          <ac:spMkLst>
            <pc:docMk/>
            <pc:sldMk cId="2820205002" sldId="285"/>
            <ac:spMk id="3" creationId="{742683CA-0315-A9C5-95F5-F442291AA4AE}"/>
          </ac:spMkLst>
        </pc:spChg>
      </pc:sldChg>
      <pc:sldChg chg="modSp">
        <pc:chgData name="John Madden" userId="ffa8ce76-1c12-4b99-92aa-027995a09554" providerId="ADAL" clId="{1E980064-1CCF-41ED-9744-D6D043E5D21C}" dt="2025-10-07T08:23:17.592" v="0" actId="1076"/>
        <pc:sldMkLst>
          <pc:docMk/>
          <pc:sldMk cId="19058919" sldId="286"/>
        </pc:sldMkLst>
        <pc:spChg chg="mod">
          <ac:chgData name="John Madden" userId="ffa8ce76-1c12-4b99-92aa-027995a09554" providerId="ADAL" clId="{1E980064-1CCF-41ED-9744-D6D043E5D21C}" dt="2025-10-07T08:23:17.592" v="0" actId="1076"/>
          <ac:spMkLst>
            <pc:docMk/>
            <pc:sldMk cId="19058919" sldId="286"/>
            <ac:spMk id="8" creationId="{22FE8266-C5D7-0DC2-54B2-9C7B91B5F559}"/>
          </ac:spMkLst>
        </pc:spChg>
        <pc:spChg chg="mod">
          <ac:chgData name="John Madden" userId="ffa8ce76-1c12-4b99-92aa-027995a09554" providerId="ADAL" clId="{1E980064-1CCF-41ED-9744-D6D043E5D21C}" dt="2025-10-07T08:23:17.592" v="0" actId="1076"/>
          <ac:spMkLst>
            <pc:docMk/>
            <pc:sldMk cId="19058919" sldId="286"/>
            <ac:spMk id="9" creationId="{2AC471E8-43D2-DDC8-100A-11A4D743644F}"/>
          </ac:spMkLst>
        </pc:spChg>
        <pc:spChg chg="mod">
          <ac:chgData name="John Madden" userId="ffa8ce76-1c12-4b99-92aa-027995a09554" providerId="ADAL" clId="{1E980064-1CCF-41ED-9744-D6D043E5D21C}" dt="2025-10-07T08:23:17.592" v="0" actId="1076"/>
          <ac:spMkLst>
            <pc:docMk/>
            <pc:sldMk cId="19058919" sldId="286"/>
            <ac:spMk id="15" creationId="{D1D1D9D1-10EF-60DA-B427-394431398123}"/>
          </ac:spMkLst>
        </pc:spChg>
        <pc:picChg chg="mod">
          <ac:chgData name="John Madden" userId="ffa8ce76-1c12-4b99-92aa-027995a09554" providerId="ADAL" clId="{1E980064-1CCF-41ED-9744-D6D043E5D21C}" dt="2025-10-07T08:23:17.592" v="0" actId="1076"/>
          <ac:picMkLst>
            <pc:docMk/>
            <pc:sldMk cId="19058919" sldId="286"/>
            <ac:picMk id="5" creationId="{20CAECA9-0AF4-4910-3A8B-FE5249862FA5}"/>
          </ac:picMkLst>
        </pc:picChg>
        <pc:picChg chg="mod">
          <ac:chgData name="John Madden" userId="ffa8ce76-1c12-4b99-92aa-027995a09554" providerId="ADAL" clId="{1E980064-1CCF-41ED-9744-D6D043E5D21C}" dt="2025-10-07T08:23:17.592" v="0" actId="1076"/>
          <ac:picMkLst>
            <pc:docMk/>
            <pc:sldMk cId="19058919" sldId="286"/>
            <ac:picMk id="14" creationId="{AEBE7064-FE06-D26C-C7F1-BF2B26223DF7}"/>
          </ac:picMkLst>
        </pc:picChg>
        <pc:picChg chg="mod">
          <ac:chgData name="John Madden" userId="ffa8ce76-1c12-4b99-92aa-027995a09554" providerId="ADAL" clId="{1E980064-1CCF-41ED-9744-D6D043E5D21C}" dt="2025-10-07T08:23:17.592" v="0" actId="1076"/>
          <ac:picMkLst>
            <pc:docMk/>
            <pc:sldMk cId="19058919" sldId="286"/>
            <ac:picMk id="3074" creationId="{6606BF7E-169E-D6CC-E438-EEE4BED63F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176212" latinLnBrk="0">
      <a:defRPr sz="2677">
        <a:latin typeface="+mn-lt"/>
        <a:ea typeface="+mn-ea"/>
        <a:cs typeface="+mn-cs"/>
        <a:sym typeface="Calibri"/>
      </a:defRPr>
    </a:lvl1pPr>
    <a:lvl2pPr indent="191269" defTabSz="2176212" latinLnBrk="0">
      <a:defRPr sz="2677">
        <a:latin typeface="+mn-lt"/>
        <a:ea typeface="+mn-ea"/>
        <a:cs typeface="+mn-cs"/>
        <a:sym typeface="Calibri"/>
      </a:defRPr>
    </a:lvl2pPr>
    <a:lvl3pPr indent="382536" defTabSz="2176212" latinLnBrk="0">
      <a:defRPr sz="2677">
        <a:latin typeface="+mn-lt"/>
        <a:ea typeface="+mn-ea"/>
        <a:cs typeface="+mn-cs"/>
        <a:sym typeface="Calibri"/>
      </a:defRPr>
    </a:lvl3pPr>
    <a:lvl4pPr indent="573805" defTabSz="2176212" latinLnBrk="0">
      <a:defRPr sz="2677">
        <a:latin typeface="+mn-lt"/>
        <a:ea typeface="+mn-ea"/>
        <a:cs typeface="+mn-cs"/>
        <a:sym typeface="Calibri"/>
      </a:defRPr>
    </a:lvl4pPr>
    <a:lvl5pPr indent="765076" defTabSz="2176212" latinLnBrk="0">
      <a:defRPr sz="2677">
        <a:latin typeface="+mn-lt"/>
        <a:ea typeface="+mn-ea"/>
        <a:cs typeface="+mn-cs"/>
        <a:sym typeface="Calibri"/>
      </a:defRPr>
    </a:lvl5pPr>
    <a:lvl6pPr indent="956343" defTabSz="2176212" latinLnBrk="0">
      <a:defRPr sz="2677">
        <a:latin typeface="+mn-lt"/>
        <a:ea typeface="+mn-ea"/>
        <a:cs typeface="+mn-cs"/>
        <a:sym typeface="Calibri"/>
      </a:defRPr>
    </a:lvl6pPr>
    <a:lvl7pPr indent="1147612" defTabSz="2176212" latinLnBrk="0">
      <a:defRPr sz="2677">
        <a:latin typeface="+mn-lt"/>
        <a:ea typeface="+mn-ea"/>
        <a:cs typeface="+mn-cs"/>
        <a:sym typeface="Calibri"/>
      </a:defRPr>
    </a:lvl7pPr>
    <a:lvl8pPr indent="1338882" defTabSz="2176212" latinLnBrk="0">
      <a:defRPr sz="2677">
        <a:latin typeface="+mn-lt"/>
        <a:ea typeface="+mn-ea"/>
        <a:cs typeface="+mn-cs"/>
        <a:sym typeface="Calibri"/>
      </a:defRPr>
    </a:lvl8pPr>
    <a:lvl9pPr indent="1530148" defTabSz="2176212" latinLnBrk="0">
      <a:defRPr sz="2677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nd top and bottom">
    <p:bg>
      <p:bgPr>
        <a:solidFill>
          <a:srgbClr val="20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 txBox="1"/>
          <p:nvPr/>
        </p:nvSpPr>
        <p:spPr>
          <a:xfrm>
            <a:off x="441807" y="12965908"/>
            <a:ext cx="16204962" cy="73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9" tIns="68579" rIns="68579" bIns="68579">
            <a:noAutofit/>
          </a:bodyPr>
          <a:lstStyle>
            <a:lvl1pPr defTabSz="578712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www.</a:t>
            </a:r>
            <a:r>
              <a:rPr lang="en-GB" sz="2800" dirty="0" err="1"/>
              <a:t>ukop</a:t>
            </a:r>
            <a:r>
              <a:rPr sz="2800" dirty="0" err="1"/>
              <a:t>a.co.uk</a:t>
            </a:r>
            <a:endParaRPr sz="2800" dirty="0"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5237" y="12994682"/>
            <a:ext cx="618533" cy="458210"/>
          </a:xfrm>
          <a:prstGeom prst="rect">
            <a:avLst/>
          </a:prstGeom>
        </p:spPr>
        <p:txBody>
          <a:bodyPr/>
          <a:lstStyle>
            <a:lvl1pPr>
              <a:defRPr sz="225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5527A-1BEE-B6AA-CE7B-9165D7712A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788" y="11561658"/>
            <a:ext cx="2365598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Text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2ED4B0-3177-C772-8C02-4A5ACF025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2" y="375043"/>
            <a:ext cx="7620000" cy="1016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DAB47F-DBF1-5165-6D7F-6FBF9845C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88123"/>
            <a:ext cx="24382413" cy="937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80378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 1">
    <p:bg>
      <p:bgPr>
        <a:solidFill>
          <a:srgbClr val="20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DAB47F-DBF1-5165-6D7F-6FBF9845C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BF6C47-BF5E-78FD-CE25-417EFFF5CFE4}"/>
              </a:ext>
            </a:extLst>
          </p:cNvPr>
          <p:cNvSpPr/>
          <p:nvPr userDrawn="1"/>
        </p:nvSpPr>
        <p:spPr>
          <a:xfrm>
            <a:off x="0" y="0"/>
            <a:ext cx="24382413" cy="14152418"/>
          </a:xfrm>
          <a:prstGeom prst="rect">
            <a:avLst/>
          </a:prstGeom>
          <a:solidFill>
            <a:schemeClr val="accent1">
              <a:alpha val="50224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5527A-1BEE-B6AA-CE7B-9165D7712A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788" y="11561658"/>
            <a:ext cx="2365598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Text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2ED4B0-3177-C772-8C02-4A5ACF025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2" y="375043"/>
            <a:ext cx="7620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846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 and text overlay">
    <p:bg>
      <p:bgPr>
        <a:solidFill>
          <a:srgbClr val="20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DAB47F-DBF1-5165-6D7F-6FBF9845C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5527A-1BEE-B6AA-CE7B-9165D7712A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876" y="6136094"/>
            <a:ext cx="8180659" cy="1443811"/>
          </a:xfrm>
          <a:prstGeom prst="rect">
            <a:avLst/>
          </a:prstGeom>
          <a:solidFill>
            <a:srgbClr val="201F4A">
              <a:alpha val="80276"/>
            </a:srgbClr>
          </a:solidFill>
        </p:spPr>
        <p:txBody>
          <a:bodyPr wrap="square" lIns="180000" tIns="180000" rIns="180000" bIns="180000" anchor="ctr">
            <a:spAutoFit/>
          </a:bodyPr>
          <a:lstStyle>
            <a:lvl1pPr marL="0" indent="0" algn="ctr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Text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2ED4B0-3177-C772-8C02-4A5ACF025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2" y="375043"/>
            <a:ext cx="7620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296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C50CED1-4CE2-90D7-B4B0-7EC1038E1E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4555" y="8244222"/>
            <a:ext cx="14191327" cy="76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FBEC95B-E9FE-0500-F115-CE33E16972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555" y="9127852"/>
            <a:ext cx="14191327" cy="76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AA7A61-295F-6A89-4B33-B39E70E15303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4A09B05-B61C-B466-BF6A-277F6EB84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63" y="5659943"/>
            <a:ext cx="13005953" cy="17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79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>
            <a:extLst>
              <a:ext uri="{FF2B5EF4-FFF2-40B4-BE49-F238E27FC236}">
                <a16:creationId xmlns:a16="http://schemas.microsoft.com/office/drawing/2014/main" id="{A01A9764-38AF-D080-6676-2E8AFD19A944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34555" y="12680156"/>
            <a:ext cx="7862320" cy="523704"/>
          </a:xfrm>
          <a:prstGeom prst="rect">
            <a:avLst/>
          </a:prstGeom>
        </p:spPr>
        <p:txBody>
          <a:bodyPr anchor="ctr"/>
          <a:lstStyle>
            <a:lvl1pPr marL="0" indent="0" defTabSz="731573">
              <a:spcBef>
                <a:spcPts val="0"/>
              </a:spcBef>
              <a:buSzTx/>
              <a:buFontTx/>
              <a:buNone/>
              <a:defRPr sz="2741" b="1">
                <a:solidFill>
                  <a:schemeClr val="tx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371F443-9A19-C305-5303-791A47D960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9985" y="12682672"/>
            <a:ext cx="711231" cy="518672"/>
          </a:xfrm>
          <a:prstGeom prst="rect">
            <a:avLst/>
          </a:prstGeom>
        </p:spPr>
        <p:txBody>
          <a:bodyPr/>
          <a:lstStyle>
            <a:lvl1pPr>
              <a:defRPr sz="2741" b="1">
                <a:solidFill>
                  <a:srgbClr val="7A7A7A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6A73C-4118-0002-20A0-472BDAFFE9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4555" y="4308163"/>
            <a:ext cx="18725778" cy="7198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56">
                <a:solidFill>
                  <a:schemeClr val="tx2"/>
                </a:solidFill>
              </a:defRPr>
            </a:lvl1pPr>
            <a:lvl2pPr marL="321493" indent="0">
              <a:buNone/>
              <a:defRPr sz="3656"/>
            </a:lvl2pPr>
            <a:lvl3pPr marL="642986" indent="0">
              <a:buNone/>
              <a:defRPr sz="3656"/>
            </a:lvl3pPr>
            <a:lvl4pPr marL="964477" indent="0">
              <a:buNone/>
              <a:defRPr sz="3656"/>
            </a:lvl4pPr>
            <a:lvl5pPr marL="1285970" indent="0">
              <a:buNone/>
              <a:defRPr sz="3656"/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7078CA7-31DC-6AB7-43BC-21003A4479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4555" y="240208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1724990-EB56-C3E1-4D1E-9423CD015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555" y="328571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Subheading</a:t>
            </a:r>
          </a:p>
        </p:txBody>
      </p:sp>
      <p:pic>
        <p:nvPicPr>
          <p:cNvPr id="2" name="Picture 1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39AEA110-F61A-09B5-1ED0-6DF2E6450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7" y="512140"/>
            <a:ext cx="2578256" cy="7305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BBC268-BB77-1254-25E9-B161D0F9AD2D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>
            <a:extLst>
              <a:ext uri="{FF2B5EF4-FFF2-40B4-BE49-F238E27FC236}">
                <a16:creationId xmlns:a16="http://schemas.microsoft.com/office/drawing/2014/main" id="{A01A9764-38AF-D080-6676-2E8AFD19A944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34555" y="12680159"/>
            <a:ext cx="7862320" cy="523704"/>
          </a:xfrm>
          <a:prstGeom prst="rect">
            <a:avLst/>
          </a:prstGeom>
        </p:spPr>
        <p:txBody>
          <a:bodyPr anchor="ctr"/>
          <a:lstStyle>
            <a:lvl1pPr marL="0" indent="0" defTabSz="731573">
              <a:spcBef>
                <a:spcPts val="0"/>
              </a:spcBef>
              <a:buSzTx/>
              <a:buFontTx/>
              <a:buNone/>
              <a:defRPr sz="2741" b="1">
                <a:solidFill>
                  <a:schemeClr val="tx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371F443-9A19-C305-5303-791A47D960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9985" y="12682672"/>
            <a:ext cx="711231" cy="518672"/>
          </a:xfrm>
          <a:prstGeom prst="rect">
            <a:avLst/>
          </a:prstGeom>
        </p:spPr>
        <p:txBody>
          <a:bodyPr/>
          <a:lstStyle>
            <a:lvl1pPr>
              <a:defRPr sz="2741" b="1">
                <a:solidFill>
                  <a:srgbClr val="7A7A7A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C50CED1-4CE2-90D7-B4B0-7EC1038E1E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4555" y="240208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FBEC95B-E9FE-0500-F115-CE33E16972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555" y="328571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Subheading</a:t>
            </a:r>
          </a:p>
        </p:txBody>
      </p:sp>
      <p:pic>
        <p:nvPicPr>
          <p:cNvPr id="2" name="Picture 1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E95EEBF0-CFA4-57DB-3BD9-CFB5B5358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7" y="512140"/>
            <a:ext cx="2578256" cy="7305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AA7A61-295F-6A89-4B33-B39E70E15303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61769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>
            <a:extLst>
              <a:ext uri="{FF2B5EF4-FFF2-40B4-BE49-F238E27FC236}">
                <a16:creationId xmlns:a16="http://schemas.microsoft.com/office/drawing/2014/main" id="{06B33860-36BD-CF3E-D62A-82F6CA0B32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9985" y="12682672"/>
            <a:ext cx="711231" cy="518672"/>
          </a:xfrm>
          <a:prstGeom prst="rect">
            <a:avLst/>
          </a:prstGeom>
        </p:spPr>
        <p:txBody>
          <a:bodyPr/>
          <a:lstStyle>
            <a:lvl1pPr>
              <a:defRPr sz="2741" b="1">
                <a:solidFill>
                  <a:srgbClr val="7A7A7A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4964685-F883-91C7-6B82-D10D3BFA3A6F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1866122" y="4599134"/>
            <a:ext cx="20508686" cy="4880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6" b="1">
                <a:solidFill>
                  <a:srgbClr val="7A7A7A"/>
                </a:solidFill>
              </a:defRPr>
            </a:lvl1pPr>
          </a:lstStyle>
          <a:p>
            <a:r>
              <a:rPr lang="en-GB" sz="3376" dirty="0"/>
              <a:t>Chart Title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F420B0F-2B62-7C66-23AF-32D0A6E6B4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4555" y="240208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2D7FB409-6F45-C83B-23E8-9E91185796A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34555" y="12680159"/>
            <a:ext cx="7862320" cy="523704"/>
          </a:xfrm>
          <a:prstGeom prst="rect">
            <a:avLst/>
          </a:prstGeom>
        </p:spPr>
        <p:txBody>
          <a:bodyPr anchor="ctr"/>
          <a:lstStyle>
            <a:lvl1pPr marL="0" indent="0" defTabSz="731573">
              <a:spcBef>
                <a:spcPts val="0"/>
              </a:spcBef>
              <a:buSzTx/>
              <a:buFontTx/>
              <a:buNone/>
              <a:defRPr sz="2741" b="1">
                <a:solidFill>
                  <a:schemeClr val="tx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4" name="Picture 3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9F2B70EE-9AEA-54D3-1B93-04F42AD14A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7" y="512140"/>
            <a:ext cx="2578256" cy="7305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6D6F5C-DC09-6C66-B686-17BF6500ABE5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35130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Text">
            <a:extLst>
              <a:ext uri="{FF2B5EF4-FFF2-40B4-BE49-F238E27FC236}">
                <a16:creationId xmlns:a16="http://schemas.microsoft.com/office/drawing/2014/main" id="{BE625A66-C857-EA35-689E-C3B82FC4201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34555" y="12680159"/>
            <a:ext cx="7862320" cy="523704"/>
          </a:xfrm>
          <a:prstGeom prst="rect">
            <a:avLst/>
          </a:prstGeom>
        </p:spPr>
        <p:txBody>
          <a:bodyPr anchor="ctr"/>
          <a:lstStyle>
            <a:lvl1pPr marL="0" indent="0" defTabSz="731573">
              <a:spcBef>
                <a:spcPts val="0"/>
              </a:spcBef>
              <a:buSzTx/>
              <a:buFontTx/>
              <a:buNone/>
              <a:defRPr sz="2741" b="1">
                <a:solidFill>
                  <a:schemeClr val="tx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9" name="0">
            <a:extLst>
              <a:ext uri="{FF2B5EF4-FFF2-40B4-BE49-F238E27FC236}">
                <a16:creationId xmlns:a16="http://schemas.microsoft.com/office/drawing/2014/main" id="{0E2E283A-F400-6F95-C3EF-8FBCD55C71E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87217" y="12682672"/>
            <a:ext cx="711231" cy="51867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2741" b="1">
                <a:solidFill>
                  <a:srgbClr val="7A7A7A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6DE9621-6621-4697-6AAC-8EF6B56D75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4555" y="240208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pic>
        <p:nvPicPr>
          <p:cNvPr id="2" name="Picture 1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100E8C9D-06B5-6249-FD75-5EFC899B4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7" y="512140"/>
            <a:ext cx="2578256" cy="7305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3B2953-D8BA-B0D7-0420-5C2A35525F00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AF277B9E-442A-F21B-89F9-5A91349C7E9F}"/>
              </a:ext>
            </a:extLst>
          </p:cNvPr>
          <p:cNvSpPr>
            <a:spLocks noGrp="1"/>
          </p:cNvSpPr>
          <p:nvPr>
            <p:ph type="dgm" sz="quarter" idx="25"/>
          </p:nvPr>
        </p:nvSpPr>
        <p:spPr>
          <a:xfrm>
            <a:off x="1834555" y="4779963"/>
            <a:ext cx="21503283" cy="5153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7570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4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57" r:id="rId5"/>
    <p:sldLayoutId id="2147483661" r:id="rId6"/>
    <p:sldLayoutId id="2147483659" r:id="rId7"/>
    <p:sldLayoutId id="2147483660" r:id="rId8"/>
  </p:sldLayoutIdLst>
  <p:transition spd="med"/>
  <p:hf hdr="0" dt="0"/>
  <p:txStyles>
    <p:titleStyle>
      <a:lvl1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7420" marR="0" indent="-367420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750148" marR="0" indent="-428658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1157372" marR="0" indent="-514388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1536018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1857511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2179004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2500494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2821988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3143479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8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6A0929-51E2-C9AD-5C87-ED7B991449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34555" y="11519258"/>
            <a:ext cx="15539045" cy="768181"/>
          </a:xfrm>
        </p:spPr>
        <p:txBody>
          <a:bodyPr/>
          <a:lstStyle/>
          <a:p>
            <a:r>
              <a:rPr lang="en-GB" sz="6000" dirty="0"/>
              <a:t>Members Update - 8</a:t>
            </a:r>
            <a:r>
              <a:rPr lang="en-GB" sz="6000" baseline="30000" dirty="0"/>
              <a:t>th</a:t>
            </a:r>
            <a:r>
              <a:rPr lang="en-GB" sz="6000" dirty="0"/>
              <a:t>/9</a:t>
            </a:r>
            <a:r>
              <a:rPr lang="en-GB" sz="6000" baseline="30000" dirty="0"/>
              <a:t>th</a:t>
            </a:r>
            <a:r>
              <a:rPr lang="en-GB" sz="6000" dirty="0"/>
              <a:t> October 2025</a:t>
            </a:r>
          </a:p>
          <a:p>
            <a:endParaRPr lang="en-GB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F9A8B-0E7F-1BC8-07EB-B2D2DD7EB2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45706" y="2196742"/>
            <a:ext cx="17106588" cy="768181"/>
          </a:xfrm>
        </p:spPr>
        <p:txBody>
          <a:bodyPr/>
          <a:lstStyle/>
          <a:p>
            <a:r>
              <a:rPr lang="en-GB" sz="7200" dirty="0"/>
              <a:t>“Pipeline Hazards and Resilience”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6571460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6EE1E-21F0-FBB5-6749-A03A7508F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0B9A48-0963-A72B-6DB7-8D4010C764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EPRWG Members’ Update Feb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2E948-187C-E88C-086E-718B6E560C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8166A-C896-EEBA-DFFD-3CADBBF08DC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34555" y="1685277"/>
            <a:ext cx="14191327" cy="1022448"/>
          </a:xfrm>
        </p:spPr>
        <p:txBody>
          <a:bodyPr/>
          <a:lstStyle/>
          <a:p>
            <a:pPr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defRPr/>
            </a:pPr>
            <a:r>
              <a:rPr lang="en-GB" sz="5400" kern="1200" dirty="0">
                <a:solidFill>
                  <a:srgbClr val="262673"/>
                </a:solidFill>
                <a:ea typeface="ＭＳ Ｐゴシック" charset="0"/>
              </a:rPr>
              <a:t>Hazard Awareness Course </a:t>
            </a:r>
          </a:p>
          <a:p>
            <a:pPr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defRPr/>
            </a:pPr>
            <a:r>
              <a:rPr lang="en-GB" sz="5400" kern="1200" dirty="0">
                <a:solidFill>
                  <a:srgbClr val="262673"/>
                </a:solidFill>
                <a:ea typeface="ＭＳ Ｐゴシック" charset="0"/>
              </a:rPr>
              <a:t>Trial Session September 2026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E6DC70-C146-6879-E397-D9670594AB7D}"/>
              </a:ext>
            </a:extLst>
          </p:cNvPr>
          <p:cNvSpPr txBox="1">
            <a:spLocks/>
          </p:cNvSpPr>
          <p:nvPr/>
        </p:nvSpPr>
        <p:spPr>
          <a:xfrm>
            <a:off x="5354052" y="4202621"/>
            <a:ext cx="12945980" cy="5822159"/>
          </a:xfrm>
          <a:prstGeom prst="rect">
            <a:avLst/>
          </a:prstGeom>
        </p:spPr>
        <p:txBody>
          <a:bodyPr/>
          <a:lstStyle>
            <a:lvl1pPr marL="367420" marR="0" indent="-367420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50148" marR="0" indent="-42865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7372" marR="0" indent="-51438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53601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57511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7900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50049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2198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143479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Key outputs:</a:t>
            </a:r>
          </a:p>
          <a:p>
            <a:pPr marL="0" indent="0"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742950" lvl="1" indent="-28575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•"/>
              <a:defRPr/>
            </a:pPr>
            <a:r>
              <a:rPr lang="en-US" sz="3200" kern="1200" dirty="0">
                <a:solidFill>
                  <a:srgbClr val="262673"/>
                </a:solidFill>
                <a:ea typeface="ＭＳ Ｐゴシック" charset="0"/>
              </a:rPr>
              <a:t>Update to the theory sections to reflect learnings from “real” operator incidents </a:t>
            </a:r>
          </a:p>
          <a:p>
            <a:pPr marL="457200" lvl="1" indent="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None/>
              <a:defRPr/>
            </a:pPr>
            <a:endParaRPr lang="en-US" sz="3200" kern="1200" dirty="0">
              <a:solidFill>
                <a:srgbClr val="262673"/>
              </a:solidFill>
              <a:ea typeface="ＭＳ Ｐゴシック" charset="0"/>
            </a:endParaRPr>
          </a:p>
          <a:p>
            <a:pPr marL="742950" lvl="1" indent="-28575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•"/>
              <a:defRPr/>
            </a:pPr>
            <a:r>
              <a:rPr lang="en-GB" sz="3200" kern="1200" dirty="0">
                <a:solidFill>
                  <a:srgbClr val="262673"/>
                </a:solidFill>
                <a:ea typeface="ＭＳ Ｐゴシック" charset="0"/>
              </a:rPr>
              <a:t>Align and expand on current PERO course thinking  </a:t>
            </a:r>
          </a:p>
          <a:p>
            <a:pPr marL="457200" lvl="1" indent="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None/>
              <a:defRPr/>
            </a:pPr>
            <a:endParaRPr lang="en-GB" sz="3200" kern="1200" dirty="0">
              <a:solidFill>
                <a:srgbClr val="262673"/>
              </a:solidFill>
              <a:ea typeface="ＭＳ Ｐゴシック" charset="0"/>
            </a:endParaRPr>
          </a:p>
          <a:p>
            <a:pPr marL="742950" lvl="1" indent="-28575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•"/>
              <a:defRPr/>
            </a:pPr>
            <a:r>
              <a:rPr lang="en-GB" sz="3200" kern="1200" dirty="0">
                <a:solidFill>
                  <a:srgbClr val="262673"/>
                </a:solidFill>
                <a:ea typeface="ＭＳ Ｐゴシック" charset="0"/>
              </a:rPr>
              <a:t>Course to run biannually with Good Practice Workshop </a:t>
            </a:r>
          </a:p>
          <a:p>
            <a:pPr marL="742950" lvl="1" indent="-28575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•"/>
              <a:defRPr/>
            </a:pPr>
            <a:endParaRPr lang="en-GB" sz="3200" kern="1200" dirty="0">
              <a:solidFill>
                <a:srgbClr val="262673"/>
              </a:solidFill>
              <a:ea typeface="ＭＳ Ｐゴシック" charset="0"/>
            </a:endParaRPr>
          </a:p>
          <a:p>
            <a:pPr marL="742950" lvl="1" indent="-28575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•"/>
              <a:defRPr/>
            </a:pPr>
            <a:r>
              <a:rPr lang="en-GB" sz="3200" kern="1200" dirty="0">
                <a:solidFill>
                  <a:srgbClr val="262673"/>
                </a:solidFill>
                <a:ea typeface="ＭＳ Ｐゴシック" charset="0"/>
              </a:rPr>
              <a:t>Process Safety link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lvl="1" indent="0">
              <a:buFont typeface="Arial"/>
              <a:buNone/>
            </a:pPr>
            <a:endParaRPr lang="en-GB" sz="3200" dirty="0"/>
          </a:p>
        </p:txBody>
      </p:sp>
      <p:pic>
        <p:nvPicPr>
          <p:cNvPr id="7" name="Picture 2" descr="Hazard awareness course (1 day) at Spadeadam Research and Testing ...">
            <a:extLst>
              <a:ext uri="{FF2B5EF4-FFF2-40B4-BE49-F238E27FC236}">
                <a16:creationId xmlns:a16="http://schemas.microsoft.com/office/drawing/2014/main" id="{279F06B5-B26F-1573-706F-B2997E657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b="12948"/>
          <a:stretch/>
        </p:blipFill>
        <p:spPr bwMode="auto">
          <a:xfrm>
            <a:off x="18539295" y="3668925"/>
            <a:ext cx="5623635" cy="792826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ADE09BAB-1D9D-4FE2-B683-30352BE1A63B}"/>
              </a:ext>
            </a:extLst>
          </p:cNvPr>
          <p:cNvSpPr/>
          <p:nvPr/>
        </p:nvSpPr>
        <p:spPr>
          <a:xfrm>
            <a:off x="1631470" y="3791038"/>
            <a:ext cx="3089820" cy="2572440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914400" hangingPunct="1"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Share Knowledge and Good  Practice</a:t>
            </a:r>
          </a:p>
        </p:txBody>
      </p:sp>
    </p:spTree>
    <p:extLst>
      <p:ext uri="{BB962C8B-B14F-4D97-AF65-F5344CB8AC3E}">
        <p14:creationId xmlns:p14="http://schemas.microsoft.com/office/powerpoint/2010/main" val="24036264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C2933-C1FA-FE6E-C6BB-9389117376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EPRWG Members’ Update Feb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31E52-99F5-ACA6-14D6-4D3A5180AB2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5719E-3E47-B1B6-A345-2ED0133607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Document GPG Review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FD1308-2225-F643-E499-7E912BA8C524}"/>
              </a:ext>
            </a:extLst>
          </p:cNvPr>
          <p:cNvSpPr txBox="1"/>
          <p:nvPr/>
        </p:nvSpPr>
        <p:spPr>
          <a:xfrm>
            <a:off x="5765714" y="3781574"/>
            <a:ext cx="14655886" cy="457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</a:rPr>
              <a:t>Review Completion - 4 General Practice Guide’s</a:t>
            </a:r>
          </a:p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B34"/>
                </a:solidFill>
                <a:effectLst/>
                <a:uLnTx/>
                <a:uFillTx/>
                <a:ea typeface="ＭＳ Ｐゴシック" charset="0"/>
              </a:rPr>
              <a:t>GPG/10 -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ＭＳ Ｐゴシック" charset="0"/>
              </a:rPr>
              <a:t>MAHP Emergency Response Plan: Guidance on Testing</a:t>
            </a:r>
          </a:p>
          <a:p>
            <a:pPr marL="342900" marR="0" lvl="0" indent="-342900" defTabSz="91440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B34"/>
                </a:solidFill>
                <a:effectLst/>
                <a:uLnTx/>
                <a:uFillTx/>
                <a:ea typeface="ＭＳ Ｐゴシック" charset="0"/>
              </a:rPr>
              <a:t>GPG/11 -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ＭＳ Ｐゴシック" charset="0"/>
              </a:rPr>
              <a:t>MAHP Emergency Response Plan: Emergency Plan Template</a:t>
            </a:r>
          </a:p>
          <a:p>
            <a:pPr marL="342900" marR="0" lvl="0" indent="-342900" defTabSz="91440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B34"/>
                </a:solidFill>
                <a:effectLst/>
                <a:uLnTx/>
                <a:uFillTx/>
                <a:ea typeface="ＭＳ Ｐゴシック" charset="0"/>
              </a:rPr>
              <a:t>GPG/12 -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ＭＳ Ｐゴシック" charset="0"/>
              </a:rPr>
              <a:t>MAHP Emergency Response Plan: Testing and Exercising Pro-forma</a:t>
            </a:r>
          </a:p>
          <a:p>
            <a:pPr marL="342900" marR="0" lvl="0" indent="-342900" defTabSz="91440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B34"/>
                </a:solidFill>
                <a:effectLst/>
                <a:uLnTx/>
                <a:uFillTx/>
                <a:ea typeface="ＭＳ Ｐゴシック" charset="0"/>
              </a:rPr>
              <a:t>GPG/16 -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ＭＳ Ｐゴシック" charset="0"/>
              </a:rPr>
              <a:t>Pipeline Hazard Distances</a:t>
            </a:r>
          </a:p>
          <a:p>
            <a:pPr marL="342900" marR="0" lvl="0" indent="-342900" defTabSz="91440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B34"/>
                </a:solidFill>
                <a:effectLst/>
                <a:uLnTx/>
                <a:uFillTx/>
                <a:ea typeface="ＭＳ Ｐゴシック" charset="0"/>
              </a:rPr>
              <a:t>TBN/12 -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ＭＳ Ｐゴシック" charset="0"/>
              </a:rPr>
              <a:t>A short review of UK regulatory guidance in the development of and testing of pipeline emergency plans</a:t>
            </a:r>
          </a:p>
          <a:p>
            <a:pPr marL="342900" marR="0" lvl="0" indent="-342900" defTabSz="91440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B34"/>
                </a:solidFill>
                <a:effectLst/>
                <a:uLnTx/>
                <a:uFillTx/>
                <a:ea typeface="ＭＳ Ｐゴシック" charset="0"/>
              </a:rPr>
              <a:t>GPG/11 -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</a:rPr>
              <a:t>Rebuilt to reflect good practice across emergency planning landscape.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744A5C-21F0-9C34-C61B-6CFE023F7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514" y="2619722"/>
            <a:ext cx="3760796" cy="35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2F9E50-2F98-4C27-7BB6-F844FDF1C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8858" y="6768112"/>
            <a:ext cx="3486452" cy="3524555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248741A9-B0D2-302A-9395-BE89D9AE12DE}"/>
              </a:ext>
            </a:extLst>
          </p:cNvPr>
          <p:cNvSpPr/>
          <p:nvPr/>
        </p:nvSpPr>
        <p:spPr>
          <a:xfrm>
            <a:off x="1631470" y="3791038"/>
            <a:ext cx="3089820" cy="2572440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914400" hangingPunct="1">
              <a:defRPr/>
            </a:pPr>
            <a:r>
              <a:rPr lang="en-US" sz="2800" kern="1200" dirty="0">
                <a:solidFill>
                  <a:prstClr val="white"/>
                </a:solidFill>
                <a:latin typeface="Tenorite"/>
              </a:rPr>
              <a:t>Recognised as industry leaders in EP good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83576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539A02-E60E-ED19-82BA-31A584301F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EPRWG Members’ Update Feb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67585-7435-40CF-40D9-D9C54C3FBC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A3471-B27D-87BD-2F63-1F27D26DB0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Environmental Discussion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2EED0C7-E556-1953-F9DF-D9F60BCA1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661483"/>
              </p:ext>
            </p:extLst>
          </p:nvPr>
        </p:nvGraphicFramePr>
        <p:xfrm>
          <a:off x="16104383" y="2265182"/>
          <a:ext cx="4522815" cy="5805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63318" imgH="8552993" progId="Word.Document.12">
                  <p:embed/>
                </p:oleObj>
              </mc:Choice>
              <mc:Fallback>
                <p:oleObj name="Document" r:id="rId2" imgW="6663318" imgH="8552993" progId="Word.Document.12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2EED0C7-E556-1953-F9DF-D9F60BCA1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04383" y="2265182"/>
                        <a:ext cx="4522815" cy="580532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C3274E-CC00-13C8-7119-26528B317A30}"/>
              </a:ext>
            </a:extLst>
          </p:cNvPr>
          <p:cNvSpPr txBox="1">
            <a:spLocks/>
          </p:cNvSpPr>
          <p:nvPr/>
        </p:nvSpPr>
        <p:spPr bwMode="auto">
          <a:xfrm>
            <a:off x="6457117" y="3361462"/>
            <a:ext cx="8679377" cy="93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ourier New" panose="02070309020205020404" pitchFamily="49" charset="0"/>
              <a:buChar char="o"/>
              <a:defRPr sz="2800">
                <a:solidFill>
                  <a:srgbClr val="262673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ourier New" panose="02070309020205020404" pitchFamily="49" charset="0"/>
              <a:buChar char="o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ourier New" panose="02070309020205020404" pitchFamily="49" charset="0"/>
              <a:buChar char="o"/>
              <a:defRPr sz="2000">
                <a:solidFill>
                  <a:srgbClr val="262673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ourier New" panose="02070309020205020404" pitchFamily="49" charset="0"/>
              <a:buChar char="o"/>
              <a:defRPr sz="18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Courier New" panose="02070309020205020404" pitchFamily="49" charset="0"/>
              <a:buChar char="o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62673"/>
                </a:solidFill>
                <a:effectLst/>
                <a:uLnTx/>
                <a:uFillTx/>
                <a:latin typeface="Arial"/>
                <a:ea typeface="ＭＳ Ｐゴシック" charset="0"/>
              </a:rPr>
              <a:t>4 Scenarios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</a:rPr>
              <a:t>Notification - High chance of flooding event.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</a:rPr>
              <a:t>Flood Event – Preparation &amp; Support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</a:rPr>
              <a:t>Flood Event - Catastrophic Failure of Asset.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</a:rPr>
              <a:t>Recovery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/>
              </a:rPr>
              <a:t>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62673"/>
                </a:solidFill>
                <a:effectLst/>
                <a:uLnTx/>
                <a:uFillTx/>
                <a:latin typeface="Arial"/>
                <a:ea typeface="ＭＳ Ｐゴシック" charset="0"/>
              </a:rPr>
              <a:t>10 Areas of interest to be assessed / c30 pages </a:t>
            </a:r>
            <a:endParaRPr lang="en-US" dirty="0">
              <a:solidFill>
                <a:srgbClr val="FFFFFF">
                  <a:lumMod val="50000"/>
                </a:srgbClr>
              </a:solidFill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</a:rPr>
              <a:t>Inc: Assessment, Communications, Support, Mobilisation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</a:rPr>
              <a:t>Engagement Recovery etc.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62673"/>
                </a:solidFill>
                <a:effectLst/>
                <a:uLnTx/>
                <a:uFillTx/>
                <a:latin typeface="Arial"/>
                <a:ea typeface="ＭＳ Ｐゴシック" charset="0"/>
              </a:rPr>
              <a:t>Working draft 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</a:rPr>
              <a:t>Chris Rogerson Technical Author – 14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</a:rPr>
              <a:t>th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</a:rPr>
              <a:t> March final feedback  - submission to governance group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62673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D02ECB1-4F70-6FF9-0223-9E1E80691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92852"/>
              </p:ext>
            </p:extLst>
          </p:nvPr>
        </p:nvGraphicFramePr>
        <p:xfrm>
          <a:off x="16956494" y="3111475"/>
          <a:ext cx="4432883" cy="57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663318" imgH="8703456" progId="Word.Document.12">
                  <p:embed/>
                </p:oleObj>
              </mc:Choice>
              <mc:Fallback>
                <p:oleObj name="Document" r:id="rId4" imgW="6663318" imgH="8703456" progId="Word.Document.12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D02ECB1-4F70-6FF9-0223-9E1E80691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56494" y="3111475"/>
                        <a:ext cx="4432883" cy="579005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58FCE04-B8B6-43EB-349F-A27D4A6C5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701186"/>
              </p:ext>
            </p:extLst>
          </p:nvPr>
        </p:nvGraphicFramePr>
        <p:xfrm>
          <a:off x="18337180" y="3983442"/>
          <a:ext cx="4522819" cy="5749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663318" imgH="8469123" progId="Word.Document.12">
                  <p:embed/>
                </p:oleObj>
              </mc:Choice>
              <mc:Fallback>
                <p:oleObj name="Document" r:id="rId6" imgW="6663318" imgH="8469123" progId="Word.Document.12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58FCE04-B8B6-43EB-349F-A27D4A6C52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37180" y="3983442"/>
                        <a:ext cx="4522819" cy="574911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FD64393-3910-5AAB-F8AC-9723B4E4C6B2}"/>
              </a:ext>
            </a:extLst>
          </p:cNvPr>
          <p:cNvSpPr txBox="1"/>
          <p:nvPr/>
        </p:nvSpPr>
        <p:spPr>
          <a:xfrm>
            <a:off x="15616990" y="9773500"/>
            <a:ext cx="9396663" cy="234012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ＭＳ Ｐゴシック" charset="0"/>
              </a:rPr>
              <a:t>                                             Key Document to be developed  </a:t>
            </a:r>
          </a:p>
          <a:p>
            <a:pPr marL="0" marR="0" lvl="0" indent="0" defTabSz="914400" eaLnBrk="0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ＭＳ Ｐゴシック" charset="0"/>
              </a:rPr>
              <a:t>                          Cross Working Group Meeting (PIWG, FARWG and EPRWG)</a:t>
            </a:r>
          </a:p>
          <a:p>
            <a:pPr marL="628650" marR="0" lvl="1" indent="-171450" defTabSz="914400" eaLnBrk="0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ＭＳ Ｐゴシック" charset="0"/>
              </a:rPr>
              <a:t>Signposting – What to look for, how to remediate – PIWG</a:t>
            </a:r>
          </a:p>
          <a:p>
            <a:pPr marL="628650" marR="0" lvl="1" indent="-171450" defTabSz="914400" eaLnBrk="0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ＭＳ Ｐゴシック" charset="0"/>
              </a:rPr>
              <a:t>Screening – How to prioritise risk and where to focus – FARWG</a:t>
            </a:r>
          </a:p>
          <a:p>
            <a:pPr marL="628650" marR="0" lvl="1" indent="-171450" defTabSz="914400" eaLnBrk="0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 charset="0"/>
              </a:rPr>
              <a:t>Respond &amp; Recover – How to react / emergency response, EPRWG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DA5E160-A3BF-ACB3-9BFE-4233DAE1FE2A}"/>
              </a:ext>
            </a:extLst>
          </p:cNvPr>
          <p:cNvSpPr/>
          <p:nvPr/>
        </p:nvSpPr>
        <p:spPr>
          <a:xfrm>
            <a:off x="1631470" y="3791038"/>
            <a:ext cx="3089820" cy="2572440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>
              <a:defRPr/>
            </a:pPr>
            <a:r>
              <a:rPr lang="en-GB" sz="2800" kern="1200" dirty="0">
                <a:solidFill>
                  <a:prstClr val="white"/>
                </a:solidFill>
                <a:latin typeface="Tenorite"/>
              </a:rPr>
              <a:t>Produce and maintain Good Practice Guides</a:t>
            </a:r>
          </a:p>
        </p:txBody>
      </p:sp>
    </p:spTree>
    <p:extLst>
      <p:ext uri="{BB962C8B-B14F-4D97-AF65-F5344CB8AC3E}">
        <p14:creationId xmlns:p14="http://schemas.microsoft.com/office/powerpoint/2010/main" val="335226470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3C5FE-964C-DE0C-8CFD-7001C43EE8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E611C9-C113-C8B6-6F68-DC1648CBF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EPRWG Members’ Update Feb 2025</a:t>
            </a:r>
          </a:p>
        </p:txBody>
      </p:sp>
      <p:pic>
        <p:nvPicPr>
          <p:cNvPr id="14" name="Picture 13" descr="Image result for cyber security">
            <a:extLst>
              <a:ext uri="{FF2B5EF4-FFF2-40B4-BE49-F238E27FC236}">
                <a16:creationId xmlns:a16="http://schemas.microsoft.com/office/drawing/2014/main" id="{AEBE7064-FE06-D26C-C7F1-BF2B2622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44" y="5855399"/>
            <a:ext cx="3320786" cy="222654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D1D9D1-10EF-60DA-B427-394431398123}"/>
              </a:ext>
            </a:extLst>
          </p:cNvPr>
          <p:cNvSpPr txBox="1"/>
          <p:nvPr/>
        </p:nvSpPr>
        <p:spPr>
          <a:xfrm>
            <a:off x="10960433" y="5821370"/>
            <a:ext cx="8563071" cy="155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GB" sz="2800" kern="1200" dirty="0">
                <a:solidFill>
                  <a:srgbClr val="262673"/>
                </a:solidFill>
                <a:ea typeface="ＭＳ Ｐゴシック" charset="0"/>
              </a:rPr>
              <a:t>How do we build best practice Cyber Resilience ?</a:t>
            </a:r>
          </a:p>
          <a:p>
            <a:pPr marL="800100" lvl="2" indent="-34290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GB" sz="2800" kern="1200" dirty="0">
                <a:solidFill>
                  <a:srgbClr val="262673"/>
                </a:solidFill>
                <a:ea typeface="ＭＳ Ｐゴシック" charset="0"/>
              </a:rPr>
              <a:t>Good Practice Guide ?</a:t>
            </a:r>
          </a:p>
          <a:p>
            <a:pPr marL="285750" indent="-285750" algn="ctr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•"/>
              <a:defRPr/>
            </a:pPr>
            <a:endParaRPr lang="en-GB" sz="2800" kern="1200" dirty="0">
              <a:solidFill>
                <a:srgbClr val="007B34"/>
              </a:solidFill>
              <a:latin typeface="Tenorite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AECA9-0AF4-4910-3A8B-FE5249862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546" y="2938740"/>
            <a:ext cx="3471426" cy="233117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C471E8-43D2-DDC8-100A-11A4D743644F}"/>
              </a:ext>
            </a:extLst>
          </p:cNvPr>
          <p:cNvSpPr txBox="1"/>
          <p:nvPr/>
        </p:nvSpPr>
        <p:spPr>
          <a:xfrm>
            <a:off x="8080518" y="3044123"/>
            <a:ext cx="10565087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GB" sz="2800" kern="1200" dirty="0">
                <a:solidFill>
                  <a:srgbClr val="262673"/>
                </a:solidFill>
                <a:ea typeface="ＭＳ Ｐゴシック" charset="0"/>
              </a:rPr>
              <a:t>Potential incident management training for leaders in organisations</a:t>
            </a:r>
          </a:p>
          <a:p>
            <a:pPr marL="342900" indent="-34290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GB" sz="2800" kern="1200" dirty="0">
                <a:solidFill>
                  <a:srgbClr val="262673"/>
                </a:solidFill>
                <a:ea typeface="ＭＳ Ｐゴシック" charset="0"/>
              </a:rPr>
              <a:t>Human factor implications on those who are involved in incidents.</a:t>
            </a:r>
          </a:p>
          <a:p>
            <a:pPr marL="285750" indent="-285750" algn="ctr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Arial" panose="020B0604020202020204" pitchFamily="34" charset="0"/>
              <a:buChar char="•"/>
              <a:defRPr/>
            </a:pPr>
            <a:endParaRPr lang="en-GB" sz="2800" kern="1200" dirty="0">
              <a:solidFill>
                <a:srgbClr val="007B34"/>
              </a:solidFill>
              <a:latin typeface="Tenorite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E8266-C5D7-0DC2-54B2-9C7B91B5F559}"/>
              </a:ext>
            </a:extLst>
          </p:cNvPr>
          <p:cNvSpPr txBox="1"/>
          <p:nvPr/>
        </p:nvSpPr>
        <p:spPr>
          <a:xfrm>
            <a:off x="12615697" y="8607204"/>
            <a:ext cx="10424874" cy="14711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Calibri"/>
            </a:endParaRPr>
          </a:p>
          <a:p>
            <a:pPr marL="800100" lvl="2" indent="-342900" defTabSz="914400" eaLnBrk="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solidFill>
                  <a:srgbClr val="262673"/>
                </a:solidFill>
                <a:ea typeface="ＭＳ Ｐゴシック" charset="0"/>
              </a:rPr>
              <a:t>Operators working with HSE on proactive plan testing and Local Authority interaction </a:t>
            </a:r>
          </a:p>
        </p:txBody>
      </p:sp>
      <p:pic>
        <p:nvPicPr>
          <p:cNvPr id="3074" name="Picture 2" descr="Image result for emergency plan testing">
            <a:extLst>
              <a:ext uri="{FF2B5EF4-FFF2-40B4-BE49-F238E27FC236}">
                <a16:creationId xmlns:a16="http://schemas.microsoft.com/office/drawing/2014/main" id="{6606BF7E-169E-D6CC-E438-EEE4BED63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72" y="8550398"/>
            <a:ext cx="3322925" cy="233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9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A7690A-538F-93DE-138F-B3F92F3D66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820861-D590-9948-C4F1-C4C6B027F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55F3-BC6E-8CF4-B5EA-FF25D5CED8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671213" y="12682538"/>
            <a:ext cx="711200" cy="5191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864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F1227-20F9-C134-3294-A57D06A0D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A0AEE6-320A-6492-C5BB-EE3AE9864A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EPRWG Members’ Update Oct 2025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19FBB-28C5-25C5-6F2C-163BB1F34D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69D1-B5DB-E4C0-E442-04E920FDA5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19747" y="2234134"/>
            <a:ext cx="17685086" cy="1022448"/>
          </a:xfrm>
        </p:spPr>
        <p:txBody>
          <a:bodyPr/>
          <a:lstStyle/>
          <a:p>
            <a:r>
              <a:rPr lang="en-GB" b="0" i="1" dirty="0"/>
              <a:t>Cornell University </a:t>
            </a:r>
            <a:r>
              <a:rPr lang="en-GB" b="0" dirty="0"/>
              <a:t>defines energy resilience as: </a:t>
            </a:r>
          </a:p>
          <a:p>
            <a:r>
              <a:rPr lang="en-GB" b="0" dirty="0"/>
              <a:t>“The ability to avoid, prepare for, minimise, adapt to, and recover from anticipated and unanticipated energy disruptions in order to ensure energy availability and reliability.” </a:t>
            </a:r>
          </a:p>
          <a:p>
            <a:endParaRPr lang="en-GB" b="0" dirty="0"/>
          </a:p>
          <a:p>
            <a:r>
              <a:rPr lang="en-GB" b="0" dirty="0"/>
              <a:t>It means maintaining a consistent supply of energy despite disruptions, whether they stem from natural disasters, cyberattacks, geopolitical tensions, or other unforeseen circumstances.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7490735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E95B4-4CD8-B33E-A5E5-205CA06F2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37A93E-A8A8-992C-5C89-6DCBF62FBB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EPRWG Members’ Update Oct 2025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640B78-0155-09BE-D377-3304DC7B4A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CC871-79E7-4EB4-17CA-314DC41CC5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36988" y="4660093"/>
            <a:ext cx="17685086" cy="1022448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i="1" dirty="0"/>
              <a:t>One Piece of work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i="1" dirty="0"/>
              <a:t>How does this help with Resilience?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b="0" i="1" dirty="0"/>
              <a:t>How Could this help UKOPA members?</a:t>
            </a:r>
            <a:endParaRPr lang="en-GB" b="0" dirty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589122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E20A1-B22E-A304-6D38-FAD3391AB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4445B-42E9-91D7-7DA2-7A173BFB52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7949B16-33D9-633C-309E-45BF11FC3B8D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 anchor="ctr"/>
          <a:lstStyle>
            <a:lvl1pPr marL="0" marR="0" indent="0" algn="l" defTabSz="731573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41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50148" marR="0" indent="-42865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7372" marR="0" indent="-51438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53601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57511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7900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50049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2198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143479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EPRWG Members’ Update Oct 2025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0F9FB7-7F0D-1796-9977-C35488419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46798"/>
              </p:ext>
            </p:extLst>
          </p:nvPr>
        </p:nvGraphicFramePr>
        <p:xfrm>
          <a:off x="1396733" y="2309645"/>
          <a:ext cx="22111133" cy="927614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998063">
                  <a:extLst>
                    <a:ext uri="{9D8B030D-6E8A-4147-A177-3AD203B41FA5}">
                      <a16:colId xmlns:a16="http://schemas.microsoft.com/office/drawing/2014/main" val="1023403342"/>
                    </a:ext>
                  </a:extLst>
                </a:gridCol>
                <a:gridCol w="2365915">
                  <a:extLst>
                    <a:ext uri="{9D8B030D-6E8A-4147-A177-3AD203B41FA5}">
                      <a16:colId xmlns:a16="http://schemas.microsoft.com/office/drawing/2014/main" val="2631810421"/>
                    </a:ext>
                  </a:extLst>
                </a:gridCol>
                <a:gridCol w="8747155">
                  <a:extLst>
                    <a:ext uri="{9D8B030D-6E8A-4147-A177-3AD203B41FA5}">
                      <a16:colId xmlns:a16="http://schemas.microsoft.com/office/drawing/2014/main" val="2342883439"/>
                    </a:ext>
                  </a:extLst>
                </a:gridCol>
              </a:tblGrid>
              <a:tr h="9636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Presenter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22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Welcome and Introductions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13:30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John Madden UKOPA EPRWG chair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85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Board update: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13:40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Clive Zanker UKOPA Chair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619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Differences in preparation and response between Cat 1 and Ca2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13:50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Mitch Alman – National Gas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80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Above ground pipeline protection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14:20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Carl Scott, Valero and Robert Balson, </a:t>
                      </a:r>
                      <a:r>
                        <a:rPr lang="en-GB" sz="2800" b="0" dirty="0" err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Presserv</a:t>
                      </a:r>
                      <a:endParaRPr lang="en-GB" sz="2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50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NUAR information sharing and UKOPA discussion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14:50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Dan Penny, Cadent Gas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403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Tea Break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15:30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6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NUAR round up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15:45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Dan Penny, Cadent Gas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8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Update from Emergency Planning and Resilience Working Group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16:00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John Madden UKOPA EPRWG chair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08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Update from Pipeline Integrity Working Group	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16:15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13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Update from Fault and Risk Assessment Working Group	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16:30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654877"/>
                  </a:ext>
                </a:extLst>
              </a:tr>
              <a:tr h="540147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UKOPA support for GEEP 2025-26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16:50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Kirsty McDermott (UKOPA Board) and GEEP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5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H, S &amp; E Issues and UKOPA Sharing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17:10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dirty="0">
                          <a:latin typeface="+mj-lt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74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cs typeface="+mn-cs"/>
                          <a:sym typeface="Arial"/>
                        </a:rPr>
                        <a:t>End of Day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933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17:15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5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b="0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933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2800" b="0" i="0" u="none" strike="noStrike" cap="none" spc="0" baseline="0">
                        <a:solidFill>
                          <a:srgbClr val="000000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92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cs typeface="+mn-cs"/>
                          <a:sym typeface="Arial"/>
                        </a:rPr>
                        <a:t>Pre Dinner Initiative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933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9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cs typeface="+mn-cs"/>
                          <a:sym typeface="Arial"/>
                        </a:rPr>
                        <a:t>Course Dinner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933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19:30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292641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73A9D7EA-ED07-B5A3-4481-6BF7ACA5814E}"/>
              </a:ext>
            </a:extLst>
          </p:cNvPr>
          <p:cNvSpPr txBox="1">
            <a:spLocks/>
          </p:cNvSpPr>
          <p:nvPr/>
        </p:nvSpPr>
        <p:spPr>
          <a:xfrm>
            <a:off x="1476954" y="146743"/>
            <a:ext cx="16439842" cy="1188643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EPRWG Members’ Update Oct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2FB33-8271-6720-40D6-F11BD9D55FEA}"/>
              </a:ext>
            </a:extLst>
          </p:cNvPr>
          <p:cNvSpPr txBox="1"/>
          <p:nvPr/>
        </p:nvSpPr>
        <p:spPr>
          <a:xfrm>
            <a:off x="1301448" y="1329646"/>
            <a:ext cx="5887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kern="1200" dirty="0">
                <a:solidFill>
                  <a:srgbClr val="007B34"/>
                </a:solidFill>
                <a:latin typeface="Tenorite"/>
                <a:ea typeface="+mj-ea"/>
                <a:cs typeface="+mj-cs"/>
              </a:rPr>
              <a:t>Agenda – Day 1</a:t>
            </a:r>
            <a:endParaRPr lang="en-GB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27408D-6B50-5777-9064-C7BD02750491}"/>
              </a:ext>
            </a:extLst>
          </p:cNvPr>
          <p:cNvSpPr txBox="1"/>
          <p:nvPr/>
        </p:nvSpPr>
        <p:spPr>
          <a:xfrm>
            <a:off x="15664584" y="12287769"/>
            <a:ext cx="688327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8289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Day 2 – 9th October (09:00 start)</a:t>
            </a:r>
          </a:p>
        </p:txBody>
      </p:sp>
    </p:spTree>
    <p:extLst>
      <p:ext uri="{BB962C8B-B14F-4D97-AF65-F5344CB8AC3E}">
        <p14:creationId xmlns:p14="http://schemas.microsoft.com/office/powerpoint/2010/main" val="7460452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E385-422E-7ACB-07F7-65E9BA942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97153-8BD4-6B9F-4D33-F2AD1FE8290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7D06C45-BE72-2819-0F49-FD0162A7D627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 anchor="ctr"/>
          <a:lstStyle>
            <a:lvl1pPr marL="0" marR="0" indent="0" algn="l" defTabSz="731573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41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50148" marR="0" indent="-42865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7372" marR="0" indent="-51438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53601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57511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7900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50049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2198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143479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EPRWG Members’ Update Oct 2025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063FBE-E0D1-823F-035C-8F2FF4DCB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85205"/>
              </p:ext>
            </p:extLst>
          </p:nvPr>
        </p:nvGraphicFramePr>
        <p:xfrm>
          <a:off x="1396733" y="2309645"/>
          <a:ext cx="22111133" cy="823982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998063">
                  <a:extLst>
                    <a:ext uri="{9D8B030D-6E8A-4147-A177-3AD203B41FA5}">
                      <a16:colId xmlns:a16="http://schemas.microsoft.com/office/drawing/2014/main" val="1023403342"/>
                    </a:ext>
                  </a:extLst>
                </a:gridCol>
                <a:gridCol w="2365915">
                  <a:extLst>
                    <a:ext uri="{9D8B030D-6E8A-4147-A177-3AD203B41FA5}">
                      <a16:colId xmlns:a16="http://schemas.microsoft.com/office/drawing/2014/main" val="2631810421"/>
                    </a:ext>
                  </a:extLst>
                </a:gridCol>
                <a:gridCol w="8747155">
                  <a:extLst>
                    <a:ext uri="{9D8B030D-6E8A-4147-A177-3AD203B41FA5}">
                      <a16:colId xmlns:a16="http://schemas.microsoft.com/office/drawing/2014/main" val="2342883439"/>
                    </a:ext>
                  </a:extLst>
                </a:gridCol>
              </a:tblGrid>
              <a:tr h="9636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+mj-lt"/>
                        </a:rPr>
                        <a:t>Presenter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22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Welcome and review of day 1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09:00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John Madden UKOPA EPRWG chair </a:t>
                      </a:r>
                      <a:endParaRPr lang="en-GB" sz="28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853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DESNZ – resilience and what it means for pipeline operators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09:10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Lauren Goodwill National Gas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619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Update from Process Safety Working Group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09:40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80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NUAR update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10:00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OS and DSIT NUAR team17.</a:t>
                      </a:r>
                      <a:endParaRPr lang="en-GB" sz="2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50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HSE Update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10:40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Andrew Cooke, HSE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403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EA Update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latin typeface="+mj-lt"/>
                        </a:rPr>
                        <a:t>10:50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Liz Hobday, 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6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Tea Break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11:00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8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Strengthening operational and process safety risk management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11:20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National Gas and Patrick Smalley, </a:t>
                      </a:r>
                      <a:r>
                        <a:rPr kumimoji="0" lang="en-GB" sz="28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Tutis</a:t>
                      </a: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08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Update from Infringement Working Group 	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11:50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13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Update from Corrosion Prevention Working Group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12:00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654877"/>
                  </a:ext>
                </a:extLst>
              </a:tr>
              <a:tr h="540147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Governance Group update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12:10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93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5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Comms and Website Update </a:t>
                      </a:r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+mj-lt"/>
                        </a:rPr>
                        <a:t>12:20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74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Board thanks, 2024 Dates and Venues of Meetings/Activities </a:t>
                      </a:r>
                      <a:endParaRPr lang="en-GB" sz="2800" b="0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933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12:30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5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cs typeface="+mn-cs"/>
                          <a:sym typeface="Arial"/>
                        </a:rPr>
                        <a:t>End Of Day 2 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933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28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927700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F4E3B191-F9A7-C1A8-FA3F-192D473C7443}"/>
              </a:ext>
            </a:extLst>
          </p:cNvPr>
          <p:cNvSpPr txBox="1">
            <a:spLocks/>
          </p:cNvSpPr>
          <p:nvPr/>
        </p:nvSpPr>
        <p:spPr>
          <a:xfrm>
            <a:off x="1476954" y="146743"/>
            <a:ext cx="16439842" cy="1188643"/>
          </a:xfrm>
          <a:prstGeom prst="rect">
            <a:avLst/>
          </a:prstGeom>
        </p:spPr>
        <p:txBody>
          <a:bodyPr vert="horz" lIns="182868" tIns="91434" rIns="182868" bIns="9143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EPRWG Members’ Update Oct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1DBF28-C7BF-A48A-5D51-85AC4E55FCBA}"/>
              </a:ext>
            </a:extLst>
          </p:cNvPr>
          <p:cNvSpPr txBox="1"/>
          <p:nvPr/>
        </p:nvSpPr>
        <p:spPr>
          <a:xfrm>
            <a:off x="1301448" y="1329646"/>
            <a:ext cx="5887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kern="1200" dirty="0">
                <a:solidFill>
                  <a:srgbClr val="007B34"/>
                </a:solidFill>
                <a:latin typeface="Tenorite"/>
                <a:ea typeface="+mj-ea"/>
                <a:cs typeface="+mj-cs"/>
              </a:rPr>
              <a:t>Agenda – Day 2</a:t>
            </a:r>
            <a:endParaRPr lang="en-GB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64007B-3AD1-6BCC-3F7A-D49B951BD387}"/>
              </a:ext>
            </a:extLst>
          </p:cNvPr>
          <p:cNvSpPr txBox="1"/>
          <p:nvPr/>
        </p:nvSpPr>
        <p:spPr>
          <a:xfrm>
            <a:off x="15246220" y="12287769"/>
            <a:ext cx="730163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8289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Lunch provided before you leave** </a:t>
            </a:r>
          </a:p>
        </p:txBody>
      </p:sp>
    </p:spTree>
    <p:extLst>
      <p:ext uri="{BB962C8B-B14F-4D97-AF65-F5344CB8AC3E}">
        <p14:creationId xmlns:p14="http://schemas.microsoft.com/office/powerpoint/2010/main" val="16026804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636C6E-4615-623C-BFB5-A1EF9669532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F58B4-9FEB-5B21-6669-B96FAC2274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6430" y="4410452"/>
            <a:ext cx="23655983" cy="1500187"/>
          </a:xfrm>
        </p:spPr>
        <p:txBody>
          <a:bodyPr/>
          <a:lstStyle/>
          <a:p>
            <a:pPr algn="ctr"/>
            <a:r>
              <a:rPr lang="en-GB" sz="6600" dirty="0"/>
              <a:t>Emergency Planning and Resilience Working Group</a:t>
            </a:r>
          </a:p>
          <a:p>
            <a:pPr algn="ctr"/>
            <a:r>
              <a:rPr lang="en-GB" sz="6600" dirty="0"/>
              <a:t> (EPRWG)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624F2-C67A-1E83-F158-2C2F33127D41}"/>
              </a:ext>
            </a:extLst>
          </p:cNvPr>
          <p:cNvSpPr txBox="1"/>
          <p:nvPr/>
        </p:nvSpPr>
        <p:spPr>
          <a:xfrm>
            <a:off x="726430" y="10017391"/>
            <a:ext cx="12195110" cy="10710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John Madden</a:t>
            </a:r>
          </a:p>
        </p:txBody>
      </p:sp>
    </p:spTree>
    <p:extLst>
      <p:ext uri="{BB962C8B-B14F-4D97-AF65-F5344CB8AC3E}">
        <p14:creationId xmlns:p14="http://schemas.microsoft.com/office/powerpoint/2010/main" val="4674130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7C6C4-2A3A-193C-E5D3-150F5DA90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12BF43-F907-0E5A-B2D9-B920813BBB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EPRWG Members’ Update Oct 2025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9B1C0-05B0-5344-2A04-E78BCFB6A5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80623-3A5A-ADD8-D535-703E857E46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15486" y="4548126"/>
            <a:ext cx="17685086" cy="1022448"/>
          </a:xfrm>
        </p:spPr>
        <p:txBody>
          <a:bodyPr/>
          <a:lstStyle/>
          <a:p>
            <a:pPr algn="ctr"/>
            <a:r>
              <a:rPr lang="en-GB" sz="6600" dirty="0"/>
              <a:t>How does the EPRWG improve Resilience and mitigate Pipeline Hazards?</a:t>
            </a:r>
          </a:p>
        </p:txBody>
      </p:sp>
    </p:spTree>
    <p:extLst>
      <p:ext uri="{BB962C8B-B14F-4D97-AF65-F5344CB8AC3E}">
        <p14:creationId xmlns:p14="http://schemas.microsoft.com/office/powerpoint/2010/main" val="36404481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28529-6EDC-8070-F297-C51F60F24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C991DD-7019-A4EF-2825-B3694B2C7C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EPRWG Members’ Update Oct 2025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935FD-C502-AFC1-9820-03C972F603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C1DFF-8F5D-93D5-4F1B-F9B6EA7E0D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Pipeline Emergency Response Officer (PERO)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886A781-22FB-717E-5C16-F50A3E870E26}"/>
              </a:ext>
            </a:extLst>
          </p:cNvPr>
          <p:cNvSpPr/>
          <p:nvPr/>
        </p:nvSpPr>
        <p:spPr>
          <a:xfrm>
            <a:off x="19154274" y="2334995"/>
            <a:ext cx="3823808" cy="2309194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914400" hangingPunct="1"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Focus on interaction between industries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3D515F5-2FC0-0CF1-90C1-7D9DE82D2A75}"/>
              </a:ext>
            </a:extLst>
          </p:cNvPr>
          <p:cNvSpPr/>
          <p:nvPr/>
        </p:nvSpPr>
        <p:spPr>
          <a:xfrm>
            <a:off x="19277275" y="5836425"/>
            <a:ext cx="3823807" cy="2422578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914400" hangingPunct="1"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Over 1420 trained delegates since 2010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58B6A81-5C9B-8500-782A-CF7CA95CE5E8}"/>
              </a:ext>
            </a:extLst>
          </p:cNvPr>
          <p:cNvSpPr/>
          <p:nvPr/>
        </p:nvSpPr>
        <p:spPr>
          <a:xfrm>
            <a:off x="19340336" y="9451239"/>
            <a:ext cx="3697683" cy="2286482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914400" hangingPunct="1"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Training built into operator competence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42E63A-C28E-8713-97DF-8F9CA7AB5F53}"/>
              </a:ext>
            </a:extLst>
          </p:cNvPr>
          <p:cNvSpPr txBox="1">
            <a:spLocks/>
          </p:cNvSpPr>
          <p:nvPr/>
        </p:nvSpPr>
        <p:spPr>
          <a:xfrm>
            <a:off x="1529555" y="4336077"/>
            <a:ext cx="7862320" cy="7094643"/>
          </a:xfrm>
          <a:prstGeom prst="rect">
            <a:avLst/>
          </a:prstGeom>
        </p:spPr>
        <p:txBody>
          <a:bodyPr>
            <a:noAutofit/>
          </a:bodyPr>
          <a:lstStyle>
            <a:lvl1pPr marL="367420" marR="0" indent="-367420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50148" marR="0" indent="-42865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7372" marR="0" indent="-51438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53601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57511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7900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50049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2198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143479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7420" lvl="1" indent="-36742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Refreshed Content (including updated GP guide advice)</a:t>
            </a:r>
          </a:p>
          <a:p>
            <a:pPr marL="367420" lvl="1" indent="-36742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Updated Stationary / Handouts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Clear delivery strategy and support from Fire Training centre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Shared learning across organisations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Developed by UKOPA for UKOPA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2-day course including meals and accommodation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Mixed operator course to aid sharing of learnings</a:t>
            </a:r>
          </a:p>
          <a:p>
            <a:pPr marL="0" indent="0">
              <a:buNone/>
            </a:pPr>
            <a:endParaRPr lang="en-GB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B650C1-D8AD-8A96-2107-4269BF06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35406"/>
              </p:ext>
            </p:extLst>
          </p:nvPr>
        </p:nvGraphicFramePr>
        <p:xfrm>
          <a:off x="10903545" y="3965797"/>
          <a:ext cx="6739059" cy="729515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739059">
                  <a:extLst>
                    <a:ext uri="{9D8B030D-6E8A-4147-A177-3AD203B41FA5}">
                      <a16:colId xmlns:a16="http://schemas.microsoft.com/office/drawing/2014/main" val="2211630294"/>
                    </a:ext>
                  </a:extLst>
                </a:gridCol>
              </a:tblGrid>
              <a:tr h="152099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200" b="0">
                          <a:solidFill>
                            <a:srgbClr val="000000"/>
                          </a:solidFill>
                          <a:effectLst/>
                        </a:rPr>
                        <a:t>Date of PERO training course</a:t>
                      </a:r>
                      <a:endParaRPr lang="en-GB" sz="3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4267685197"/>
                  </a:ext>
                </a:extLst>
              </a:tr>
              <a:tr h="11548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200" b="0">
                          <a:effectLst/>
                        </a:rPr>
                        <a:t>19</a:t>
                      </a:r>
                      <a:r>
                        <a:rPr lang="en-GB" sz="3200" b="0" baseline="30000">
                          <a:effectLst/>
                        </a:rPr>
                        <a:t>th</a:t>
                      </a:r>
                      <a:r>
                        <a:rPr lang="en-GB" sz="3200" b="0">
                          <a:effectLst/>
                        </a:rPr>
                        <a:t> – 20</a:t>
                      </a:r>
                      <a:r>
                        <a:rPr lang="en-GB" sz="3200" b="0" baseline="30000">
                          <a:effectLst/>
                        </a:rPr>
                        <a:t>th</a:t>
                      </a:r>
                      <a:r>
                        <a:rPr lang="en-GB" sz="3200" b="0">
                          <a:effectLst/>
                        </a:rPr>
                        <a:t> March 2025</a:t>
                      </a:r>
                      <a:endParaRPr lang="en-GB" sz="3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3818347269"/>
                  </a:ext>
                </a:extLst>
              </a:tr>
              <a:tr h="11548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200" b="0">
                          <a:effectLst/>
                        </a:rPr>
                        <a:t>8</a:t>
                      </a:r>
                      <a:r>
                        <a:rPr lang="en-GB" sz="3200" b="0" baseline="30000">
                          <a:effectLst/>
                        </a:rPr>
                        <a:t>th</a:t>
                      </a:r>
                      <a:r>
                        <a:rPr lang="en-GB" sz="3200" b="0">
                          <a:effectLst/>
                        </a:rPr>
                        <a:t> – 9</a:t>
                      </a:r>
                      <a:r>
                        <a:rPr lang="en-GB" sz="3200" b="0" baseline="30000">
                          <a:effectLst/>
                        </a:rPr>
                        <a:t>th</a:t>
                      </a:r>
                      <a:r>
                        <a:rPr lang="en-GB" sz="3200" b="0">
                          <a:effectLst/>
                        </a:rPr>
                        <a:t> April 2025</a:t>
                      </a:r>
                      <a:endParaRPr lang="en-GB" sz="3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2193180094"/>
                  </a:ext>
                </a:extLst>
              </a:tr>
              <a:tr h="1154832">
                <a:tc>
                  <a:txBody>
                    <a:bodyPr/>
                    <a:lstStyle/>
                    <a:p>
                      <a:pPr algn="ctr"/>
                      <a:r>
                        <a:rPr lang="en-GB" sz="3200" b="0">
                          <a:effectLst/>
                        </a:rPr>
                        <a:t>7</a:t>
                      </a:r>
                      <a:r>
                        <a:rPr lang="en-GB" sz="3200" b="0" baseline="30000">
                          <a:effectLst/>
                        </a:rPr>
                        <a:t>th</a:t>
                      </a:r>
                      <a:r>
                        <a:rPr lang="en-GB" sz="3200" b="0">
                          <a:effectLst/>
                        </a:rPr>
                        <a:t> – 8</a:t>
                      </a:r>
                      <a:r>
                        <a:rPr lang="en-GB" sz="3200" b="0" baseline="30000">
                          <a:effectLst/>
                        </a:rPr>
                        <a:t>th</a:t>
                      </a:r>
                      <a:r>
                        <a:rPr lang="en-GB" sz="3200" b="0">
                          <a:effectLst/>
                        </a:rPr>
                        <a:t> May 2025</a:t>
                      </a:r>
                      <a:endParaRPr lang="en-GB" sz="3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3717909196"/>
                  </a:ext>
                </a:extLst>
              </a:tr>
              <a:tr h="11548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200" b="0">
                          <a:effectLst/>
                        </a:rPr>
                        <a:t>28</a:t>
                      </a:r>
                      <a:r>
                        <a:rPr lang="en-GB" sz="3200" b="0" baseline="30000">
                          <a:effectLst/>
                        </a:rPr>
                        <a:t>th</a:t>
                      </a:r>
                      <a:r>
                        <a:rPr lang="en-GB" sz="3200" b="0">
                          <a:effectLst/>
                        </a:rPr>
                        <a:t> – 29</a:t>
                      </a:r>
                      <a:r>
                        <a:rPr lang="en-GB" sz="3200" b="0" baseline="30000">
                          <a:effectLst/>
                        </a:rPr>
                        <a:t>th</a:t>
                      </a:r>
                      <a:r>
                        <a:rPr lang="en-GB" sz="3200" b="0">
                          <a:effectLst/>
                        </a:rPr>
                        <a:t> May 2025</a:t>
                      </a:r>
                      <a:endParaRPr lang="en-GB" sz="3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17474300"/>
                  </a:ext>
                </a:extLst>
              </a:tr>
              <a:tr h="11548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200" b="0" dirty="0">
                          <a:effectLst/>
                        </a:rPr>
                        <a:t>10</a:t>
                      </a:r>
                      <a:r>
                        <a:rPr lang="en-GB" sz="3200" b="0" baseline="30000" dirty="0">
                          <a:effectLst/>
                        </a:rPr>
                        <a:t>th</a:t>
                      </a:r>
                      <a:r>
                        <a:rPr lang="en-GB" sz="3200" b="0" dirty="0">
                          <a:effectLst/>
                        </a:rPr>
                        <a:t> – 11</a:t>
                      </a:r>
                      <a:r>
                        <a:rPr lang="en-GB" sz="3200" b="0" baseline="30000" dirty="0">
                          <a:effectLst/>
                        </a:rPr>
                        <a:t>th</a:t>
                      </a:r>
                      <a:r>
                        <a:rPr lang="en-GB" sz="3200" b="0" dirty="0">
                          <a:effectLst/>
                        </a:rPr>
                        <a:t> June 2025</a:t>
                      </a:r>
                      <a:endParaRPr lang="en-GB" sz="3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272429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114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1A30E3-C754-309F-329B-2A13928D6C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EPRWG Members’ Update Oct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BF945-2E39-180F-056D-64C0F55617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7FCD8-1344-ADEE-FE9B-00638D701A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Good Practice Workshop – Summer 2026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B1FA95-059B-BE5D-2BFD-7A798F6CE767}"/>
              </a:ext>
            </a:extLst>
          </p:cNvPr>
          <p:cNvSpPr txBox="1">
            <a:spLocks/>
          </p:cNvSpPr>
          <p:nvPr/>
        </p:nvSpPr>
        <p:spPr>
          <a:xfrm>
            <a:off x="5037671" y="3616053"/>
            <a:ext cx="13185243" cy="4392488"/>
          </a:xfrm>
          <a:prstGeom prst="rect">
            <a:avLst/>
          </a:prstGeom>
        </p:spPr>
        <p:txBody>
          <a:bodyPr/>
          <a:lstStyle>
            <a:lvl1pPr marL="367420" marR="0" indent="-367420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50148" marR="0" indent="-42865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7372" marR="0" indent="-514388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53601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57511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7900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50049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2198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143479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Suggested Agenda Includes: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Real life incident learnings (Above Ground Installation, Cyber and Pipeline)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Local Authority / HSE perspective on how they work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Emergency Services Discussion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National Exercises Learnings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DESNZ Presentation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A look ahead to possible impacts of changing fuels to our pipeline structure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</a:rPr>
              <a:t>Cyber Resilience &amp; threat landscape</a:t>
            </a:r>
          </a:p>
          <a:p>
            <a:pPr marL="457200" lvl="1" indent="0">
              <a:lnSpc>
                <a:spcPct val="150000"/>
              </a:lnSpc>
              <a:buFont typeface="Arial"/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321490" lvl="1" indent="0">
              <a:lnSpc>
                <a:spcPct val="150000"/>
              </a:lnSpc>
              <a:buNone/>
            </a:pPr>
            <a:endParaRPr lang="en-GB" sz="320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CB0B190-BD40-39E8-1B29-A47DA7FD3E60}"/>
              </a:ext>
            </a:extLst>
          </p:cNvPr>
          <p:cNvSpPr/>
          <p:nvPr/>
        </p:nvSpPr>
        <p:spPr>
          <a:xfrm>
            <a:off x="1631470" y="3791038"/>
            <a:ext cx="3089820" cy="2572440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914400" hangingPunct="1"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Share Knowledge and Good  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6C1F0-7ADB-2000-4049-A111E787B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295" y="3668925"/>
            <a:ext cx="5579844" cy="7928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A15A6-BB52-E7CF-2FD5-AA931B0A0AB9}"/>
              </a:ext>
            </a:extLst>
          </p:cNvPr>
          <p:cNvSpPr txBox="1"/>
          <p:nvPr/>
        </p:nvSpPr>
        <p:spPr>
          <a:xfrm>
            <a:off x="18539295" y="7633056"/>
            <a:ext cx="2384527" cy="750971"/>
          </a:xfrm>
          <a:prstGeom prst="rect">
            <a:avLst/>
          </a:prstGeom>
          <a:solidFill>
            <a:srgbClr val="FFCC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t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5349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UKOPA">
      <a:dk1>
        <a:srgbClr val="000000"/>
      </a:dk1>
      <a:lt1>
        <a:srgbClr val="FFFFFF"/>
      </a:lt1>
      <a:dk2>
        <a:srgbClr val="363535"/>
      </a:dk2>
      <a:lt2>
        <a:srgbClr val="E7E6E6"/>
      </a:lt2>
      <a:accent1>
        <a:srgbClr val="201F4A"/>
      </a:accent1>
      <a:accent2>
        <a:srgbClr val="EB912D"/>
      </a:accent2>
      <a:accent3>
        <a:srgbClr val="178B55"/>
      </a:accent3>
      <a:accent4>
        <a:srgbClr val="9696C9"/>
      </a:accent4>
      <a:accent5>
        <a:srgbClr val="699396"/>
      </a:accent5>
      <a:accent6>
        <a:srgbClr val="B193C5"/>
      </a:accent6>
      <a:hlink>
        <a:srgbClr val="201F4A"/>
      </a:hlink>
      <a:folHlink>
        <a:srgbClr val="282C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7534" tIns="97534" rIns="97534" bIns="97534" numCol="1" spcCol="38100" rtlCol="0" anchor="ctr">
        <a:spAutoFit/>
      </a:bodyPr>
      <a:lstStyle>
        <a:defPPr marL="0" marR="0" indent="0" algn="l" defTabSz="2600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7534" tIns="97534" rIns="97534" bIns="97534" numCol="1" spcCol="38100" rtlCol="0" anchor="t">
        <a:spAutoFit/>
      </a:bodyPr>
      <a:lstStyle>
        <a:defPPr marL="0" marR="0" indent="0" algn="l" defTabSz="2600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KOPA PowerPoint Widescreen Template (2)" id="{DEEC4695-250E-4046-95D1-D2F659B52326}" vid="{982244C4-A893-6C4A-8841-60910E44223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EB8F2"/>
      </a:accent1>
      <a:accent2>
        <a:srgbClr val="ED7D31"/>
      </a:accent2>
      <a:accent3>
        <a:srgbClr val="989898"/>
      </a:accent3>
      <a:accent4>
        <a:srgbClr val="C4C400"/>
      </a:accent4>
      <a:accent5>
        <a:srgbClr val="00B0F0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7534" tIns="97534" rIns="97534" bIns="97534" numCol="1" spcCol="38100" rtlCol="0" anchor="ctr">
        <a:spAutoFit/>
      </a:bodyPr>
      <a:lstStyle>
        <a:defPPr marL="0" marR="0" indent="0" algn="l" defTabSz="2600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7534" tIns="97534" rIns="97534" bIns="97534" numCol="1" spcCol="38100" rtlCol="0" anchor="t">
        <a:spAutoFit/>
      </a:bodyPr>
      <a:lstStyle>
        <a:defPPr marL="0" marR="0" indent="0" algn="l" defTabSz="2600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</TotalTime>
  <Words>977</Words>
  <Application>Microsoft Office PowerPoint</Application>
  <PresentationFormat>Custom</PresentationFormat>
  <Paragraphs>197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Tenorite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Rouse</dc:creator>
  <cp:lastModifiedBy>John Madden</cp:lastModifiedBy>
  <cp:revision>25</cp:revision>
  <dcterms:created xsi:type="dcterms:W3CDTF">2022-07-19T12:17:41Z</dcterms:created>
  <dcterms:modified xsi:type="dcterms:W3CDTF">2025-10-07T08:23:37Z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4219f1-4f00-48e0-b310-032f85269d6d_Enabled">
    <vt:lpwstr>true</vt:lpwstr>
  </property>
  <property fmtid="{D5CDD505-2E9C-101B-9397-08002B2CF9AE}" pid="3" name="MSIP_Label_6b4219f1-4f00-48e0-b310-032f85269d6d_SetDate">
    <vt:lpwstr>2024-10-08T11:20:07Z</vt:lpwstr>
  </property>
  <property fmtid="{D5CDD505-2E9C-101B-9397-08002B2CF9AE}" pid="4" name="MSIP_Label_6b4219f1-4f00-48e0-b310-032f85269d6d_Method">
    <vt:lpwstr>Standard</vt:lpwstr>
  </property>
  <property fmtid="{D5CDD505-2E9C-101B-9397-08002B2CF9AE}" pid="5" name="MSIP_Label_6b4219f1-4f00-48e0-b310-032f85269d6d_Name">
    <vt:lpwstr>Official</vt:lpwstr>
  </property>
  <property fmtid="{D5CDD505-2E9C-101B-9397-08002B2CF9AE}" pid="6" name="MSIP_Label_6b4219f1-4f00-48e0-b310-032f85269d6d_SiteId">
    <vt:lpwstr>b5d83618-97ea-48ec-b0be-8d4a7d678322</vt:lpwstr>
  </property>
  <property fmtid="{D5CDD505-2E9C-101B-9397-08002B2CF9AE}" pid="7" name="MSIP_Label_6b4219f1-4f00-48e0-b310-032f85269d6d_ActionId">
    <vt:lpwstr>7c3a3d91-fcdc-4868-b3b2-d52cb628e5df</vt:lpwstr>
  </property>
  <property fmtid="{D5CDD505-2E9C-101B-9397-08002B2CF9AE}" pid="8" name="MSIP_Label_6b4219f1-4f00-48e0-b310-032f85269d6d_ContentBits">
    <vt:lpwstr>0</vt:lpwstr>
  </property>
</Properties>
</file>