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4"/>
  </p:sldMasterIdLst>
  <p:notesMasterIdLst>
    <p:notesMasterId r:id="rId26"/>
  </p:notesMasterIdLst>
  <p:sldIdLst>
    <p:sldId id="263" r:id="rId5"/>
    <p:sldId id="289" r:id="rId6"/>
    <p:sldId id="290" r:id="rId7"/>
    <p:sldId id="292" r:id="rId8"/>
    <p:sldId id="309" r:id="rId9"/>
    <p:sldId id="294" r:id="rId10"/>
    <p:sldId id="293" r:id="rId11"/>
    <p:sldId id="295" r:id="rId12"/>
    <p:sldId id="296" r:id="rId13"/>
    <p:sldId id="297" r:id="rId14"/>
    <p:sldId id="298" r:id="rId15"/>
    <p:sldId id="299" r:id="rId16"/>
    <p:sldId id="300" r:id="rId17"/>
    <p:sldId id="302" r:id="rId18"/>
    <p:sldId id="301" r:id="rId19"/>
    <p:sldId id="303" r:id="rId20"/>
    <p:sldId id="304" r:id="rId21"/>
    <p:sldId id="305" r:id="rId22"/>
    <p:sldId id="306" r:id="rId23"/>
    <p:sldId id="307" r:id="rId24"/>
    <p:sldId id="308" r:id="rId25"/>
  </p:sldIdLst>
  <p:sldSz cx="24382413" cy="13716000"/>
  <p:notesSz cx="6858000" cy="9144000"/>
  <p:defaultTextStyle>
    <a:defPPr marL="0" marR="0" indent="0" algn="l" defTabSz="76507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7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1762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36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21762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36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21762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36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21762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36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21762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36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21762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36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21762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36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21762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36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21762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36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4352" userDrawn="1">
          <p15:clr>
            <a:srgbClr val="A4A3A4"/>
          </p15:clr>
        </p15:guide>
        <p15:guide id="2" pos="76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1F4A"/>
    <a:srgbClr val="201F4B"/>
    <a:srgbClr val="8EB8F2"/>
    <a:srgbClr val="7A7A7A"/>
    <a:srgbClr val="ED7D31"/>
    <a:srgbClr val="9898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C4C173-062C-A64E-AB4F-01A377EDD1BB}" v="970" dt="2025-09-09T12:46:08.746"/>
  </p1510:revLst>
</p1510:revInfo>
</file>

<file path=ppt/tableStyles.xml><?xml version="1.0" encoding="utf-8"?>
<a:tblStyleLst xmlns:a="http://schemas.openxmlformats.org/drawingml/2006/main" def="{4C3C2611-4C71-4FC5-86AE-919BDF0F9419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3F9"/>
          </a:solidFill>
        </a:fill>
      </a:tcStyle>
    </a:wholeTbl>
    <a:band2H>
      <a:tcTxStyle/>
      <a:tcStyle>
        <a:tcBdr/>
        <a:fill>
          <a:solidFill>
            <a:srgbClr val="E6F2F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5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5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AE6FA"/>
          </a:solidFill>
        </a:fill>
      </a:tcStyle>
    </a:wholeTbl>
    <a:band2H>
      <a:tcTxStyle/>
      <a:tcStyle>
        <a:tcBdr/>
        <a:fill>
          <a:solidFill>
            <a:srgbClr val="EDF3F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DDDDD"/>
          </a:solidFill>
        </a:fill>
      </a:tcStyle>
    </a:wholeTbl>
    <a:band2H>
      <a:tcTxStyle/>
      <a:tcStyle>
        <a:tcBdr/>
        <a:fill>
          <a:solidFill>
            <a:srgbClr val="EFEF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15"/>
    <p:restoredTop sz="90487" autoAdjust="0"/>
  </p:normalViewPr>
  <p:slideViewPr>
    <p:cSldViewPr snapToGrid="0" snapToObjects="1" showGuides="1">
      <p:cViewPr varScale="1">
        <p:scale>
          <a:sx n="44" d="100"/>
          <a:sy n="44" d="100"/>
        </p:scale>
        <p:origin x="720" y="72"/>
      </p:cViewPr>
      <p:guideLst>
        <p:guide orient="horz" pos="4352"/>
        <p:guide pos="76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176212" latinLnBrk="0">
      <a:defRPr sz="2677">
        <a:latin typeface="+mn-lt"/>
        <a:ea typeface="+mn-ea"/>
        <a:cs typeface="+mn-cs"/>
        <a:sym typeface="Calibri"/>
      </a:defRPr>
    </a:lvl1pPr>
    <a:lvl2pPr indent="191269" defTabSz="2176212" latinLnBrk="0">
      <a:defRPr sz="2677">
        <a:latin typeface="+mn-lt"/>
        <a:ea typeface="+mn-ea"/>
        <a:cs typeface="+mn-cs"/>
        <a:sym typeface="Calibri"/>
      </a:defRPr>
    </a:lvl2pPr>
    <a:lvl3pPr indent="382536" defTabSz="2176212" latinLnBrk="0">
      <a:defRPr sz="2677">
        <a:latin typeface="+mn-lt"/>
        <a:ea typeface="+mn-ea"/>
        <a:cs typeface="+mn-cs"/>
        <a:sym typeface="Calibri"/>
      </a:defRPr>
    </a:lvl3pPr>
    <a:lvl4pPr indent="573805" defTabSz="2176212" latinLnBrk="0">
      <a:defRPr sz="2677">
        <a:latin typeface="+mn-lt"/>
        <a:ea typeface="+mn-ea"/>
        <a:cs typeface="+mn-cs"/>
        <a:sym typeface="Calibri"/>
      </a:defRPr>
    </a:lvl4pPr>
    <a:lvl5pPr indent="765076" defTabSz="2176212" latinLnBrk="0">
      <a:defRPr sz="2677">
        <a:latin typeface="+mn-lt"/>
        <a:ea typeface="+mn-ea"/>
        <a:cs typeface="+mn-cs"/>
        <a:sym typeface="Calibri"/>
      </a:defRPr>
    </a:lvl5pPr>
    <a:lvl6pPr indent="956343" defTabSz="2176212" latinLnBrk="0">
      <a:defRPr sz="2677">
        <a:latin typeface="+mn-lt"/>
        <a:ea typeface="+mn-ea"/>
        <a:cs typeface="+mn-cs"/>
        <a:sym typeface="Calibri"/>
      </a:defRPr>
    </a:lvl6pPr>
    <a:lvl7pPr indent="1147612" defTabSz="2176212" latinLnBrk="0">
      <a:defRPr sz="2677">
        <a:latin typeface="+mn-lt"/>
        <a:ea typeface="+mn-ea"/>
        <a:cs typeface="+mn-cs"/>
        <a:sym typeface="Calibri"/>
      </a:defRPr>
    </a:lvl7pPr>
    <a:lvl8pPr indent="1338882" defTabSz="2176212" latinLnBrk="0">
      <a:defRPr sz="2677">
        <a:latin typeface="+mn-lt"/>
        <a:ea typeface="+mn-ea"/>
        <a:cs typeface="+mn-cs"/>
        <a:sym typeface="Calibri"/>
      </a:defRPr>
    </a:lvl8pPr>
    <a:lvl9pPr indent="1530148" defTabSz="2176212" latinLnBrk="0">
      <a:defRPr sz="2677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1">
    <p:bg>
      <p:bgPr>
        <a:solidFill>
          <a:srgbClr val="201F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orking in a tunnel&#10;&#10;Description automatically generated">
            <a:extLst>
              <a:ext uri="{FF2B5EF4-FFF2-40B4-BE49-F238E27FC236}">
                <a16:creationId xmlns:a16="http://schemas.microsoft.com/office/drawing/2014/main" id="{2450C7B9-C3DE-960B-DFEA-FF36C07EC0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471" b="8471"/>
          <a:stretch/>
        </p:blipFill>
        <p:spPr>
          <a:xfrm>
            <a:off x="1" y="-1269471"/>
            <a:ext cx="24382412" cy="14985471"/>
          </a:xfrm>
          <a:prstGeom prst="rect">
            <a:avLst/>
          </a:prstGeom>
        </p:spPr>
      </p:pic>
      <p:sp>
        <p:nvSpPr>
          <p:cNvPr id="11" name="Text Placeholder 12"/>
          <p:cNvSpPr txBox="1"/>
          <p:nvPr/>
        </p:nvSpPr>
        <p:spPr>
          <a:xfrm>
            <a:off x="441807" y="12965908"/>
            <a:ext cx="16204962" cy="739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8579" tIns="68579" rIns="68579" bIns="68579">
            <a:noAutofit/>
          </a:bodyPr>
          <a:lstStyle>
            <a:lvl1pPr defTabSz="578712"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800" dirty="0"/>
              <a:t>www.</a:t>
            </a:r>
            <a:r>
              <a:rPr lang="en-GB" sz="2800" dirty="0" err="1"/>
              <a:t>ukop</a:t>
            </a:r>
            <a:r>
              <a:rPr sz="2800" dirty="0" err="1"/>
              <a:t>a.co.uk</a:t>
            </a:r>
            <a:endParaRPr sz="2800" dirty="0"/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435237" y="12994682"/>
            <a:ext cx="618533" cy="458210"/>
          </a:xfrm>
          <a:prstGeom prst="rect">
            <a:avLst/>
          </a:prstGeom>
        </p:spPr>
        <p:txBody>
          <a:bodyPr/>
          <a:lstStyle>
            <a:lvl1pPr>
              <a:defRPr sz="2251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525527A-1BEE-B6AA-CE7B-9165D7712A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7788" y="11561658"/>
            <a:ext cx="23655983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 Text</a:t>
            </a:r>
          </a:p>
        </p:txBody>
      </p:sp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B2ED4B0-3177-C772-8C02-4A5ACF0253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42" y="375043"/>
            <a:ext cx="7620000" cy="1016000"/>
          </a:xfrm>
          <a:prstGeom prst="rect">
            <a:avLst/>
          </a:prstGeom>
        </p:spPr>
      </p:pic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7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Text">
            <a:extLst>
              <a:ext uri="{FF2B5EF4-FFF2-40B4-BE49-F238E27FC236}">
                <a16:creationId xmlns:a16="http://schemas.microsoft.com/office/drawing/2014/main" id="{BE625A66-C857-EA35-689E-C3B82FC4201F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834555" y="12680159"/>
            <a:ext cx="7862320" cy="523704"/>
          </a:xfrm>
          <a:prstGeom prst="rect">
            <a:avLst/>
          </a:prstGeom>
        </p:spPr>
        <p:txBody>
          <a:bodyPr anchor="ctr"/>
          <a:lstStyle>
            <a:lvl1pPr marL="0" indent="0" defTabSz="731573">
              <a:spcBef>
                <a:spcPts val="0"/>
              </a:spcBef>
              <a:buSzTx/>
              <a:buFontTx/>
              <a:buNone/>
              <a:defRPr sz="2741" b="1">
                <a:solidFill>
                  <a:schemeClr val="tx2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39" name="0">
            <a:extLst>
              <a:ext uri="{FF2B5EF4-FFF2-40B4-BE49-F238E27FC236}">
                <a16:creationId xmlns:a16="http://schemas.microsoft.com/office/drawing/2014/main" id="{0E2E283A-F400-6F95-C3EF-8FBCD55C71E6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87217" y="12682672"/>
            <a:ext cx="711231" cy="51867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 sz="2741" b="1">
                <a:solidFill>
                  <a:srgbClr val="7A7A7A"/>
                </a:solidFill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F6DE9621-6621-4697-6AAC-8EF6B56D75D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34555" y="2402085"/>
            <a:ext cx="14191327" cy="1022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>
                <a:solidFill>
                  <a:schemeClr val="accent1"/>
                </a:solidFill>
              </a:defRPr>
            </a:lvl1pPr>
            <a:lvl2pPr marL="321493" indent="0">
              <a:buNone/>
              <a:defRPr/>
            </a:lvl2pPr>
            <a:lvl3pPr marL="642986" indent="0">
              <a:buNone/>
              <a:defRPr/>
            </a:lvl3pPr>
            <a:lvl4pPr marL="964477" indent="0">
              <a:buNone/>
              <a:defRPr/>
            </a:lvl4pPr>
            <a:lvl5pPr marL="1285970" indent="0">
              <a:buNone/>
              <a:defRPr/>
            </a:lvl5pPr>
          </a:lstStyle>
          <a:p>
            <a:pPr lvl="0"/>
            <a:r>
              <a:rPr lang="en-GB" dirty="0"/>
              <a:t>Heading</a:t>
            </a:r>
          </a:p>
        </p:txBody>
      </p:sp>
      <p:pic>
        <p:nvPicPr>
          <p:cNvPr id="2" name="Picture 1" descr="A grey letter on a black background&#10;&#10;Description automatically generated">
            <a:extLst>
              <a:ext uri="{FF2B5EF4-FFF2-40B4-BE49-F238E27FC236}">
                <a16:creationId xmlns:a16="http://schemas.microsoft.com/office/drawing/2014/main" id="{100E8C9D-06B5-6249-FD75-5EFC899B42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7247" y="512140"/>
            <a:ext cx="2578256" cy="73050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E3B2953-D8BA-B0D7-0420-5C2A35525F00}"/>
              </a:ext>
            </a:extLst>
          </p:cNvPr>
          <p:cNvSpPr/>
          <p:nvPr userDrawn="1"/>
        </p:nvSpPr>
        <p:spPr>
          <a:xfrm>
            <a:off x="0" y="0"/>
            <a:ext cx="1031631" cy="13716000"/>
          </a:xfrm>
          <a:prstGeom prst="rect">
            <a:avLst/>
          </a:prstGeom>
          <a:solidFill>
            <a:schemeClr val="accent1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7534" tIns="97534" rIns="97534" bIns="97534" numCol="1" spcCol="38100" rtlCol="0" anchor="ctr">
            <a:spAutoFit/>
          </a:bodyPr>
          <a:lstStyle/>
          <a:p>
            <a:pPr marL="0" marR="0" indent="0" algn="l" defTabSz="2600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7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" name="SmartArt Placeholder 5">
            <a:extLst>
              <a:ext uri="{FF2B5EF4-FFF2-40B4-BE49-F238E27FC236}">
                <a16:creationId xmlns:a16="http://schemas.microsoft.com/office/drawing/2014/main" id="{AF277B9E-442A-F21B-89F9-5A91349C7E9F}"/>
              </a:ext>
            </a:extLst>
          </p:cNvPr>
          <p:cNvSpPr>
            <a:spLocks noGrp="1"/>
          </p:cNvSpPr>
          <p:nvPr>
            <p:ph type="dgm" sz="quarter" idx="25"/>
          </p:nvPr>
        </p:nvSpPr>
        <p:spPr>
          <a:xfrm>
            <a:off x="1834555" y="4779963"/>
            <a:ext cx="21503283" cy="5153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775709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7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and top and bottom">
    <p:bg>
      <p:bgPr>
        <a:solidFill>
          <a:srgbClr val="201F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2"/>
          <p:cNvSpPr txBox="1"/>
          <p:nvPr/>
        </p:nvSpPr>
        <p:spPr>
          <a:xfrm>
            <a:off x="441807" y="12965908"/>
            <a:ext cx="16204962" cy="739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8579" tIns="68579" rIns="68579" bIns="68579">
            <a:noAutofit/>
          </a:bodyPr>
          <a:lstStyle>
            <a:lvl1pPr defTabSz="578712"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800" dirty="0"/>
              <a:t>www.</a:t>
            </a:r>
            <a:r>
              <a:rPr lang="en-GB" sz="2800" dirty="0" err="1"/>
              <a:t>ukop</a:t>
            </a:r>
            <a:r>
              <a:rPr sz="2800" dirty="0" err="1"/>
              <a:t>a.co.uk</a:t>
            </a:r>
            <a:endParaRPr sz="2800" dirty="0"/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435237" y="12994682"/>
            <a:ext cx="618533" cy="458210"/>
          </a:xfrm>
          <a:prstGeom prst="rect">
            <a:avLst/>
          </a:prstGeom>
        </p:spPr>
        <p:txBody>
          <a:bodyPr/>
          <a:lstStyle>
            <a:lvl1pPr>
              <a:defRPr sz="2251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525527A-1BEE-B6AA-CE7B-9165D7712A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7788" y="11561658"/>
            <a:ext cx="23655983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 Text</a:t>
            </a:r>
          </a:p>
        </p:txBody>
      </p:sp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B2ED4B0-3177-C772-8C02-4A5ACF0253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42" y="375043"/>
            <a:ext cx="7620000" cy="10160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CDAB47F-DBF1-5165-6D7F-6FBF9845CAE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688123"/>
            <a:ext cx="24382413" cy="93783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4803788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7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ackground image 1">
    <p:bg>
      <p:bgPr>
        <a:solidFill>
          <a:srgbClr val="201F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CDAB47F-DBF1-5165-6D7F-6FBF9845CAE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4382413" cy="13716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7BF6C47-BF5E-78FD-CE25-417EFFF5CFE4}"/>
              </a:ext>
            </a:extLst>
          </p:cNvPr>
          <p:cNvSpPr/>
          <p:nvPr userDrawn="1"/>
        </p:nvSpPr>
        <p:spPr>
          <a:xfrm>
            <a:off x="0" y="0"/>
            <a:ext cx="24382413" cy="14152418"/>
          </a:xfrm>
          <a:prstGeom prst="rect">
            <a:avLst/>
          </a:prstGeom>
          <a:solidFill>
            <a:schemeClr val="accent1">
              <a:alpha val="50224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7534" tIns="97534" rIns="97534" bIns="97534" numCol="1" spcCol="38100" rtlCol="0" anchor="ctr">
            <a:spAutoFit/>
          </a:bodyPr>
          <a:lstStyle/>
          <a:p>
            <a:pPr marL="0" marR="0" indent="0" algn="l" defTabSz="2600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7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525527A-1BEE-B6AA-CE7B-9165D7712A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7788" y="11561658"/>
            <a:ext cx="23655983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 Text</a:t>
            </a:r>
          </a:p>
        </p:txBody>
      </p:sp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B2ED4B0-3177-C772-8C02-4A5ACF0253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42" y="375043"/>
            <a:ext cx="76200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48462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7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ackground image and text overlay">
    <p:bg>
      <p:bgPr>
        <a:solidFill>
          <a:srgbClr val="201F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CDAB47F-DBF1-5165-6D7F-6FBF9845CAE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4382413" cy="13716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525527A-1BEE-B6AA-CE7B-9165D7712A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00876" y="6136094"/>
            <a:ext cx="8180659" cy="1443811"/>
          </a:xfrm>
          <a:prstGeom prst="rect">
            <a:avLst/>
          </a:prstGeom>
          <a:solidFill>
            <a:srgbClr val="201F4A">
              <a:alpha val="80276"/>
            </a:srgbClr>
          </a:solidFill>
        </p:spPr>
        <p:txBody>
          <a:bodyPr wrap="square" lIns="180000" tIns="180000" rIns="180000" bIns="180000" anchor="ctr">
            <a:spAutoFit/>
          </a:bodyPr>
          <a:lstStyle>
            <a:lvl1pPr marL="0" indent="0" algn="ctr">
              <a:buNone/>
              <a:defRPr sz="7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 Text</a:t>
            </a:r>
          </a:p>
        </p:txBody>
      </p:sp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B2ED4B0-3177-C772-8C02-4A5ACF0253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42" y="375043"/>
            <a:ext cx="76200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4296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7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5C50CED1-4CE2-90D7-B4B0-7EC1038E1E7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34555" y="8244222"/>
            <a:ext cx="14191327" cy="7681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>
                <a:solidFill>
                  <a:schemeClr val="accent1"/>
                </a:solidFill>
              </a:defRPr>
            </a:lvl1pPr>
            <a:lvl2pPr marL="321493" indent="0">
              <a:buNone/>
              <a:defRPr/>
            </a:lvl2pPr>
            <a:lvl3pPr marL="642986" indent="0">
              <a:buNone/>
              <a:defRPr/>
            </a:lvl3pPr>
            <a:lvl4pPr marL="964477" indent="0">
              <a:buNone/>
              <a:defRPr/>
            </a:lvl4pPr>
            <a:lvl5pPr marL="1285970" indent="0">
              <a:buNone/>
              <a:defRPr/>
            </a:lvl5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BFBEC95B-E9FE-0500-F115-CE33E16972D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34555" y="9127852"/>
            <a:ext cx="14191327" cy="7681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tx2"/>
                </a:solidFill>
              </a:defRPr>
            </a:lvl1pPr>
            <a:lvl2pPr marL="321493" indent="0">
              <a:buNone/>
              <a:defRPr/>
            </a:lvl2pPr>
            <a:lvl3pPr marL="642986" indent="0">
              <a:buNone/>
              <a:defRPr/>
            </a:lvl3pPr>
            <a:lvl4pPr marL="964477" indent="0">
              <a:buNone/>
              <a:defRPr/>
            </a:lvl4pPr>
            <a:lvl5pPr marL="1285970" indent="0">
              <a:buNone/>
              <a:defRPr/>
            </a:lvl5pPr>
          </a:lstStyle>
          <a:p>
            <a:pPr lvl="0"/>
            <a:r>
              <a:rPr lang="en-GB" dirty="0"/>
              <a:t>Subheading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AA7A61-295F-6A89-4B33-B39E70E15303}"/>
              </a:ext>
            </a:extLst>
          </p:cNvPr>
          <p:cNvSpPr/>
          <p:nvPr userDrawn="1"/>
        </p:nvSpPr>
        <p:spPr>
          <a:xfrm>
            <a:off x="0" y="0"/>
            <a:ext cx="1031631" cy="13716000"/>
          </a:xfrm>
          <a:prstGeom prst="rect">
            <a:avLst/>
          </a:prstGeom>
          <a:solidFill>
            <a:schemeClr val="accent1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7534" tIns="97534" rIns="97534" bIns="97534" numCol="1" spcCol="38100" rtlCol="0" anchor="ctr">
            <a:spAutoFit/>
          </a:bodyPr>
          <a:lstStyle/>
          <a:p>
            <a:pPr marL="0" marR="0" indent="0" algn="l" defTabSz="2600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7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4A09B05-B61C-B466-BF6A-277F6EB848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863" y="5659943"/>
            <a:ext cx="13005953" cy="173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80793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>
            <a:extLst>
              <a:ext uri="{FF2B5EF4-FFF2-40B4-BE49-F238E27FC236}">
                <a16:creationId xmlns:a16="http://schemas.microsoft.com/office/drawing/2014/main" id="{A01A9764-38AF-D080-6676-2E8AFD19A944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1834555" y="12680156"/>
            <a:ext cx="7862320" cy="523704"/>
          </a:xfrm>
          <a:prstGeom prst="rect">
            <a:avLst/>
          </a:prstGeom>
        </p:spPr>
        <p:txBody>
          <a:bodyPr anchor="ctr"/>
          <a:lstStyle>
            <a:lvl1pPr marL="0" indent="0" defTabSz="731573">
              <a:spcBef>
                <a:spcPts val="0"/>
              </a:spcBef>
              <a:buSzTx/>
              <a:buFontTx/>
              <a:buNone/>
              <a:defRPr sz="2741" b="1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Members’ Meeting February 2025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C371F443-9A19-C305-5303-791A47D9608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9985" y="12682672"/>
            <a:ext cx="711231" cy="518672"/>
          </a:xfrm>
          <a:prstGeom prst="rect">
            <a:avLst/>
          </a:prstGeom>
        </p:spPr>
        <p:txBody>
          <a:bodyPr/>
          <a:lstStyle>
            <a:lvl1pPr>
              <a:defRPr sz="2741" b="1">
                <a:solidFill>
                  <a:srgbClr val="7A7A7A"/>
                </a:solidFill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76A73C-4118-0002-20A0-472BDAFFE91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34554" y="2557036"/>
            <a:ext cx="21806661" cy="9939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56">
                <a:solidFill>
                  <a:schemeClr val="tx2"/>
                </a:solidFill>
              </a:defRPr>
            </a:lvl1pPr>
            <a:lvl2pPr marL="321493" indent="0">
              <a:buNone/>
              <a:defRPr sz="3656"/>
            </a:lvl2pPr>
            <a:lvl3pPr marL="642986" indent="0">
              <a:buNone/>
              <a:defRPr sz="3656"/>
            </a:lvl3pPr>
            <a:lvl4pPr marL="964477" indent="0">
              <a:buNone/>
              <a:defRPr sz="3656"/>
            </a:lvl4pPr>
            <a:lvl5pPr marL="1285970" indent="0">
              <a:buNone/>
              <a:defRPr sz="3656"/>
            </a:lvl5pPr>
          </a:lstStyle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 </a:t>
            </a:r>
            <a:r>
              <a:rPr lang="en-GB" dirty="0" err="1"/>
              <a:t>aliqua</a:t>
            </a:r>
            <a:r>
              <a:rPr lang="en-GB" dirty="0"/>
              <a:t>. Ut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Duis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dolore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sunt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</a:t>
            </a:r>
            <a:r>
              <a:rPr lang="en-GB" dirty="0" err="1"/>
              <a:t>anim</a:t>
            </a:r>
            <a:r>
              <a:rPr lang="en-GB" dirty="0"/>
              <a:t> id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laborum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 </a:t>
            </a:r>
            <a:r>
              <a:rPr lang="en-GB" dirty="0" err="1"/>
              <a:t>aliqua</a:t>
            </a:r>
            <a:r>
              <a:rPr lang="en-GB" dirty="0"/>
              <a:t>. Ut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67078CA7-31DC-6AB7-43BC-21003A44798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34555" y="512140"/>
            <a:ext cx="14191327" cy="1022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>
                <a:solidFill>
                  <a:schemeClr val="accent1"/>
                </a:solidFill>
              </a:defRPr>
            </a:lvl1pPr>
            <a:lvl2pPr marL="321493" indent="0">
              <a:buNone/>
              <a:defRPr/>
            </a:lvl2pPr>
            <a:lvl3pPr marL="642986" indent="0">
              <a:buNone/>
              <a:defRPr/>
            </a:lvl3pPr>
            <a:lvl4pPr marL="964477" indent="0">
              <a:buNone/>
              <a:defRPr/>
            </a:lvl4pPr>
            <a:lvl5pPr marL="1285970" indent="0">
              <a:buNone/>
              <a:defRPr/>
            </a:lvl5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1724990-EB56-C3E1-4D1E-9423CD015D0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34554" y="1534588"/>
            <a:ext cx="14191327" cy="1022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tx2"/>
                </a:solidFill>
              </a:defRPr>
            </a:lvl1pPr>
            <a:lvl2pPr marL="321493" indent="0">
              <a:buNone/>
              <a:defRPr/>
            </a:lvl2pPr>
            <a:lvl3pPr marL="642986" indent="0">
              <a:buNone/>
              <a:defRPr/>
            </a:lvl3pPr>
            <a:lvl4pPr marL="964477" indent="0">
              <a:buNone/>
              <a:defRPr/>
            </a:lvl4pPr>
            <a:lvl5pPr marL="1285970" indent="0">
              <a:buNone/>
              <a:defRPr/>
            </a:lvl5pPr>
          </a:lstStyle>
          <a:p>
            <a:pPr lvl="0"/>
            <a:r>
              <a:rPr lang="en-GB" dirty="0"/>
              <a:t>Subheading</a:t>
            </a:r>
          </a:p>
        </p:txBody>
      </p:sp>
      <p:pic>
        <p:nvPicPr>
          <p:cNvPr id="2" name="Picture 1" descr="A grey letter on a black background&#10;&#10;Description automatically generated">
            <a:extLst>
              <a:ext uri="{FF2B5EF4-FFF2-40B4-BE49-F238E27FC236}">
                <a16:creationId xmlns:a16="http://schemas.microsoft.com/office/drawing/2014/main" id="{39AEA110-F61A-09B5-1ED0-6DF2E6450A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7247" y="512140"/>
            <a:ext cx="2578256" cy="73050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BBC268-BB77-1254-25E9-B161D0F9AD2D}"/>
              </a:ext>
            </a:extLst>
          </p:cNvPr>
          <p:cNvSpPr/>
          <p:nvPr userDrawn="1"/>
        </p:nvSpPr>
        <p:spPr>
          <a:xfrm>
            <a:off x="0" y="0"/>
            <a:ext cx="1031631" cy="13716000"/>
          </a:xfrm>
          <a:prstGeom prst="rect">
            <a:avLst/>
          </a:prstGeom>
          <a:solidFill>
            <a:schemeClr val="accent1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7534" tIns="97534" rIns="97534" bIns="97534" numCol="1" spcCol="38100" rtlCol="0" anchor="ctr">
            <a:spAutoFit/>
          </a:bodyPr>
          <a:lstStyle/>
          <a:p>
            <a:pPr marL="0" marR="0" indent="0" algn="l" defTabSz="2600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7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7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>
            <a:extLst>
              <a:ext uri="{FF2B5EF4-FFF2-40B4-BE49-F238E27FC236}">
                <a16:creationId xmlns:a16="http://schemas.microsoft.com/office/drawing/2014/main" id="{A01A9764-38AF-D080-6676-2E8AFD19A944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1834555" y="12680156"/>
            <a:ext cx="7862320" cy="523704"/>
          </a:xfrm>
          <a:prstGeom prst="rect">
            <a:avLst/>
          </a:prstGeom>
        </p:spPr>
        <p:txBody>
          <a:bodyPr anchor="ctr"/>
          <a:lstStyle>
            <a:lvl1pPr marL="0" indent="0" defTabSz="731573">
              <a:spcBef>
                <a:spcPts val="0"/>
              </a:spcBef>
              <a:buSzTx/>
              <a:buFontTx/>
              <a:buNone/>
              <a:defRPr sz="2741" b="1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Members’ Meeting February 2025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C371F443-9A19-C305-5303-791A47D9608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9985" y="12682672"/>
            <a:ext cx="711231" cy="518672"/>
          </a:xfrm>
          <a:prstGeom prst="rect">
            <a:avLst/>
          </a:prstGeom>
        </p:spPr>
        <p:txBody>
          <a:bodyPr/>
          <a:lstStyle>
            <a:lvl1pPr>
              <a:defRPr sz="2741" b="1">
                <a:solidFill>
                  <a:srgbClr val="7A7A7A"/>
                </a:solidFill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76A73C-4118-0002-20A0-472BDAFFE91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34554" y="2557036"/>
            <a:ext cx="21806661" cy="9939763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 panose="020B0604020202020204" pitchFamily="34" charset="0"/>
              <a:buChar char="•"/>
              <a:defRPr sz="4000" b="1">
                <a:solidFill>
                  <a:schemeClr val="tx2"/>
                </a:solidFill>
              </a:defRPr>
            </a:lvl1pPr>
            <a:lvl2pPr marL="1165225" indent="-572400">
              <a:buFont typeface="Courier New" panose="02070309020205020404" pitchFamily="49" charset="0"/>
              <a:buChar char="o"/>
              <a:defRPr sz="3600"/>
            </a:lvl2pPr>
            <a:lvl3pPr marL="1792288" indent="-627063">
              <a:buFont typeface="Arial" panose="020B0604020202020204" pitchFamily="34" charset="0"/>
              <a:buChar char="•"/>
              <a:defRPr sz="3200">
                <a:solidFill>
                  <a:srgbClr val="201F4A"/>
                </a:solidFill>
              </a:defRPr>
            </a:lvl3pPr>
            <a:lvl4pPr marL="964477" indent="0">
              <a:buNone/>
              <a:defRPr sz="3656"/>
            </a:lvl4pPr>
            <a:lvl5pPr marL="1285970" indent="0">
              <a:buNone/>
              <a:defRPr sz="3656"/>
            </a:lvl5pPr>
          </a:lstStyle>
          <a:p>
            <a:r>
              <a:rPr lang="en-GB" sz="4000" dirty="0"/>
              <a:t>Level 1</a:t>
            </a:r>
          </a:p>
          <a:p>
            <a:pPr lvl="1"/>
            <a:r>
              <a:rPr lang="en-GB" sz="3600" dirty="0"/>
              <a:t>Level 2</a:t>
            </a:r>
          </a:p>
          <a:p>
            <a:pPr lvl="2"/>
            <a:r>
              <a:rPr lang="en-GB" dirty="0"/>
              <a:t>Level 3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67078CA7-31DC-6AB7-43BC-21003A44798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34555" y="512140"/>
            <a:ext cx="14191327" cy="1022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>
                <a:solidFill>
                  <a:schemeClr val="accent1"/>
                </a:solidFill>
              </a:defRPr>
            </a:lvl1pPr>
            <a:lvl2pPr marL="321493" indent="0">
              <a:buNone/>
              <a:defRPr/>
            </a:lvl2pPr>
            <a:lvl3pPr marL="642986" indent="0">
              <a:buNone/>
              <a:defRPr/>
            </a:lvl3pPr>
            <a:lvl4pPr marL="964477" indent="0">
              <a:buNone/>
              <a:defRPr/>
            </a:lvl4pPr>
            <a:lvl5pPr marL="1285970" indent="0">
              <a:buNone/>
              <a:defRPr/>
            </a:lvl5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1724990-EB56-C3E1-4D1E-9423CD015D0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34554" y="1534588"/>
            <a:ext cx="14191327" cy="1022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tx2"/>
                </a:solidFill>
              </a:defRPr>
            </a:lvl1pPr>
            <a:lvl2pPr marL="321493" indent="0">
              <a:buNone/>
              <a:defRPr/>
            </a:lvl2pPr>
            <a:lvl3pPr marL="642986" indent="0">
              <a:buNone/>
              <a:defRPr/>
            </a:lvl3pPr>
            <a:lvl4pPr marL="964477" indent="0">
              <a:buNone/>
              <a:defRPr/>
            </a:lvl4pPr>
            <a:lvl5pPr marL="1285970" indent="0">
              <a:buNone/>
              <a:defRPr/>
            </a:lvl5pPr>
          </a:lstStyle>
          <a:p>
            <a:pPr lvl="0"/>
            <a:r>
              <a:rPr lang="en-GB" dirty="0"/>
              <a:t>Subheading</a:t>
            </a:r>
          </a:p>
        </p:txBody>
      </p:sp>
      <p:pic>
        <p:nvPicPr>
          <p:cNvPr id="2" name="Picture 1" descr="A grey letter on a black background&#10;&#10;Description automatically generated">
            <a:extLst>
              <a:ext uri="{FF2B5EF4-FFF2-40B4-BE49-F238E27FC236}">
                <a16:creationId xmlns:a16="http://schemas.microsoft.com/office/drawing/2014/main" id="{39AEA110-F61A-09B5-1ED0-6DF2E6450A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7247" y="512140"/>
            <a:ext cx="2578256" cy="73050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BBC268-BB77-1254-25E9-B161D0F9AD2D}"/>
              </a:ext>
            </a:extLst>
          </p:cNvPr>
          <p:cNvSpPr/>
          <p:nvPr userDrawn="1"/>
        </p:nvSpPr>
        <p:spPr>
          <a:xfrm>
            <a:off x="0" y="0"/>
            <a:ext cx="1031631" cy="13716000"/>
          </a:xfrm>
          <a:prstGeom prst="rect">
            <a:avLst/>
          </a:prstGeom>
          <a:solidFill>
            <a:schemeClr val="accent1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7534" tIns="97534" rIns="97534" bIns="97534" numCol="1" spcCol="38100" rtlCol="0" anchor="ctr">
            <a:spAutoFit/>
          </a:bodyPr>
          <a:lstStyle/>
          <a:p>
            <a:pPr marL="0" marR="0" indent="0" algn="l" defTabSz="2600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7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055448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7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>
            <a:extLst>
              <a:ext uri="{FF2B5EF4-FFF2-40B4-BE49-F238E27FC236}">
                <a16:creationId xmlns:a16="http://schemas.microsoft.com/office/drawing/2014/main" id="{A01A9764-38AF-D080-6676-2E8AFD19A944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1834555" y="12680159"/>
            <a:ext cx="7862320" cy="523704"/>
          </a:xfrm>
          <a:prstGeom prst="rect">
            <a:avLst/>
          </a:prstGeom>
        </p:spPr>
        <p:txBody>
          <a:bodyPr anchor="ctr"/>
          <a:lstStyle>
            <a:lvl1pPr marL="0" indent="0" defTabSz="731573">
              <a:spcBef>
                <a:spcPts val="0"/>
              </a:spcBef>
              <a:buSzTx/>
              <a:buFontTx/>
              <a:buNone/>
              <a:defRPr sz="2741" b="1">
                <a:solidFill>
                  <a:schemeClr val="tx2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C371F443-9A19-C305-5303-791A47D9608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9985" y="12682672"/>
            <a:ext cx="711231" cy="518672"/>
          </a:xfrm>
          <a:prstGeom prst="rect">
            <a:avLst/>
          </a:prstGeom>
        </p:spPr>
        <p:txBody>
          <a:bodyPr/>
          <a:lstStyle>
            <a:lvl1pPr>
              <a:defRPr sz="2741" b="1">
                <a:solidFill>
                  <a:srgbClr val="7A7A7A"/>
                </a:solidFill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5C50CED1-4CE2-90D7-B4B0-7EC1038E1E7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34555" y="2402085"/>
            <a:ext cx="14191327" cy="1022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>
                <a:solidFill>
                  <a:schemeClr val="accent1"/>
                </a:solidFill>
              </a:defRPr>
            </a:lvl1pPr>
            <a:lvl2pPr marL="321493" indent="0">
              <a:buNone/>
              <a:defRPr/>
            </a:lvl2pPr>
            <a:lvl3pPr marL="642986" indent="0">
              <a:buNone/>
              <a:defRPr/>
            </a:lvl3pPr>
            <a:lvl4pPr marL="964477" indent="0">
              <a:buNone/>
              <a:defRPr/>
            </a:lvl4pPr>
            <a:lvl5pPr marL="1285970" indent="0">
              <a:buNone/>
              <a:defRPr/>
            </a:lvl5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BFBEC95B-E9FE-0500-F115-CE33E16972D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34555" y="3285715"/>
            <a:ext cx="14191327" cy="1022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tx2"/>
                </a:solidFill>
              </a:defRPr>
            </a:lvl1pPr>
            <a:lvl2pPr marL="321493" indent="0">
              <a:buNone/>
              <a:defRPr/>
            </a:lvl2pPr>
            <a:lvl3pPr marL="642986" indent="0">
              <a:buNone/>
              <a:defRPr/>
            </a:lvl3pPr>
            <a:lvl4pPr marL="964477" indent="0">
              <a:buNone/>
              <a:defRPr/>
            </a:lvl4pPr>
            <a:lvl5pPr marL="1285970" indent="0">
              <a:buNone/>
              <a:defRPr/>
            </a:lvl5pPr>
          </a:lstStyle>
          <a:p>
            <a:pPr lvl="0"/>
            <a:r>
              <a:rPr lang="en-GB" dirty="0"/>
              <a:t>Subheading</a:t>
            </a:r>
          </a:p>
        </p:txBody>
      </p:sp>
      <p:pic>
        <p:nvPicPr>
          <p:cNvPr id="2" name="Picture 1" descr="A grey letter on a black background&#10;&#10;Description automatically generated">
            <a:extLst>
              <a:ext uri="{FF2B5EF4-FFF2-40B4-BE49-F238E27FC236}">
                <a16:creationId xmlns:a16="http://schemas.microsoft.com/office/drawing/2014/main" id="{E95EEBF0-CFA4-57DB-3BD9-CFB5B53585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7247" y="512140"/>
            <a:ext cx="2578256" cy="73050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5AA7A61-295F-6A89-4B33-B39E70E15303}"/>
              </a:ext>
            </a:extLst>
          </p:cNvPr>
          <p:cNvSpPr/>
          <p:nvPr userDrawn="1"/>
        </p:nvSpPr>
        <p:spPr>
          <a:xfrm>
            <a:off x="0" y="0"/>
            <a:ext cx="1031631" cy="13716000"/>
          </a:xfrm>
          <a:prstGeom prst="rect">
            <a:avLst/>
          </a:prstGeom>
          <a:solidFill>
            <a:schemeClr val="accent1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7534" tIns="97534" rIns="97534" bIns="97534" numCol="1" spcCol="38100" rtlCol="0" anchor="ctr">
            <a:spAutoFit/>
          </a:bodyPr>
          <a:lstStyle/>
          <a:p>
            <a:pPr marL="0" marR="0" indent="0" algn="l" defTabSz="2600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7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961769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>
            <a:extLst>
              <a:ext uri="{FF2B5EF4-FFF2-40B4-BE49-F238E27FC236}">
                <a16:creationId xmlns:a16="http://schemas.microsoft.com/office/drawing/2014/main" id="{06B33860-36BD-CF3E-D62A-82F6CA0B325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9985" y="12682672"/>
            <a:ext cx="711231" cy="518672"/>
          </a:xfrm>
          <a:prstGeom prst="rect">
            <a:avLst/>
          </a:prstGeom>
        </p:spPr>
        <p:txBody>
          <a:bodyPr/>
          <a:lstStyle>
            <a:lvl1pPr>
              <a:defRPr sz="2741" b="1">
                <a:solidFill>
                  <a:srgbClr val="7A7A7A"/>
                </a:solidFill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C4964685-F883-91C7-6B82-D10D3BFA3A6F}"/>
              </a:ext>
            </a:extLst>
          </p:cNvPr>
          <p:cNvSpPr>
            <a:spLocks noGrp="1"/>
          </p:cNvSpPr>
          <p:nvPr>
            <p:ph type="chart" sz="quarter" idx="25" hasCustomPrompt="1"/>
          </p:nvPr>
        </p:nvSpPr>
        <p:spPr>
          <a:xfrm>
            <a:off x="1866122" y="4599134"/>
            <a:ext cx="20508686" cy="4880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76" b="1">
                <a:solidFill>
                  <a:srgbClr val="7A7A7A"/>
                </a:solidFill>
              </a:defRPr>
            </a:lvl1pPr>
          </a:lstStyle>
          <a:p>
            <a:r>
              <a:rPr lang="en-GB" sz="3376" dirty="0"/>
              <a:t>Chart Title</a:t>
            </a:r>
            <a:endParaRPr lang="en-GB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1F420B0F-2B62-7C66-23AF-32D0A6E6B42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34555" y="2402085"/>
            <a:ext cx="14191327" cy="1022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>
                <a:solidFill>
                  <a:schemeClr val="accent1"/>
                </a:solidFill>
              </a:defRPr>
            </a:lvl1pPr>
            <a:lvl2pPr marL="321493" indent="0">
              <a:buNone/>
              <a:defRPr/>
            </a:lvl2pPr>
            <a:lvl3pPr marL="642986" indent="0">
              <a:buNone/>
              <a:defRPr/>
            </a:lvl3pPr>
            <a:lvl4pPr marL="964477" indent="0">
              <a:buNone/>
              <a:defRPr/>
            </a:lvl4pPr>
            <a:lvl5pPr marL="1285970" indent="0">
              <a:buNone/>
              <a:defRPr/>
            </a:lvl5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2" name="Title Text">
            <a:extLst>
              <a:ext uri="{FF2B5EF4-FFF2-40B4-BE49-F238E27FC236}">
                <a16:creationId xmlns:a16="http://schemas.microsoft.com/office/drawing/2014/main" id="{2D7FB409-6F45-C83B-23E8-9E91185796A2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834555" y="12680159"/>
            <a:ext cx="7862320" cy="523704"/>
          </a:xfrm>
          <a:prstGeom prst="rect">
            <a:avLst/>
          </a:prstGeom>
        </p:spPr>
        <p:txBody>
          <a:bodyPr anchor="ctr"/>
          <a:lstStyle>
            <a:lvl1pPr marL="0" indent="0" defTabSz="731573">
              <a:spcBef>
                <a:spcPts val="0"/>
              </a:spcBef>
              <a:buSzTx/>
              <a:buFontTx/>
              <a:buNone/>
              <a:defRPr sz="2741" b="1">
                <a:solidFill>
                  <a:schemeClr val="tx2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4" name="Picture 3" descr="A grey letter on a black background&#10;&#10;Description automatically generated">
            <a:extLst>
              <a:ext uri="{FF2B5EF4-FFF2-40B4-BE49-F238E27FC236}">
                <a16:creationId xmlns:a16="http://schemas.microsoft.com/office/drawing/2014/main" id="{9F2B70EE-9AEA-54D3-1B93-04F42AD14A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7247" y="512140"/>
            <a:ext cx="2578256" cy="7305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66D6F5C-DC09-6C66-B686-17BF6500ABE5}"/>
              </a:ext>
            </a:extLst>
          </p:cNvPr>
          <p:cNvSpPr/>
          <p:nvPr userDrawn="1"/>
        </p:nvSpPr>
        <p:spPr>
          <a:xfrm>
            <a:off x="0" y="0"/>
            <a:ext cx="1031631" cy="13716000"/>
          </a:xfrm>
          <a:prstGeom prst="rect">
            <a:avLst/>
          </a:prstGeom>
          <a:solidFill>
            <a:schemeClr val="accent1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7534" tIns="97534" rIns="97534" bIns="97534" numCol="1" spcCol="38100" rtlCol="0" anchor="ctr">
            <a:spAutoFit/>
          </a:bodyPr>
          <a:lstStyle/>
          <a:p>
            <a:pPr marL="0" marR="0" indent="0" algn="l" defTabSz="26009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7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935130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1F4B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D32ED3-D77A-68AA-0C28-725272BDE867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10810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Classified as Internal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4" r:id="rId4"/>
    <p:sldLayoutId id="2147483665" r:id="rId5"/>
    <p:sldLayoutId id="2147483657" r:id="rId6"/>
    <p:sldLayoutId id="2147483666" r:id="rId7"/>
    <p:sldLayoutId id="2147483661" r:id="rId8"/>
    <p:sldLayoutId id="2147483659" r:id="rId9"/>
    <p:sldLayoutId id="2147483660" r:id="rId10"/>
  </p:sldLayoutIdLst>
  <p:transition spd="med"/>
  <p:hf hdr="0" dt="0"/>
  <p:txStyles>
    <p:titleStyle>
      <a:lvl1pPr marL="0" marR="0" indent="0" algn="l" defTabSz="1828933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90" b="1" i="0" u="none" strike="noStrike" cap="none" spc="0" baseline="0">
          <a:solidFill>
            <a:schemeClr val="accent3">
              <a:lumOff val="-11921"/>
            </a:schemeClr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1828933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90" b="1" i="0" u="none" strike="noStrike" cap="none" spc="0" baseline="0">
          <a:solidFill>
            <a:schemeClr val="accent3">
              <a:lumOff val="-11921"/>
            </a:schemeClr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1828933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90" b="1" i="0" u="none" strike="noStrike" cap="none" spc="0" baseline="0">
          <a:solidFill>
            <a:schemeClr val="accent3">
              <a:lumOff val="-11921"/>
            </a:schemeClr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1828933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90" b="1" i="0" u="none" strike="noStrike" cap="none" spc="0" baseline="0">
          <a:solidFill>
            <a:schemeClr val="accent3">
              <a:lumOff val="-11921"/>
            </a:schemeClr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1828933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90" b="1" i="0" u="none" strike="noStrike" cap="none" spc="0" baseline="0">
          <a:solidFill>
            <a:schemeClr val="accent3">
              <a:lumOff val="-11921"/>
            </a:schemeClr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1828933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90" b="1" i="0" u="none" strike="noStrike" cap="none" spc="0" baseline="0">
          <a:solidFill>
            <a:schemeClr val="accent3">
              <a:lumOff val="-11921"/>
            </a:schemeClr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1828933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90" b="1" i="0" u="none" strike="noStrike" cap="none" spc="0" baseline="0">
          <a:solidFill>
            <a:schemeClr val="accent3">
              <a:lumOff val="-11921"/>
            </a:schemeClr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1828933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90" b="1" i="0" u="none" strike="noStrike" cap="none" spc="0" baseline="0">
          <a:solidFill>
            <a:schemeClr val="accent3">
              <a:lumOff val="-11921"/>
            </a:schemeClr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1828933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90" b="1" i="0" u="none" strike="noStrike" cap="none" spc="0" baseline="0">
          <a:solidFill>
            <a:schemeClr val="accent3">
              <a:lumOff val="-11921"/>
            </a:schemeClr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367420" marR="0" indent="-367420" algn="l" defTabSz="1828933" eaLnBrk="1" latinLnBrk="0" hangingPunct="1">
        <a:lnSpc>
          <a:spcPct val="90000"/>
        </a:lnSpc>
        <a:spcBef>
          <a:spcPts val="1968"/>
        </a:spcBef>
        <a:spcAft>
          <a:spcPts val="0"/>
        </a:spcAft>
        <a:buClrTx/>
        <a:buSzPct val="100000"/>
        <a:buFont typeface="Arial"/>
        <a:buChar char="•"/>
        <a:tabLst/>
        <a:defRPr sz="4501" b="0" i="0" u="none" strike="noStrike" cap="none" spc="0" baseline="0">
          <a:solidFill>
            <a:schemeClr val="accent3">
              <a:lumOff val="-11921"/>
            </a:schemeClr>
          </a:solidFill>
          <a:uFillTx/>
          <a:latin typeface="Arial"/>
          <a:ea typeface="Arial"/>
          <a:cs typeface="Arial"/>
          <a:sym typeface="Arial"/>
        </a:defRPr>
      </a:lvl1pPr>
      <a:lvl2pPr marL="750148" marR="0" indent="-428658" algn="l" defTabSz="1828933" eaLnBrk="1" latinLnBrk="0" hangingPunct="1">
        <a:lnSpc>
          <a:spcPct val="90000"/>
        </a:lnSpc>
        <a:spcBef>
          <a:spcPts val="1968"/>
        </a:spcBef>
        <a:spcAft>
          <a:spcPts val="0"/>
        </a:spcAft>
        <a:buClrTx/>
        <a:buSzPct val="100000"/>
        <a:buFont typeface="Arial"/>
        <a:buChar char="•"/>
        <a:tabLst/>
        <a:defRPr sz="4501" b="0" i="0" u="none" strike="noStrike" cap="none" spc="0" baseline="0">
          <a:solidFill>
            <a:schemeClr val="accent3">
              <a:lumOff val="-11921"/>
            </a:schemeClr>
          </a:solidFill>
          <a:uFillTx/>
          <a:latin typeface="Arial"/>
          <a:ea typeface="Arial"/>
          <a:cs typeface="Arial"/>
          <a:sym typeface="Arial"/>
        </a:defRPr>
      </a:lvl2pPr>
      <a:lvl3pPr marL="1157372" marR="0" indent="-514388" algn="l" defTabSz="1828933" eaLnBrk="1" latinLnBrk="0" hangingPunct="1">
        <a:lnSpc>
          <a:spcPct val="90000"/>
        </a:lnSpc>
        <a:spcBef>
          <a:spcPts val="1968"/>
        </a:spcBef>
        <a:spcAft>
          <a:spcPts val="0"/>
        </a:spcAft>
        <a:buClrTx/>
        <a:buSzPct val="100000"/>
        <a:buFont typeface="Arial"/>
        <a:buChar char="•"/>
        <a:tabLst/>
        <a:defRPr sz="4501" b="0" i="0" u="none" strike="noStrike" cap="none" spc="0" baseline="0">
          <a:solidFill>
            <a:schemeClr val="accent3">
              <a:lumOff val="-11921"/>
            </a:schemeClr>
          </a:solidFill>
          <a:uFillTx/>
          <a:latin typeface="Arial"/>
          <a:ea typeface="Arial"/>
          <a:cs typeface="Arial"/>
          <a:sym typeface="Arial"/>
        </a:defRPr>
      </a:lvl3pPr>
      <a:lvl4pPr marL="1536018" marR="0" indent="-571541" algn="l" defTabSz="1828933" eaLnBrk="1" latinLnBrk="0" hangingPunct="1">
        <a:lnSpc>
          <a:spcPct val="90000"/>
        </a:lnSpc>
        <a:spcBef>
          <a:spcPts val="1968"/>
        </a:spcBef>
        <a:spcAft>
          <a:spcPts val="0"/>
        </a:spcAft>
        <a:buClrTx/>
        <a:buSzPct val="100000"/>
        <a:buFont typeface="Arial"/>
        <a:buChar char="•"/>
        <a:tabLst/>
        <a:defRPr sz="4501" b="0" i="0" u="none" strike="noStrike" cap="none" spc="0" baseline="0">
          <a:solidFill>
            <a:schemeClr val="accent3">
              <a:lumOff val="-11921"/>
            </a:schemeClr>
          </a:solidFill>
          <a:uFillTx/>
          <a:latin typeface="Arial"/>
          <a:ea typeface="Arial"/>
          <a:cs typeface="Arial"/>
          <a:sym typeface="Arial"/>
        </a:defRPr>
      </a:lvl4pPr>
      <a:lvl5pPr marL="1857511" marR="0" indent="-571541" algn="l" defTabSz="1828933" eaLnBrk="1" latinLnBrk="0" hangingPunct="1">
        <a:lnSpc>
          <a:spcPct val="90000"/>
        </a:lnSpc>
        <a:spcBef>
          <a:spcPts val="1968"/>
        </a:spcBef>
        <a:spcAft>
          <a:spcPts val="0"/>
        </a:spcAft>
        <a:buClrTx/>
        <a:buSzPct val="100000"/>
        <a:buFont typeface="Arial"/>
        <a:buChar char="•"/>
        <a:tabLst/>
        <a:defRPr sz="4501" b="0" i="0" u="none" strike="noStrike" cap="none" spc="0" baseline="0">
          <a:solidFill>
            <a:schemeClr val="accent3">
              <a:lumOff val="-11921"/>
            </a:schemeClr>
          </a:solidFill>
          <a:uFillTx/>
          <a:latin typeface="Arial"/>
          <a:ea typeface="Arial"/>
          <a:cs typeface="Arial"/>
          <a:sym typeface="Arial"/>
        </a:defRPr>
      </a:lvl5pPr>
      <a:lvl6pPr marL="2179004" marR="0" indent="-571541" algn="l" defTabSz="1828933" eaLnBrk="1" latinLnBrk="0" hangingPunct="1">
        <a:lnSpc>
          <a:spcPct val="90000"/>
        </a:lnSpc>
        <a:spcBef>
          <a:spcPts val="1968"/>
        </a:spcBef>
        <a:spcAft>
          <a:spcPts val="0"/>
        </a:spcAft>
        <a:buClrTx/>
        <a:buSzPct val="100000"/>
        <a:buFont typeface="Arial"/>
        <a:buChar char="•"/>
        <a:tabLst/>
        <a:defRPr sz="4501" b="0" i="0" u="none" strike="noStrike" cap="none" spc="0" baseline="0">
          <a:solidFill>
            <a:schemeClr val="accent3">
              <a:lumOff val="-11921"/>
            </a:schemeClr>
          </a:solidFill>
          <a:uFillTx/>
          <a:latin typeface="Arial"/>
          <a:ea typeface="Arial"/>
          <a:cs typeface="Arial"/>
          <a:sym typeface="Arial"/>
        </a:defRPr>
      </a:lvl6pPr>
      <a:lvl7pPr marL="2500494" marR="0" indent="-571541" algn="l" defTabSz="1828933" eaLnBrk="1" latinLnBrk="0" hangingPunct="1">
        <a:lnSpc>
          <a:spcPct val="90000"/>
        </a:lnSpc>
        <a:spcBef>
          <a:spcPts val="1968"/>
        </a:spcBef>
        <a:spcAft>
          <a:spcPts val="0"/>
        </a:spcAft>
        <a:buClrTx/>
        <a:buSzPct val="100000"/>
        <a:buFont typeface="Arial"/>
        <a:buChar char="•"/>
        <a:tabLst/>
        <a:defRPr sz="4501" b="0" i="0" u="none" strike="noStrike" cap="none" spc="0" baseline="0">
          <a:solidFill>
            <a:schemeClr val="accent3">
              <a:lumOff val="-11921"/>
            </a:schemeClr>
          </a:solidFill>
          <a:uFillTx/>
          <a:latin typeface="Arial"/>
          <a:ea typeface="Arial"/>
          <a:cs typeface="Arial"/>
          <a:sym typeface="Arial"/>
        </a:defRPr>
      </a:lvl7pPr>
      <a:lvl8pPr marL="2821988" marR="0" indent="-571541" algn="l" defTabSz="1828933" eaLnBrk="1" latinLnBrk="0" hangingPunct="1">
        <a:lnSpc>
          <a:spcPct val="90000"/>
        </a:lnSpc>
        <a:spcBef>
          <a:spcPts val="1968"/>
        </a:spcBef>
        <a:spcAft>
          <a:spcPts val="0"/>
        </a:spcAft>
        <a:buClrTx/>
        <a:buSzPct val="100000"/>
        <a:buFont typeface="Arial"/>
        <a:buChar char="•"/>
        <a:tabLst/>
        <a:defRPr sz="4501" b="0" i="0" u="none" strike="noStrike" cap="none" spc="0" baseline="0">
          <a:solidFill>
            <a:schemeClr val="accent3">
              <a:lumOff val="-11921"/>
            </a:schemeClr>
          </a:solidFill>
          <a:uFillTx/>
          <a:latin typeface="Arial"/>
          <a:ea typeface="Arial"/>
          <a:cs typeface="Arial"/>
          <a:sym typeface="Arial"/>
        </a:defRPr>
      </a:lvl8pPr>
      <a:lvl9pPr marL="3143479" marR="0" indent="-571541" algn="l" defTabSz="1828933" eaLnBrk="1" latinLnBrk="0" hangingPunct="1">
        <a:lnSpc>
          <a:spcPct val="90000"/>
        </a:lnSpc>
        <a:spcBef>
          <a:spcPts val="1968"/>
        </a:spcBef>
        <a:spcAft>
          <a:spcPts val="0"/>
        </a:spcAft>
        <a:buClrTx/>
        <a:buSzPct val="100000"/>
        <a:buFont typeface="Arial"/>
        <a:buChar char="•"/>
        <a:tabLst/>
        <a:defRPr sz="4501" b="0" i="0" u="none" strike="noStrike" cap="none" spc="0" baseline="0">
          <a:solidFill>
            <a:schemeClr val="accent3">
              <a:lumOff val="-11921"/>
            </a:schemeClr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182893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41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182893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41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182893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41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182893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41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182893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41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182893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41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182893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41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182893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41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182893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41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 userDrawn="1">
          <p15:clr>
            <a:srgbClr val="F26B43"/>
          </p15:clr>
        </p15:guide>
        <p15:guide id="2" pos="767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ukopa.co.uk/wp-content/uploads/2024/12/UKOPA-RP-24-01-Product-Loss-Report-1962-2022-Ed1.pdf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FD39F9-3B77-8486-5303-C752B27F35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7788" y="10183906"/>
            <a:ext cx="23655983" cy="2877939"/>
          </a:xfrm>
        </p:spPr>
        <p:txBody>
          <a:bodyPr/>
          <a:lstStyle/>
          <a:p>
            <a:r>
              <a:rPr lang="en-GB" sz="8000" noProof="0" dirty="0"/>
              <a:t>UKOPA Members Meeting – FARWG Update</a:t>
            </a:r>
            <a:endParaRPr lang="en-GB" sz="8000" dirty="0"/>
          </a:p>
          <a:p>
            <a:r>
              <a:rPr lang="en-GB" sz="4000" b="0" dirty="0"/>
              <a:t>Martin Davey</a:t>
            </a:r>
            <a:r>
              <a:rPr lang="en-GB" sz="4000" b="0" noProof="0" dirty="0"/>
              <a:t>, Chair FARWG</a:t>
            </a:r>
            <a:endParaRPr lang="en-GB" sz="8000" dirty="0"/>
          </a:p>
          <a:p>
            <a:r>
              <a:rPr lang="en-GB" sz="4000" b="0" dirty="0"/>
              <a:t>8</a:t>
            </a:r>
            <a:r>
              <a:rPr lang="en-GB" sz="4000" b="0" baseline="30000" dirty="0"/>
              <a:t>th</a:t>
            </a:r>
            <a:r>
              <a:rPr lang="en-GB" sz="4000" b="0" dirty="0"/>
              <a:t> </a:t>
            </a:r>
            <a:r>
              <a:rPr lang="en-GB" sz="4000" b="0" noProof="0" dirty="0"/>
              <a:t>October 2025, </a:t>
            </a:r>
            <a:r>
              <a:rPr lang="en-GB" sz="4000" b="0" dirty="0"/>
              <a:t>Birmingham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1867137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2AF921-60AE-0732-DAEB-F4366AF7F57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877911-BD1B-4050-A8D0-AC2062A5CC1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7E7151-6623-8CB5-EE2B-A2CDF945BC9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>
            <a:normAutofit fontScale="85000" lnSpcReduction="20000"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Leaking Girth Weld</a:t>
            </a:r>
          </a:p>
          <a:p>
            <a:pPr lvl="1"/>
            <a:r>
              <a:rPr lang="en-GB" dirty="0"/>
              <a:t>Rebuild at valve pit</a:t>
            </a:r>
          </a:p>
          <a:p>
            <a:pPr lvl="1"/>
            <a:r>
              <a:rPr lang="en-GB" dirty="0"/>
              <a:t>Pinhole leak at weld wrap at tee</a:t>
            </a:r>
          </a:p>
          <a:p>
            <a:pPr lvl="2"/>
            <a:r>
              <a:rPr lang="en-GB" dirty="0"/>
              <a:t>Repaired by encapsulation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B5ADDA-E8C9-3F74-FD5F-8DCBE5B1D2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GB" dirty="0"/>
              <a:t>2022 Fault &amp; Product Loss Data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776BF4-887C-1324-8230-D645FF4B2C5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FDB0213-00C6-E336-5C52-93F7505C3D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82467"/>
              </p:ext>
            </p:extLst>
          </p:nvPr>
        </p:nvGraphicFramePr>
        <p:xfrm>
          <a:off x="4225016" y="2525244"/>
          <a:ext cx="15794268" cy="7264422"/>
        </p:xfrm>
        <a:graphic>
          <a:graphicData uri="http://schemas.openxmlformats.org/drawingml/2006/table">
            <a:tbl>
              <a:tblPr firstRow="1" lastRow="1" bandRow="1">
                <a:tableStyleId>{C7B018BB-80A7-4F77-B60F-C8B233D01FF8}</a:tableStyleId>
              </a:tblPr>
              <a:tblGrid>
                <a:gridCol w="9899246">
                  <a:extLst>
                    <a:ext uri="{9D8B030D-6E8A-4147-A177-3AD203B41FA5}">
                      <a16:colId xmlns:a16="http://schemas.microsoft.com/office/drawing/2014/main" val="3411929029"/>
                    </a:ext>
                  </a:extLst>
                </a:gridCol>
                <a:gridCol w="1984692">
                  <a:extLst>
                    <a:ext uri="{9D8B030D-6E8A-4147-A177-3AD203B41FA5}">
                      <a16:colId xmlns:a16="http://schemas.microsoft.com/office/drawing/2014/main" val="2764377558"/>
                    </a:ext>
                  </a:extLst>
                </a:gridCol>
                <a:gridCol w="3910330">
                  <a:extLst>
                    <a:ext uri="{9D8B030D-6E8A-4147-A177-3AD203B41FA5}">
                      <a16:colId xmlns:a16="http://schemas.microsoft.com/office/drawing/2014/main" val="4137254742"/>
                    </a:ext>
                  </a:extLst>
                </a:gridCol>
              </a:tblGrid>
              <a:tr h="807158">
                <a:tc>
                  <a:txBody>
                    <a:bodyPr/>
                    <a:lstStyle/>
                    <a:p>
                      <a:pPr algn="l"/>
                      <a:r>
                        <a:rPr lang="en-GB" sz="4400" dirty="0"/>
                        <a:t>Cause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Faults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Product Loss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7896493"/>
                  </a:ext>
                </a:extLst>
              </a:tr>
              <a:tr h="80715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3600" dirty="0">
                          <a:solidFill>
                            <a:schemeClr val="tx2"/>
                          </a:solidFill>
                        </a:rPr>
                        <a:t>External</a:t>
                      </a:r>
                      <a:r>
                        <a:rPr lang="en-GB" sz="3600" baseline="0" dirty="0">
                          <a:solidFill>
                            <a:schemeClr val="tx2"/>
                          </a:solidFill>
                        </a:rPr>
                        <a:t> Corrosion</a:t>
                      </a:r>
                      <a:endParaRPr lang="en-GB" sz="3600" dirty="0">
                        <a:solidFill>
                          <a:schemeClr val="tx2"/>
                        </a:solidFill>
                      </a:endParaRPr>
                    </a:p>
                  </a:txBody>
                  <a:tcPr marL="98223" marR="982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3600" dirty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GB" sz="3600" i="1" dirty="0">
                        <a:solidFill>
                          <a:schemeClr val="tx2"/>
                        </a:solidFill>
                      </a:endParaRPr>
                    </a:p>
                  </a:txBody>
                  <a:tcPr marL="98223" marR="982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3600" i="1" dirty="0">
                        <a:solidFill>
                          <a:schemeClr val="tx2"/>
                        </a:solidFill>
                      </a:endParaRPr>
                    </a:p>
                  </a:txBody>
                  <a:tcPr marL="98223" marR="98223" anchor="ctr"/>
                </a:tc>
                <a:extLst>
                  <a:ext uri="{0D108BD9-81ED-4DB2-BD59-A6C34878D82A}">
                    <a16:rowId xmlns:a16="http://schemas.microsoft.com/office/drawing/2014/main" val="668710254"/>
                  </a:ext>
                </a:extLst>
              </a:tr>
              <a:tr h="80715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3600" dirty="0">
                          <a:solidFill>
                            <a:schemeClr val="tx2"/>
                          </a:solidFill>
                        </a:rPr>
                        <a:t>Internal</a:t>
                      </a:r>
                      <a:r>
                        <a:rPr lang="en-GB" sz="3600" baseline="0" dirty="0">
                          <a:solidFill>
                            <a:schemeClr val="tx2"/>
                          </a:solidFill>
                        </a:rPr>
                        <a:t> Corrosion</a:t>
                      </a:r>
                      <a:endParaRPr lang="en-GB" sz="3600" dirty="0">
                        <a:solidFill>
                          <a:schemeClr val="tx2"/>
                        </a:solidFill>
                      </a:endParaRPr>
                    </a:p>
                  </a:txBody>
                  <a:tcPr marL="98223" marR="982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3600" dirty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GB" sz="3600" i="1" dirty="0">
                        <a:solidFill>
                          <a:schemeClr val="tx2"/>
                        </a:solidFill>
                      </a:endParaRPr>
                    </a:p>
                  </a:txBody>
                  <a:tcPr marL="98223" marR="982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3600" i="1" dirty="0">
                        <a:solidFill>
                          <a:schemeClr val="tx2"/>
                        </a:solidFill>
                      </a:endParaRPr>
                    </a:p>
                  </a:txBody>
                  <a:tcPr marL="98223" marR="98223" anchor="ctr"/>
                </a:tc>
                <a:extLst>
                  <a:ext uri="{0D108BD9-81ED-4DB2-BD59-A6C34878D82A}">
                    <a16:rowId xmlns:a16="http://schemas.microsoft.com/office/drawing/2014/main" val="2641447341"/>
                  </a:ext>
                </a:extLst>
              </a:tr>
              <a:tr h="80715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3600" dirty="0">
                          <a:solidFill>
                            <a:schemeClr val="tx2"/>
                          </a:solidFill>
                        </a:rPr>
                        <a:t>External</a:t>
                      </a:r>
                      <a:r>
                        <a:rPr lang="en-GB" sz="3600" baseline="0" dirty="0">
                          <a:solidFill>
                            <a:schemeClr val="tx2"/>
                          </a:solidFill>
                        </a:rPr>
                        <a:t> Interference</a:t>
                      </a:r>
                      <a:endParaRPr lang="en-GB" sz="3600" dirty="0">
                        <a:solidFill>
                          <a:schemeClr val="tx2"/>
                        </a:solidFill>
                      </a:endParaRPr>
                    </a:p>
                  </a:txBody>
                  <a:tcPr marL="98223" marR="982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3600" dirty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GB" sz="3600" i="1" dirty="0">
                        <a:solidFill>
                          <a:schemeClr val="tx2"/>
                        </a:solidFill>
                      </a:endParaRPr>
                    </a:p>
                  </a:txBody>
                  <a:tcPr marL="98223" marR="982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3600" i="1" dirty="0">
                        <a:solidFill>
                          <a:schemeClr val="tx2"/>
                        </a:solidFill>
                      </a:endParaRPr>
                    </a:p>
                  </a:txBody>
                  <a:tcPr marL="98223" marR="98223" anchor="ctr"/>
                </a:tc>
                <a:extLst>
                  <a:ext uri="{0D108BD9-81ED-4DB2-BD59-A6C34878D82A}">
                    <a16:rowId xmlns:a16="http://schemas.microsoft.com/office/drawing/2014/main" val="1576006724"/>
                  </a:ext>
                </a:extLst>
              </a:tr>
              <a:tr h="80715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3600" dirty="0">
                          <a:solidFill>
                            <a:schemeClr val="tx2"/>
                          </a:solidFill>
                        </a:rPr>
                        <a:t>Original Construction Damage</a:t>
                      </a:r>
                    </a:p>
                  </a:txBody>
                  <a:tcPr marL="98223" marR="982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3600" dirty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GB" sz="3600" i="1" dirty="0">
                        <a:solidFill>
                          <a:schemeClr val="tx2"/>
                        </a:solidFill>
                      </a:endParaRPr>
                    </a:p>
                  </a:txBody>
                  <a:tcPr marL="98223" marR="982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3600" i="1" dirty="0">
                        <a:solidFill>
                          <a:schemeClr val="tx2"/>
                        </a:solidFill>
                      </a:endParaRPr>
                    </a:p>
                  </a:txBody>
                  <a:tcPr marL="98223" marR="98223" anchor="ctr"/>
                </a:tc>
                <a:extLst>
                  <a:ext uri="{0D108BD9-81ED-4DB2-BD59-A6C34878D82A}">
                    <a16:rowId xmlns:a16="http://schemas.microsoft.com/office/drawing/2014/main" val="130717239"/>
                  </a:ext>
                </a:extLst>
              </a:tr>
              <a:tr h="80715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3600" dirty="0">
                          <a:solidFill>
                            <a:schemeClr val="tx2"/>
                          </a:solidFill>
                        </a:rPr>
                        <a:t>Material defect (pipe, mill damage, seam weld) </a:t>
                      </a:r>
                    </a:p>
                  </a:txBody>
                  <a:tcPr marL="98223" marR="982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3600" dirty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GB" sz="3600" i="1" dirty="0">
                        <a:solidFill>
                          <a:schemeClr val="tx2"/>
                        </a:solidFill>
                      </a:endParaRPr>
                    </a:p>
                  </a:txBody>
                  <a:tcPr marL="98223" marR="982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3600" i="1" dirty="0">
                        <a:solidFill>
                          <a:schemeClr val="tx2"/>
                        </a:solidFill>
                      </a:endParaRPr>
                    </a:p>
                  </a:txBody>
                  <a:tcPr marL="98223" marR="98223" anchor="ctr"/>
                </a:tc>
                <a:extLst>
                  <a:ext uri="{0D108BD9-81ED-4DB2-BD59-A6C34878D82A}">
                    <a16:rowId xmlns:a16="http://schemas.microsoft.com/office/drawing/2014/main" val="3742371323"/>
                  </a:ext>
                </a:extLst>
              </a:tr>
              <a:tr h="80715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3600" dirty="0">
                          <a:solidFill>
                            <a:schemeClr val="tx2"/>
                          </a:solidFill>
                        </a:rPr>
                        <a:t>Girth weld defect </a:t>
                      </a:r>
                    </a:p>
                  </a:txBody>
                  <a:tcPr marL="98223" marR="982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3600" dirty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GB" sz="3600" i="1" dirty="0">
                        <a:solidFill>
                          <a:schemeClr val="tx2"/>
                        </a:solidFill>
                      </a:endParaRPr>
                    </a:p>
                  </a:txBody>
                  <a:tcPr marL="98223" marR="982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3600" dirty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GB" sz="3600" i="1" dirty="0">
                        <a:solidFill>
                          <a:schemeClr val="tx2"/>
                        </a:solidFill>
                      </a:endParaRPr>
                    </a:p>
                  </a:txBody>
                  <a:tcPr marL="98223" marR="98223" anchor="ctr"/>
                </a:tc>
                <a:extLst>
                  <a:ext uri="{0D108BD9-81ED-4DB2-BD59-A6C34878D82A}">
                    <a16:rowId xmlns:a16="http://schemas.microsoft.com/office/drawing/2014/main" val="939921746"/>
                  </a:ext>
                </a:extLst>
              </a:tr>
              <a:tr h="80715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3600" dirty="0">
                          <a:solidFill>
                            <a:schemeClr val="tx2"/>
                          </a:solidFill>
                        </a:rPr>
                        <a:t>Ground</a:t>
                      </a:r>
                      <a:r>
                        <a:rPr lang="en-GB" sz="3600" baseline="0" dirty="0">
                          <a:solidFill>
                            <a:schemeClr val="tx2"/>
                          </a:solidFill>
                        </a:rPr>
                        <a:t> movement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</a:rPr>
                        <a:t> </a:t>
                      </a:r>
                    </a:p>
                  </a:txBody>
                  <a:tcPr marL="98223" marR="982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3600" dirty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GB" sz="3600" i="1" dirty="0">
                        <a:solidFill>
                          <a:schemeClr val="tx2"/>
                        </a:solidFill>
                      </a:endParaRPr>
                    </a:p>
                  </a:txBody>
                  <a:tcPr marL="98223" marR="982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3600" i="1" dirty="0">
                        <a:solidFill>
                          <a:schemeClr val="tx2"/>
                        </a:solidFill>
                      </a:endParaRPr>
                    </a:p>
                  </a:txBody>
                  <a:tcPr marL="98223" marR="98223" anchor="ctr"/>
                </a:tc>
                <a:extLst>
                  <a:ext uri="{0D108BD9-81ED-4DB2-BD59-A6C34878D82A}">
                    <a16:rowId xmlns:a16="http://schemas.microsoft.com/office/drawing/2014/main" val="1933682374"/>
                  </a:ext>
                </a:extLst>
              </a:tr>
              <a:tr h="807158">
                <a:tc>
                  <a:txBody>
                    <a:bodyPr/>
                    <a:lstStyle/>
                    <a:p>
                      <a:pPr algn="r"/>
                      <a:r>
                        <a:rPr lang="en-GB" sz="4400" dirty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9</a:t>
                      </a:r>
                      <a:endParaRPr lang="en-GB" sz="4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1</a:t>
                      </a:r>
                      <a:endParaRPr lang="en-GB" sz="4400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0402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92869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6AE262-EDA0-3349-763E-2CF2DAA5089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392ADF-1EF3-0609-64FA-EAEFEBA7ED8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55B95F-8CD6-12AF-3235-F23946A4BD3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Guidance Document Paragraph 118</a:t>
            </a:r>
          </a:p>
          <a:p>
            <a:pPr lvl="1"/>
            <a:r>
              <a:rPr lang="en-GB" dirty="0"/>
              <a:t>“It will be necessary that suitable and sufficient records of a pipeline are kept, including the design, construction, operation, and maintenance, so as to be able to demonstrate that the pipeline is safe.”</a:t>
            </a:r>
          </a:p>
          <a:p>
            <a:pPr lvl="1"/>
            <a:endParaRPr lang="en-GB" dirty="0"/>
          </a:p>
          <a:p>
            <a:r>
              <a:rPr lang="en-GB" dirty="0">
                <a:solidFill>
                  <a:srgbClr val="FF0000"/>
                </a:solidFill>
              </a:rPr>
              <a:t>If </a:t>
            </a:r>
            <a:r>
              <a:rPr lang="en-GB">
                <a:solidFill>
                  <a:srgbClr val="FF0000"/>
                </a:solidFill>
              </a:rPr>
              <a:t>you think </a:t>
            </a:r>
            <a:r>
              <a:rPr lang="en-GB" dirty="0">
                <a:solidFill>
                  <a:srgbClr val="FF0000"/>
                </a:solidFill>
              </a:rPr>
              <a:t>your company’s records are up to scratch, you may want to talk to any members who have had a recent HSE investigation…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3C2672-01E4-9FE2-DA43-CFC601F1775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GB" dirty="0"/>
              <a:t>Record Keeping – Regulatory Warning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94E1B14-1B77-702C-1391-87DDA43F9BC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 dirty="0"/>
              <a:t>PSR96 – Regulation 23 - MAPD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B15964-C12B-D193-2E59-20B69E41A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8736" y="2610522"/>
            <a:ext cx="13594449" cy="5013176"/>
          </a:xfrm>
          <a:prstGeom prst="rect">
            <a:avLst/>
          </a:prstGeom>
          <a:ln>
            <a:solidFill>
              <a:srgbClr val="2D2D8A"/>
            </a:solidFill>
          </a:ln>
        </p:spPr>
      </p:pic>
    </p:spTree>
    <p:extLst>
      <p:ext uri="{BB962C8B-B14F-4D97-AF65-F5344CB8AC3E}">
        <p14:creationId xmlns:p14="http://schemas.microsoft.com/office/powerpoint/2010/main" val="9843688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8C32CFD-E3B9-FCDE-3423-72D5697B2FB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D09DC6-126A-531D-709D-763E3A3CB74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0C6686A-0746-EF8D-3BEA-6BFE853E7AC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GB" dirty="0"/>
              <a:t>Product Loss Incident Data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CAB99D-D89A-076B-675F-8C81E3B206C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 dirty="0"/>
              <a:t>207 Incidents (1962 – 2022)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6AE3F0F-08C9-2A7D-C709-03F1CA49B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606" y="2428715"/>
            <a:ext cx="16397088" cy="1008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63458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4B4095-B23D-BA80-BEFD-393FDF2D6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E28F545-7ACC-6185-DDAB-8131AD415A2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E2F09F-3EF2-3642-AE4A-C8D1F5CC0E7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2B31352-4E68-B38E-A0E2-DE87AC01FAA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GB" dirty="0"/>
              <a:t>Product Loss Incident Data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2EAA199-03B7-3F2F-2DAC-52022AA5386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 dirty="0"/>
              <a:t>Overall Product Loss Incident Frequency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96802C-2966-19F8-E8E7-1F2A48CA5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6824" y="2358164"/>
            <a:ext cx="15528764" cy="1013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51984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632F6-D880-5D18-BA91-979402AB2C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2A40EA7-5E77-176C-455E-5A082755482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F6A928-E7EA-CF01-299C-AA01E3D6E9B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38315E2-BC80-3A5E-2995-F4E3E74F7A2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GB" dirty="0"/>
              <a:t>Product Loss Incident Data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605B53C-B9C3-272F-1665-3FEBD10C66C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 dirty="0"/>
              <a:t>By Cause – since 1962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2DCB14-5531-3F39-2423-5346BE167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141" y="2431533"/>
            <a:ext cx="15623707" cy="102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20496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D55D1C-65B9-9CE2-A0E5-E582BD775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C15D461-53DF-37CB-0A40-DA145DAE1A9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E15E6A-3ACE-B008-47DE-3D6EAFCD7E8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453FED1-24A2-1D46-946C-8E77C885D5C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GB" dirty="0"/>
              <a:t>Product Loss Incident Data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1F3A8E3-D89D-3E86-62FF-896A563909D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 dirty="0"/>
              <a:t>By Cause – since 2005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CCD8AD-8657-0AAC-0984-9552B73B4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9931" y="2330825"/>
            <a:ext cx="15637511" cy="1020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6232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BB115-B1F7-0D88-146D-EFDF722094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0755418-F29B-3D9F-3155-E880AACF11C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Members’ Meeting February 2025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248479-4DD0-1260-E90E-F3C4ECF02B8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2AB91D8-79FE-63B5-3990-31C2B1211C3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/>
              <a:t>2024 Fault Data Collection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3C25F3C-A25D-A7A5-A397-AA495F2BEDA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marL="0" marR="0" indent="0" algn="l" defTabSz="1828933" rtl="0" eaLnBrk="1" latinLnBrk="0" hangingPunct="1">
              <a:lnSpc>
                <a:spcPct val="90000"/>
              </a:lnSpc>
              <a:spcBef>
                <a:spcPts val="1968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</a:pPr>
            <a:r>
              <a:rPr lang="en-GB" dirty="0"/>
              <a:t>Need to add the process as the first slide – from Jan 2025 meeting</a:t>
            </a:r>
          </a:p>
        </p:txBody>
      </p:sp>
    </p:spTree>
    <p:extLst>
      <p:ext uri="{BB962C8B-B14F-4D97-AF65-F5344CB8AC3E}">
        <p14:creationId xmlns:p14="http://schemas.microsoft.com/office/powerpoint/2010/main" val="28798453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D8C1460-81A7-BB99-8EA9-BBADF44CFEA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B61B9D-44DF-22FE-34F1-DE7EBB89213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A16C796-AE95-0742-089D-1A197DCA460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GB" dirty="0"/>
              <a:t>2023 Data Collection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6DB043-396A-4937-3A1F-7E589F399B6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 dirty="0"/>
              <a:t>So far…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C0CE00E-DF1D-BC16-20FC-D989F25421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123182"/>
              </p:ext>
            </p:extLst>
          </p:nvPr>
        </p:nvGraphicFramePr>
        <p:xfrm>
          <a:off x="2830998" y="2609286"/>
          <a:ext cx="18752652" cy="9868468"/>
        </p:xfrm>
        <a:graphic>
          <a:graphicData uri="http://schemas.openxmlformats.org/drawingml/2006/table">
            <a:tbl>
              <a:tblPr firstRow="1" lastRow="1" bandRow="1">
                <a:tableStyleId>{C7B018BB-80A7-4F77-B60F-C8B233D01FF8}</a:tableStyleId>
              </a:tblPr>
              <a:tblGrid>
                <a:gridCol w="2491928">
                  <a:extLst>
                    <a:ext uri="{9D8B030D-6E8A-4147-A177-3AD203B41FA5}">
                      <a16:colId xmlns:a16="http://schemas.microsoft.com/office/drawing/2014/main" val="3411929029"/>
                    </a:ext>
                  </a:extLst>
                </a:gridCol>
                <a:gridCol w="7836043">
                  <a:extLst>
                    <a:ext uri="{9D8B030D-6E8A-4147-A177-3AD203B41FA5}">
                      <a16:colId xmlns:a16="http://schemas.microsoft.com/office/drawing/2014/main" val="2764377558"/>
                    </a:ext>
                  </a:extLst>
                </a:gridCol>
                <a:gridCol w="2808227">
                  <a:extLst>
                    <a:ext uri="{9D8B030D-6E8A-4147-A177-3AD203B41FA5}">
                      <a16:colId xmlns:a16="http://schemas.microsoft.com/office/drawing/2014/main" val="4137254742"/>
                    </a:ext>
                  </a:extLst>
                </a:gridCol>
                <a:gridCol w="2808227">
                  <a:extLst>
                    <a:ext uri="{9D8B030D-6E8A-4147-A177-3AD203B41FA5}">
                      <a16:colId xmlns:a16="http://schemas.microsoft.com/office/drawing/2014/main" val="159512213"/>
                    </a:ext>
                  </a:extLst>
                </a:gridCol>
                <a:gridCol w="2808227">
                  <a:extLst>
                    <a:ext uri="{9D8B030D-6E8A-4147-A177-3AD203B41FA5}">
                      <a16:colId xmlns:a16="http://schemas.microsoft.com/office/drawing/2014/main" val="1537729268"/>
                    </a:ext>
                  </a:extLst>
                </a:gridCol>
              </a:tblGrid>
              <a:tr h="535971">
                <a:tc rowSpan="2">
                  <a:txBody>
                    <a:bodyPr/>
                    <a:lstStyle/>
                    <a:p>
                      <a:pPr algn="l"/>
                      <a:r>
                        <a:rPr lang="en-GB" sz="2800" dirty="0"/>
                        <a:t>Company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Contact (?)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Data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896493"/>
                  </a:ext>
                </a:extLst>
              </a:tr>
              <a:tr h="53597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i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Pipeline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201F4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i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Product Loss</a:t>
                      </a:r>
                    </a:p>
                  </a:txBody>
                  <a:tcPr anchor="ctr">
                    <a:solidFill>
                      <a:srgbClr val="201F4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i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Fault</a:t>
                      </a:r>
                    </a:p>
                  </a:txBody>
                  <a:tcPr anchor="ctr">
                    <a:solidFill>
                      <a:srgbClr val="201F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921745"/>
                  </a:ext>
                </a:extLst>
              </a:tr>
              <a:tr h="53087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400" dirty="0">
                          <a:solidFill>
                            <a:schemeClr val="tx2"/>
                          </a:solidFill>
                        </a:rPr>
                        <a:t>Cadent</a:t>
                      </a:r>
                    </a:p>
                  </a:txBody>
                  <a:tcPr marL="98223" marR="98223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400" b="0" i="0" u="none" strike="noStrike" cap="none" spc="0" baseline="0" dirty="0"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Karen Green</a:t>
                      </a:r>
                    </a:p>
                  </a:txBody>
                  <a:tcPr marL="98223" marR="98223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GB" sz="2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ym typeface="Wingdings" panose="05000000000000000000" pitchFamily="2" charset="2"/>
                        </a:rPr>
                        <a:t>0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ym typeface="Wingdings" panose="05000000000000000000" pitchFamily="2" charset="2"/>
                        </a:rPr>
                        <a:t>26</a:t>
                      </a:r>
                      <a:endParaRPr lang="en-GB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8710254"/>
                  </a:ext>
                </a:extLst>
              </a:tr>
              <a:tr h="530871">
                <a:tc>
                  <a:txBody>
                    <a:bodyPr/>
                    <a:lstStyle/>
                    <a:p>
                      <a:pPr algn="l"/>
                      <a:r>
                        <a:rPr lang="en-GB" sz="2400" dirty="0" err="1"/>
                        <a:t>EOn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/>
                        <a:t>Neil Price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GB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1447341"/>
                  </a:ext>
                </a:extLst>
              </a:tr>
              <a:tr h="530871"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FF0000"/>
                          </a:solidFill>
                        </a:rPr>
                        <a:t>Essar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FF0000"/>
                          </a:solidFill>
                        </a:rPr>
                        <a:t>Paul Potts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GB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GB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GB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6006724"/>
                  </a:ext>
                </a:extLst>
              </a:tr>
              <a:tr h="530871"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GNI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Brian Leahy / Lar English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GB" sz="2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717239"/>
                  </a:ext>
                </a:extLst>
              </a:tr>
              <a:tr h="530871"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INEOS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Jim Jarvie / Pauline Scott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GB" sz="2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ym typeface="Wingdings" panose="05000000000000000000" pitchFamily="2" charset="2"/>
                        </a:rPr>
                        <a:t>0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2371323"/>
                  </a:ext>
                </a:extLst>
              </a:tr>
              <a:tr h="530871"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Ineos FPS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Akin </a:t>
                      </a:r>
                      <a:r>
                        <a:rPr lang="en-GB" sz="2400" dirty="0" err="1">
                          <a:solidFill>
                            <a:schemeClr val="tx1"/>
                          </a:solidFill>
                        </a:rPr>
                        <a:t>Oshinowo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GB" sz="2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0</a:t>
                      </a: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0</a:t>
                      </a: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9921746"/>
                  </a:ext>
                </a:extLst>
              </a:tr>
              <a:tr h="530871">
                <a:tc>
                  <a:txBody>
                    <a:bodyPr/>
                    <a:lstStyle/>
                    <a:p>
                      <a:pPr algn="l"/>
                      <a:r>
                        <a:rPr lang="en-GB" sz="2400" dirty="0"/>
                        <a:t>National Gas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/>
                        <a:t>Ikenna Asogwa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GB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3682374"/>
                  </a:ext>
                </a:extLst>
              </a:tr>
              <a:tr h="530871"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FF0000"/>
                          </a:solidFill>
                        </a:rPr>
                        <a:t>NGN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FF0000"/>
                          </a:solidFill>
                        </a:rPr>
                        <a:t>Iain </a:t>
                      </a:r>
                      <a:r>
                        <a:rPr lang="en-GB" sz="2400" dirty="0" err="1">
                          <a:solidFill>
                            <a:srgbClr val="FF0000"/>
                          </a:solidFill>
                        </a:rPr>
                        <a:t>Welldon</a:t>
                      </a:r>
                      <a:endParaRPr lang="en-GB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GB" sz="2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1</a:t>
                      </a: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kumimoji="0" lang="en-GB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8464919"/>
                  </a:ext>
                </a:extLst>
              </a:tr>
              <a:tr h="530871"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FF0000"/>
                          </a:solidFill>
                        </a:rPr>
                        <a:t>Sabic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FF0000"/>
                          </a:solidFill>
                        </a:rPr>
                        <a:t>Geoff Glover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GB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GB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GB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7022577"/>
                  </a:ext>
                </a:extLst>
              </a:tr>
              <a:tr h="530871">
                <a:tc>
                  <a:txBody>
                    <a:bodyPr/>
                    <a:lstStyle/>
                    <a:p>
                      <a:pPr algn="l"/>
                      <a:r>
                        <a:rPr lang="en-GB" sz="2400" dirty="0"/>
                        <a:t>SGN Scot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/>
                        <a:t>Mark Fisher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GB" sz="2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9661063"/>
                  </a:ext>
                </a:extLst>
              </a:tr>
              <a:tr h="530871">
                <a:tc>
                  <a:txBody>
                    <a:bodyPr/>
                    <a:lstStyle/>
                    <a:p>
                      <a:pPr algn="l"/>
                      <a:r>
                        <a:rPr lang="en-GB" sz="2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SGN South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Zakir Ali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GB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0</a:t>
                      </a: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GB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027480"/>
                  </a:ext>
                </a:extLst>
              </a:tr>
              <a:tr h="530871">
                <a:tc>
                  <a:txBody>
                    <a:bodyPr/>
                    <a:lstStyle/>
                    <a:p>
                      <a:pPr algn="l"/>
                      <a:r>
                        <a:rPr lang="en-GB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Shell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Forbes Masterton / Dave Brown / Andy Mottram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GB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0</a:t>
                      </a: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0</a:t>
                      </a: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0932513"/>
                  </a:ext>
                </a:extLst>
              </a:tr>
              <a:tr h="530871">
                <a:tc>
                  <a:txBody>
                    <a:bodyPr/>
                    <a:lstStyle/>
                    <a:p>
                      <a:pPr algn="l"/>
                      <a:r>
                        <a:rPr lang="en-GB" sz="2400" dirty="0" err="1">
                          <a:solidFill>
                            <a:srgbClr val="FF0000"/>
                          </a:solidFill>
                        </a:rPr>
                        <a:t>Uniper</a:t>
                      </a:r>
                      <a:endParaRPr lang="en-GB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FF0000"/>
                          </a:solidFill>
                        </a:rPr>
                        <a:t>Dan Davies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GB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GB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kumimoji="0" lang="en-GB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7416246"/>
                  </a:ext>
                </a:extLst>
              </a:tr>
              <a:tr h="530871">
                <a:tc>
                  <a:txBody>
                    <a:bodyPr/>
                    <a:lstStyle/>
                    <a:p>
                      <a:pPr algn="l"/>
                      <a:r>
                        <a:rPr lang="en-GB" sz="2400" dirty="0"/>
                        <a:t>Wood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/>
                        <a:t>Greg Thompson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GB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0</a:t>
                      </a: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0</a:t>
                      </a: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2656399"/>
                  </a:ext>
                </a:extLst>
              </a:tr>
              <a:tr h="530871">
                <a:tc>
                  <a:txBody>
                    <a:bodyPr/>
                    <a:lstStyle/>
                    <a:p>
                      <a:pPr algn="l"/>
                      <a:r>
                        <a:rPr lang="en-GB" sz="2400" dirty="0"/>
                        <a:t>WWU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/>
                        <a:t>Matt Davies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GB" sz="2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ym typeface="Wingdings" panose="05000000000000000000" pitchFamily="2" charset="2"/>
                        </a:rPr>
                        <a:t>2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21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3184169"/>
                  </a:ext>
                </a:extLst>
              </a:tr>
              <a:tr h="833461">
                <a:tc gridSpan="3">
                  <a:txBody>
                    <a:bodyPr/>
                    <a:lstStyle/>
                    <a:p>
                      <a:pPr algn="r"/>
                      <a:r>
                        <a:rPr lang="en-GB" sz="2800" dirty="0"/>
                        <a:t>TOTAL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i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2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i="1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i="1" dirty="0"/>
                        <a:t>93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0402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2189824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59748-EDEF-E2CF-A6C2-039DD7ADD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A531C7-465A-39C9-96C2-29FC4538BD1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8187BB-8420-4975-B1F4-58A3F032F65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8ECE78-BF2F-042F-DA1D-E680978DFD3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B208D5-C44E-071E-61B9-CADAF731E47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GB" dirty="0"/>
              <a:t>2023 Fault &amp; Product Loss Data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0F416F6-18E5-FF21-87C5-49B943E20D0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 dirty="0"/>
              <a:t>Preliminary Results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E2C5D46-5B8D-7BC4-BA05-A037FBABED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322320"/>
              </p:ext>
            </p:extLst>
          </p:nvPr>
        </p:nvGraphicFramePr>
        <p:xfrm>
          <a:off x="4225016" y="2740393"/>
          <a:ext cx="15794268" cy="8878738"/>
        </p:xfrm>
        <a:graphic>
          <a:graphicData uri="http://schemas.openxmlformats.org/drawingml/2006/table">
            <a:tbl>
              <a:tblPr firstRow="1" lastRow="1" bandRow="1">
                <a:tableStyleId>{C7B018BB-80A7-4F77-B60F-C8B233D01FF8}</a:tableStyleId>
              </a:tblPr>
              <a:tblGrid>
                <a:gridCol w="9899246">
                  <a:extLst>
                    <a:ext uri="{9D8B030D-6E8A-4147-A177-3AD203B41FA5}">
                      <a16:colId xmlns:a16="http://schemas.microsoft.com/office/drawing/2014/main" val="3411929029"/>
                    </a:ext>
                  </a:extLst>
                </a:gridCol>
                <a:gridCol w="1984692">
                  <a:extLst>
                    <a:ext uri="{9D8B030D-6E8A-4147-A177-3AD203B41FA5}">
                      <a16:colId xmlns:a16="http://schemas.microsoft.com/office/drawing/2014/main" val="2764377558"/>
                    </a:ext>
                  </a:extLst>
                </a:gridCol>
                <a:gridCol w="3910330">
                  <a:extLst>
                    <a:ext uri="{9D8B030D-6E8A-4147-A177-3AD203B41FA5}">
                      <a16:colId xmlns:a16="http://schemas.microsoft.com/office/drawing/2014/main" val="4137254742"/>
                    </a:ext>
                  </a:extLst>
                </a:gridCol>
              </a:tblGrid>
              <a:tr h="807158">
                <a:tc>
                  <a:txBody>
                    <a:bodyPr/>
                    <a:lstStyle/>
                    <a:p>
                      <a:pPr algn="l"/>
                      <a:r>
                        <a:rPr lang="en-GB" sz="4400" dirty="0"/>
                        <a:t>Cause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Faults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Product Loss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7896493"/>
                  </a:ext>
                </a:extLst>
              </a:tr>
              <a:tr h="80715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3600" dirty="0">
                          <a:solidFill>
                            <a:schemeClr val="tx2"/>
                          </a:solidFill>
                        </a:rPr>
                        <a:t>External</a:t>
                      </a:r>
                      <a:r>
                        <a:rPr lang="en-GB" sz="3600" baseline="0" dirty="0">
                          <a:solidFill>
                            <a:schemeClr val="tx2"/>
                          </a:solidFill>
                        </a:rPr>
                        <a:t> Corrosion</a:t>
                      </a:r>
                      <a:endParaRPr lang="en-GB" sz="3600" dirty="0">
                        <a:solidFill>
                          <a:schemeClr val="tx2"/>
                        </a:solidFill>
                      </a:endParaRPr>
                    </a:p>
                  </a:txBody>
                  <a:tcPr marL="98223" marR="98223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3600" i="1" dirty="0">
                          <a:solidFill>
                            <a:schemeClr val="tx2"/>
                          </a:solidFill>
                        </a:rPr>
                        <a:t>48</a:t>
                      </a:r>
                    </a:p>
                  </a:txBody>
                  <a:tcPr marL="98223" marR="98223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3600" i="1" dirty="0">
                        <a:solidFill>
                          <a:schemeClr val="tx2"/>
                        </a:solidFill>
                      </a:endParaRPr>
                    </a:p>
                  </a:txBody>
                  <a:tcPr marL="98223" marR="98223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68710254"/>
                  </a:ext>
                </a:extLst>
              </a:tr>
              <a:tr h="80715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3600" dirty="0">
                          <a:solidFill>
                            <a:schemeClr val="tx2"/>
                          </a:solidFill>
                        </a:rPr>
                        <a:t>Internal</a:t>
                      </a:r>
                      <a:r>
                        <a:rPr lang="en-GB" sz="3600" baseline="0" dirty="0">
                          <a:solidFill>
                            <a:schemeClr val="tx2"/>
                          </a:solidFill>
                        </a:rPr>
                        <a:t> Corrosion</a:t>
                      </a:r>
                      <a:endParaRPr lang="en-GB" sz="3600" dirty="0">
                        <a:solidFill>
                          <a:schemeClr val="tx2"/>
                        </a:solidFill>
                      </a:endParaRPr>
                    </a:p>
                  </a:txBody>
                  <a:tcPr marL="98223" marR="982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3600" i="1" dirty="0">
                          <a:solidFill>
                            <a:schemeClr val="tx2"/>
                          </a:solidFill>
                        </a:rPr>
                        <a:t>0</a:t>
                      </a:r>
                    </a:p>
                  </a:txBody>
                  <a:tcPr marL="98223" marR="982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3600" i="1" dirty="0">
                        <a:solidFill>
                          <a:schemeClr val="tx2"/>
                        </a:solidFill>
                      </a:endParaRPr>
                    </a:p>
                  </a:txBody>
                  <a:tcPr marL="98223" marR="98223" anchor="ctr"/>
                </a:tc>
                <a:extLst>
                  <a:ext uri="{0D108BD9-81ED-4DB2-BD59-A6C34878D82A}">
                    <a16:rowId xmlns:a16="http://schemas.microsoft.com/office/drawing/2014/main" val="2641447341"/>
                  </a:ext>
                </a:extLst>
              </a:tr>
              <a:tr h="80715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3600" dirty="0">
                          <a:solidFill>
                            <a:schemeClr val="tx2"/>
                          </a:solidFill>
                        </a:rPr>
                        <a:t>External</a:t>
                      </a:r>
                      <a:r>
                        <a:rPr lang="en-GB" sz="3600" baseline="0" dirty="0">
                          <a:solidFill>
                            <a:schemeClr val="tx2"/>
                          </a:solidFill>
                        </a:rPr>
                        <a:t> Interference</a:t>
                      </a:r>
                      <a:endParaRPr lang="en-GB" sz="3600" dirty="0">
                        <a:solidFill>
                          <a:schemeClr val="tx2"/>
                        </a:solidFill>
                      </a:endParaRPr>
                    </a:p>
                  </a:txBody>
                  <a:tcPr marL="98223" marR="982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3600" i="1" dirty="0">
                          <a:solidFill>
                            <a:schemeClr val="tx2"/>
                          </a:solidFill>
                        </a:rPr>
                        <a:t>12</a:t>
                      </a:r>
                    </a:p>
                  </a:txBody>
                  <a:tcPr marL="98223" marR="982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3600" i="1" dirty="0">
                        <a:solidFill>
                          <a:schemeClr val="tx2"/>
                        </a:solidFill>
                      </a:endParaRPr>
                    </a:p>
                  </a:txBody>
                  <a:tcPr marL="98223" marR="98223" anchor="ctr"/>
                </a:tc>
                <a:extLst>
                  <a:ext uri="{0D108BD9-81ED-4DB2-BD59-A6C34878D82A}">
                    <a16:rowId xmlns:a16="http://schemas.microsoft.com/office/drawing/2014/main" val="1576006724"/>
                  </a:ext>
                </a:extLst>
              </a:tr>
              <a:tr h="80715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3600" dirty="0">
                          <a:solidFill>
                            <a:schemeClr val="tx2"/>
                          </a:solidFill>
                        </a:rPr>
                        <a:t>SCC</a:t>
                      </a:r>
                    </a:p>
                  </a:txBody>
                  <a:tcPr marL="98223" marR="982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3600" i="1" dirty="0">
                          <a:solidFill>
                            <a:schemeClr val="tx2"/>
                          </a:solidFill>
                        </a:rPr>
                        <a:t>1</a:t>
                      </a:r>
                    </a:p>
                  </a:txBody>
                  <a:tcPr marL="98223" marR="982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3600" i="1" dirty="0">
                        <a:solidFill>
                          <a:schemeClr val="tx2"/>
                        </a:solidFill>
                      </a:endParaRPr>
                    </a:p>
                  </a:txBody>
                  <a:tcPr marL="98223" marR="98223" anchor="ctr"/>
                </a:tc>
                <a:extLst>
                  <a:ext uri="{0D108BD9-81ED-4DB2-BD59-A6C34878D82A}">
                    <a16:rowId xmlns:a16="http://schemas.microsoft.com/office/drawing/2014/main" val="4028642679"/>
                  </a:ext>
                </a:extLst>
              </a:tr>
              <a:tr h="80715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3600" dirty="0">
                          <a:solidFill>
                            <a:schemeClr val="tx2"/>
                          </a:solidFill>
                        </a:rPr>
                        <a:t>Original Construction Damage</a:t>
                      </a:r>
                    </a:p>
                  </a:txBody>
                  <a:tcPr marL="98223" marR="982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3600" i="1" dirty="0">
                          <a:solidFill>
                            <a:schemeClr val="tx2"/>
                          </a:solidFill>
                        </a:rPr>
                        <a:t>13</a:t>
                      </a:r>
                    </a:p>
                  </a:txBody>
                  <a:tcPr marL="98223" marR="982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3600" i="1" dirty="0">
                        <a:solidFill>
                          <a:schemeClr val="tx2"/>
                        </a:solidFill>
                      </a:endParaRPr>
                    </a:p>
                  </a:txBody>
                  <a:tcPr marL="98223" marR="98223" anchor="ctr"/>
                </a:tc>
                <a:extLst>
                  <a:ext uri="{0D108BD9-81ED-4DB2-BD59-A6C34878D82A}">
                    <a16:rowId xmlns:a16="http://schemas.microsoft.com/office/drawing/2014/main" val="130717239"/>
                  </a:ext>
                </a:extLst>
              </a:tr>
              <a:tr h="80715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3600" dirty="0">
                          <a:solidFill>
                            <a:schemeClr val="tx2"/>
                          </a:solidFill>
                        </a:rPr>
                        <a:t>Material defect (pipe, mill damage, seam weld) </a:t>
                      </a:r>
                    </a:p>
                  </a:txBody>
                  <a:tcPr marL="98223" marR="982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3600" i="1" dirty="0">
                          <a:solidFill>
                            <a:schemeClr val="tx2"/>
                          </a:solidFill>
                        </a:rPr>
                        <a:t>0</a:t>
                      </a:r>
                    </a:p>
                  </a:txBody>
                  <a:tcPr marL="98223" marR="982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3600" i="1" dirty="0">
                        <a:solidFill>
                          <a:schemeClr val="tx2"/>
                        </a:solidFill>
                      </a:endParaRPr>
                    </a:p>
                  </a:txBody>
                  <a:tcPr marL="98223" marR="98223" anchor="ctr"/>
                </a:tc>
                <a:extLst>
                  <a:ext uri="{0D108BD9-81ED-4DB2-BD59-A6C34878D82A}">
                    <a16:rowId xmlns:a16="http://schemas.microsoft.com/office/drawing/2014/main" val="3742371323"/>
                  </a:ext>
                </a:extLst>
              </a:tr>
              <a:tr h="80715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3600" dirty="0">
                          <a:solidFill>
                            <a:schemeClr val="tx2"/>
                          </a:solidFill>
                        </a:rPr>
                        <a:t>Girth weld defect </a:t>
                      </a:r>
                    </a:p>
                  </a:txBody>
                  <a:tcPr marL="98223" marR="982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3600" i="1" dirty="0">
                          <a:solidFill>
                            <a:schemeClr val="tx2"/>
                          </a:solidFill>
                        </a:rPr>
                        <a:t>4</a:t>
                      </a:r>
                    </a:p>
                  </a:txBody>
                  <a:tcPr marL="98223" marR="982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3600" i="1" dirty="0">
                        <a:solidFill>
                          <a:schemeClr val="tx2"/>
                        </a:solidFill>
                      </a:endParaRPr>
                    </a:p>
                  </a:txBody>
                  <a:tcPr marL="98223" marR="98223" anchor="ctr"/>
                </a:tc>
                <a:extLst>
                  <a:ext uri="{0D108BD9-81ED-4DB2-BD59-A6C34878D82A}">
                    <a16:rowId xmlns:a16="http://schemas.microsoft.com/office/drawing/2014/main" val="939921746"/>
                  </a:ext>
                </a:extLst>
              </a:tr>
              <a:tr h="80715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3600" dirty="0">
                          <a:solidFill>
                            <a:schemeClr val="tx2"/>
                          </a:solidFill>
                        </a:rPr>
                        <a:t>Ground</a:t>
                      </a:r>
                      <a:r>
                        <a:rPr lang="en-GB" sz="3600" baseline="0" dirty="0">
                          <a:solidFill>
                            <a:schemeClr val="tx2"/>
                          </a:solidFill>
                        </a:rPr>
                        <a:t> movement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</a:rPr>
                        <a:t> </a:t>
                      </a:r>
                    </a:p>
                  </a:txBody>
                  <a:tcPr marL="98223" marR="982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3600" i="1" dirty="0">
                          <a:solidFill>
                            <a:schemeClr val="tx2"/>
                          </a:solidFill>
                        </a:rPr>
                        <a:t>0</a:t>
                      </a:r>
                    </a:p>
                  </a:txBody>
                  <a:tcPr marL="98223" marR="9822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3600" i="1" dirty="0">
                        <a:solidFill>
                          <a:schemeClr val="tx2"/>
                        </a:solidFill>
                      </a:endParaRPr>
                    </a:p>
                  </a:txBody>
                  <a:tcPr marL="98223" marR="98223" anchor="ctr"/>
                </a:tc>
                <a:extLst>
                  <a:ext uri="{0D108BD9-81ED-4DB2-BD59-A6C34878D82A}">
                    <a16:rowId xmlns:a16="http://schemas.microsoft.com/office/drawing/2014/main" val="1933682374"/>
                  </a:ext>
                </a:extLst>
              </a:tr>
              <a:tr h="80715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3600" dirty="0">
                          <a:solidFill>
                            <a:srgbClr val="FF0000"/>
                          </a:solidFill>
                        </a:rPr>
                        <a:t>Other/unknown</a:t>
                      </a:r>
                    </a:p>
                  </a:txBody>
                  <a:tcPr marL="98223" marR="98223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3600" i="1" dirty="0">
                          <a:solidFill>
                            <a:srgbClr val="FF0000"/>
                          </a:solidFill>
                        </a:rPr>
                        <a:t>14</a:t>
                      </a:r>
                    </a:p>
                  </a:txBody>
                  <a:tcPr marL="98223" marR="98223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3600" i="1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 marL="98223" marR="98223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7529843"/>
                  </a:ext>
                </a:extLst>
              </a:tr>
              <a:tr h="807158">
                <a:tc>
                  <a:txBody>
                    <a:bodyPr/>
                    <a:lstStyle/>
                    <a:p>
                      <a:pPr algn="r"/>
                      <a:r>
                        <a:rPr lang="en-GB" sz="4400" dirty="0"/>
                        <a:t>TOTAL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i="1" dirty="0"/>
                        <a:t>93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i="1" dirty="0"/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0402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4096015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B245E29-F722-C229-9A69-4EF35B6DAED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8883A2-A891-960F-DD02-2C0F24F47B1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2929985" y="12682672"/>
            <a:ext cx="711231" cy="518672"/>
          </a:xfrm>
        </p:spPr>
        <p:txBody>
          <a:bodyPr/>
          <a:lstStyle/>
          <a:p>
            <a:fld id="{86CB4B4D-7CA3-9044-876B-883B54F8677D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36B73C-762A-960E-AE6D-0DF18CD587E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834554" y="2557036"/>
            <a:ext cx="21806661" cy="9939763"/>
          </a:xfrm>
        </p:spPr>
        <p:txBody>
          <a:bodyPr/>
          <a:lstStyle/>
          <a:p>
            <a:r>
              <a:rPr lang="en-GB" dirty="0"/>
              <a:t>Leaking Valve</a:t>
            </a:r>
          </a:p>
          <a:p>
            <a:pPr lvl="1"/>
            <a:r>
              <a:rPr lang="en-GB" dirty="0"/>
              <a:t>Sealant line connection on 6” valve</a:t>
            </a:r>
          </a:p>
          <a:p>
            <a:pPr lvl="2"/>
            <a:r>
              <a:rPr lang="en-GB" dirty="0"/>
              <a:t>Spring loaded non return / check valve</a:t>
            </a:r>
          </a:p>
          <a:p>
            <a:pPr lvl="2"/>
            <a:r>
              <a:rPr lang="en-GB" dirty="0"/>
              <a:t>Used </a:t>
            </a:r>
            <a:r>
              <a:rPr lang="en-GB" dirty="0" err="1"/>
              <a:t>flowstop</a:t>
            </a:r>
            <a:r>
              <a:rPr lang="en-GB" dirty="0"/>
              <a:t> to repair</a:t>
            </a:r>
          </a:p>
          <a:p>
            <a:r>
              <a:rPr lang="en-GB" dirty="0"/>
              <a:t>Leak from Buried Stopple Tee</a:t>
            </a:r>
          </a:p>
          <a:p>
            <a:pPr lvl="1"/>
            <a:r>
              <a:rPr lang="en-GB" dirty="0"/>
              <a:t>Stopple flange leaking</a:t>
            </a:r>
          </a:p>
          <a:p>
            <a:pPr lvl="2"/>
            <a:r>
              <a:rPr lang="en-GB" dirty="0"/>
              <a:t>Repaired by replacing O-ring, studs and nuts</a:t>
            </a:r>
          </a:p>
          <a:p>
            <a:r>
              <a:rPr lang="en-GB" dirty="0"/>
              <a:t>Loose bolts on flange</a:t>
            </a:r>
          </a:p>
          <a:p>
            <a:pPr lvl="1"/>
            <a:r>
              <a:rPr lang="en-GB" dirty="0"/>
              <a:t>Public reported smell of gas</a:t>
            </a:r>
          </a:p>
          <a:p>
            <a:pPr lvl="1"/>
            <a:r>
              <a:rPr lang="en-GB" dirty="0"/>
              <a:t>Gas readings in bar holes revealed location</a:t>
            </a:r>
          </a:p>
          <a:p>
            <a:r>
              <a:rPr lang="en-GB" dirty="0"/>
              <a:t>Leaking stem on valve</a:t>
            </a:r>
          </a:p>
          <a:p>
            <a:pPr lvl="1"/>
            <a:r>
              <a:rPr lang="en-GB" dirty="0"/>
              <a:t>Valve cleaned, greased and reset</a:t>
            </a:r>
          </a:p>
          <a:p>
            <a:r>
              <a:rPr lang="en-GB" dirty="0"/>
              <a:t>Plus one unknown (at present!)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8DB468-0E3D-4BDD-DC72-6772BFD1379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834555" y="512140"/>
            <a:ext cx="14191327" cy="1022448"/>
          </a:xfrm>
        </p:spPr>
        <p:txBody>
          <a:bodyPr/>
          <a:lstStyle/>
          <a:p>
            <a:r>
              <a:rPr lang="en-GB" dirty="0"/>
              <a:t>2023 Product Loss Incidents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0F4E3B2-A966-F875-31A7-A129643A4DD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8106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0DD8E5-5B16-A3F5-B25C-54D852155AD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noProof="0" dirty="0"/>
              <a:t>Members’ Meeting October 2025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7711EA-9728-C7AB-E4C9-BFC3454266A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8C118C-F38A-BB6E-B264-58281D47D86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834553" y="2904566"/>
            <a:ext cx="10287597" cy="9778106"/>
          </a:xfrm>
        </p:spPr>
        <p:txBody>
          <a:bodyPr>
            <a:normAutofit/>
          </a:bodyPr>
          <a:lstStyle/>
          <a:p>
            <a:pPr marL="719138" indent="-719138">
              <a:buFont typeface="+mj-lt"/>
              <a:buAutoNum type="arabicPeriod"/>
              <a:defRPr/>
            </a:pPr>
            <a:r>
              <a:rPr lang="en-GB" sz="3600" b="1" dirty="0">
                <a:solidFill>
                  <a:srgbClr val="FF0000"/>
                </a:solidFill>
              </a:rPr>
              <a:t>Martin Davey		SGN (Chair)</a:t>
            </a:r>
          </a:p>
          <a:p>
            <a:pPr marL="719138" indent="-719138">
              <a:buFont typeface="+mj-lt"/>
              <a:buAutoNum type="arabicPeriod"/>
              <a:defRPr/>
            </a:pPr>
            <a:r>
              <a:rPr lang="en-GB" sz="3600" dirty="0"/>
              <a:t>Nikki Barker		PIE (Secretary)</a:t>
            </a:r>
          </a:p>
          <a:p>
            <a:pPr marL="719138" indent="-719138">
              <a:buFont typeface="+mj-lt"/>
              <a:buAutoNum type="arabicPeriod"/>
              <a:defRPr/>
            </a:pPr>
            <a:r>
              <a:rPr lang="en-GB" sz="3600" dirty="0"/>
              <a:t>Richard Price		BPA</a:t>
            </a:r>
          </a:p>
          <a:p>
            <a:pPr marL="719138" indent="-719138">
              <a:buFont typeface="+mj-lt"/>
              <a:buAutoNum type="arabicPeriod"/>
              <a:defRPr/>
            </a:pPr>
            <a:r>
              <a:rPr lang="en-GB" sz="3600" dirty="0"/>
              <a:t>Roy </a:t>
            </a:r>
            <a:r>
              <a:rPr lang="en-GB" sz="3600" dirty="0" err="1"/>
              <a:t>Moobola</a:t>
            </a:r>
            <a:r>
              <a:rPr lang="en-GB" sz="3600" dirty="0"/>
              <a:t>		Cadent</a:t>
            </a:r>
          </a:p>
          <a:p>
            <a:pPr marL="719138" indent="-719138">
              <a:buFont typeface="+mj-lt"/>
              <a:buAutoNum type="arabicPeriod"/>
              <a:defRPr/>
            </a:pPr>
            <a:r>
              <a:rPr lang="en-GB" sz="3600" dirty="0"/>
              <a:t>Richard </a:t>
            </a:r>
            <a:r>
              <a:rPr lang="en-GB" sz="3600" dirty="0" err="1"/>
              <a:t>Vickrage</a:t>
            </a:r>
            <a:r>
              <a:rPr lang="en-GB" sz="3600" dirty="0"/>
              <a:t>	Cadent</a:t>
            </a:r>
          </a:p>
          <a:p>
            <a:pPr marL="719138" indent="-719138">
              <a:buFont typeface="+mj-lt"/>
              <a:buAutoNum type="arabicPeriod"/>
              <a:defRPr/>
            </a:pPr>
            <a:r>
              <a:rPr lang="en-GB" sz="3600" dirty="0"/>
              <a:t>Stephen Humphrey	</a:t>
            </a:r>
            <a:r>
              <a:rPr lang="en-GB" sz="3600" dirty="0" err="1"/>
              <a:t>Exolum</a:t>
            </a:r>
            <a:endParaRPr lang="en-GB" sz="3600" dirty="0"/>
          </a:p>
          <a:p>
            <a:pPr marL="719138" indent="-719138">
              <a:buFont typeface="+mj-lt"/>
              <a:buAutoNum type="arabicPeriod"/>
              <a:defRPr/>
            </a:pPr>
            <a:r>
              <a:rPr lang="en-GB" sz="3600" dirty="0"/>
              <a:t>Lar English		Gas Networks Ireland</a:t>
            </a:r>
          </a:p>
          <a:p>
            <a:pPr marL="719138" indent="-719138">
              <a:buFont typeface="+mj-lt"/>
              <a:buAutoNum type="arabicPeriod"/>
              <a:defRPr/>
            </a:pPr>
            <a:endParaRPr lang="en-GB" sz="3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5F3757-BE6B-E0E1-4F57-5836291C692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834555" y="511684"/>
            <a:ext cx="14191327" cy="1022448"/>
          </a:xfrm>
        </p:spPr>
        <p:txBody>
          <a:bodyPr/>
          <a:lstStyle/>
          <a:p>
            <a:r>
              <a:rPr lang="en-GB" dirty="0"/>
              <a:t>FARWG Current Membership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80B6E3-47CF-4EB5-9B68-3F25796B1A5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834554" y="1534132"/>
            <a:ext cx="14191327" cy="102244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FC0F34A-7FC3-4B2B-97F3-C97FEC675EB2}"/>
              </a:ext>
            </a:extLst>
          </p:cNvPr>
          <p:cNvSpPr txBox="1">
            <a:spLocks/>
          </p:cNvSpPr>
          <p:nvPr/>
        </p:nvSpPr>
        <p:spPr>
          <a:xfrm>
            <a:off x="12260264" y="2904566"/>
            <a:ext cx="11203893" cy="977810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828933" eaLnBrk="1" latinLnBrk="0" hangingPunct="1">
              <a:lnSpc>
                <a:spcPct val="90000"/>
              </a:lnSpc>
              <a:spcBef>
                <a:spcPts val="1968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656" b="0" i="0" u="none" strike="noStrike" cap="none" spc="0" baseline="0">
                <a:solidFill>
                  <a:schemeClr val="tx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321493" marR="0" indent="0" algn="l" defTabSz="1828933" eaLnBrk="1" latinLnBrk="0" hangingPunct="1">
              <a:lnSpc>
                <a:spcPct val="90000"/>
              </a:lnSpc>
              <a:spcBef>
                <a:spcPts val="1968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656" b="0" i="0" u="none" strike="noStrike" cap="none" spc="0" baseline="0">
                <a:solidFill>
                  <a:schemeClr val="accent3">
                    <a:lumOff val="-11921"/>
                  </a:schemeClr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42986" marR="0" indent="0" algn="l" defTabSz="1828933" eaLnBrk="1" latinLnBrk="0" hangingPunct="1">
              <a:lnSpc>
                <a:spcPct val="90000"/>
              </a:lnSpc>
              <a:spcBef>
                <a:spcPts val="1968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656" b="0" i="0" u="none" strike="noStrike" cap="none" spc="0" baseline="0">
                <a:solidFill>
                  <a:schemeClr val="accent3">
                    <a:lumOff val="-11921"/>
                  </a:schemeClr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64477" marR="0" indent="0" algn="l" defTabSz="1828933" eaLnBrk="1" latinLnBrk="0" hangingPunct="1">
              <a:lnSpc>
                <a:spcPct val="90000"/>
              </a:lnSpc>
              <a:spcBef>
                <a:spcPts val="1968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656" b="0" i="0" u="none" strike="noStrike" cap="none" spc="0" baseline="0">
                <a:solidFill>
                  <a:schemeClr val="accent3">
                    <a:lumOff val="-11921"/>
                  </a:schemeClr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85970" marR="0" indent="0" algn="l" defTabSz="1828933" eaLnBrk="1" latinLnBrk="0" hangingPunct="1">
              <a:lnSpc>
                <a:spcPct val="90000"/>
              </a:lnSpc>
              <a:spcBef>
                <a:spcPts val="1968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656" b="0" i="0" u="none" strike="noStrike" cap="none" spc="0" baseline="0">
                <a:solidFill>
                  <a:schemeClr val="accent3">
                    <a:lumOff val="-11921"/>
                  </a:schemeClr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179004" marR="0" indent="-571541" algn="l" defTabSz="1828933" eaLnBrk="1" latinLnBrk="0" hangingPunct="1">
              <a:lnSpc>
                <a:spcPct val="90000"/>
              </a:lnSpc>
              <a:spcBef>
                <a:spcPts val="1968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501" b="0" i="0" u="none" strike="noStrike" cap="none" spc="0" baseline="0">
                <a:solidFill>
                  <a:schemeClr val="accent3">
                    <a:lumOff val="-11921"/>
                  </a:schemeClr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500494" marR="0" indent="-571541" algn="l" defTabSz="1828933" eaLnBrk="1" latinLnBrk="0" hangingPunct="1">
              <a:lnSpc>
                <a:spcPct val="90000"/>
              </a:lnSpc>
              <a:spcBef>
                <a:spcPts val="1968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501" b="0" i="0" u="none" strike="noStrike" cap="none" spc="0" baseline="0">
                <a:solidFill>
                  <a:schemeClr val="accent3">
                    <a:lumOff val="-11921"/>
                  </a:schemeClr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821988" marR="0" indent="-571541" algn="l" defTabSz="1828933" eaLnBrk="1" latinLnBrk="0" hangingPunct="1">
              <a:lnSpc>
                <a:spcPct val="90000"/>
              </a:lnSpc>
              <a:spcBef>
                <a:spcPts val="1968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501" b="0" i="0" u="none" strike="noStrike" cap="none" spc="0" baseline="0">
                <a:solidFill>
                  <a:schemeClr val="accent3">
                    <a:lumOff val="-11921"/>
                  </a:schemeClr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143479" marR="0" indent="-571541" algn="l" defTabSz="1828933" eaLnBrk="1" latinLnBrk="0" hangingPunct="1">
              <a:lnSpc>
                <a:spcPct val="90000"/>
              </a:lnSpc>
              <a:spcBef>
                <a:spcPts val="1968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501" b="0" i="0" u="none" strike="noStrike" cap="none" spc="0" baseline="0">
                <a:solidFill>
                  <a:schemeClr val="accent3">
                    <a:lumOff val="-11921"/>
                  </a:schemeClr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19138" indent="-719138">
              <a:buFont typeface="+mj-lt"/>
              <a:buAutoNum type="arabicPeriod" startAt="9"/>
              <a:defRPr/>
            </a:pPr>
            <a:r>
              <a:rPr lang="en-GB" sz="3600" dirty="0"/>
              <a:t>Jody Harrison		National Gas Transmission</a:t>
            </a:r>
          </a:p>
          <a:p>
            <a:pPr marL="719138" indent="-719138">
              <a:buFont typeface="+mj-lt"/>
              <a:buAutoNum type="arabicPeriod" startAt="9"/>
              <a:defRPr/>
            </a:pPr>
            <a:r>
              <a:rPr lang="en-GB" sz="3600" dirty="0"/>
              <a:t>Kristina Wood		Northern Gas Networks</a:t>
            </a:r>
          </a:p>
          <a:p>
            <a:pPr marL="719138" indent="-719138">
              <a:buFont typeface="+mj-lt"/>
              <a:buAutoNum type="arabicPeriod" startAt="9"/>
              <a:defRPr/>
            </a:pPr>
            <a:r>
              <a:rPr lang="en-GB" sz="3600" dirty="0"/>
              <a:t>Neil Morgan		SGN</a:t>
            </a:r>
          </a:p>
          <a:p>
            <a:pPr marL="719138" indent="-719138">
              <a:buFont typeface="+mj-lt"/>
              <a:buAutoNum type="arabicPeriod" startAt="9"/>
              <a:defRPr/>
            </a:pPr>
            <a:r>
              <a:rPr lang="en-GB" sz="3600" dirty="0"/>
              <a:t>Marcel 		</a:t>
            </a:r>
            <a:r>
              <a:rPr lang="en-GB" sz="3600" dirty="0" err="1"/>
              <a:t>Swissgas</a:t>
            </a:r>
            <a:endParaRPr lang="en-GB" sz="3600" dirty="0"/>
          </a:p>
          <a:p>
            <a:pPr marL="719138" indent="-719138">
              <a:buFont typeface="+mj-lt"/>
              <a:buAutoNum type="arabicPeriod" startAt="9"/>
              <a:defRPr/>
            </a:pPr>
            <a:r>
              <a:rPr lang="en-GB" sz="3600" dirty="0"/>
              <a:t>Daniel Milne		Valero</a:t>
            </a:r>
            <a:endParaRPr lang="en-GB" sz="3600" dirty="0">
              <a:solidFill>
                <a:srgbClr val="FF0000"/>
              </a:solidFill>
            </a:endParaRPr>
          </a:p>
          <a:p>
            <a:pPr marL="719138" indent="-719138">
              <a:buFont typeface="+mj-lt"/>
              <a:buAutoNum type="arabicPeriod" startAt="9"/>
              <a:defRPr/>
            </a:pPr>
            <a:r>
              <a:rPr lang="en-GB" sz="3600" dirty="0"/>
              <a:t>Darren Cushen 	Wales &amp; West Utilities</a:t>
            </a:r>
          </a:p>
          <a:p>
            <a:pPr marL="719138" indent="-719138">
              <a:buFont typeface="+mj-lt"/>
              <a:buAutoNum type="arabicPeriod" startAt="9"/>
              <a:defRPr/>
            </a:pPr>
            <a:r>
              <a:rPr lang="en-GB" sz="3600" dirty="0"/>
              <a:t>Greg Thompson	Wood Group</a:t>
            </a:r>
          </a:p>
          <a:p>
            <a:pPr>
              <a:buFont typeface="+mj-lt"/>
              <a:buAutoNum type="arabicPeriod" startAt="9"/>
              <a:defRPr/>
            </a:pPr>
            <a:r>
              <a:rPr lang="en-GB" sz="3600" i="1" dirty="0">
                <a:solidFill>
                  <a:srgbClr val="201F4A"/>
                </a:solidFill>
              </a:rPr>
              <a:t>Michael Acton		DNV</a:t>
            </a:r>
            <a:endParaRPr lang="en-GB" sz="3600" dirty="0">
              <a:solidFill>
                <a:srgbClr val="201F4A"/>
              </a:solidFill>
            </a:endParaRPr>
          </a:p>
          <a:p>
            <a:pPr>
              <a:buFont typeface="+mj-lt"/>
              <a:buAutoNum type="arabicPeriod" startAt="9"/>
              <a:defRPr/>
            </a:pPr>
            <a:r>
              <a:rPr lang="en-GB" sz="3600" i="1" dirty="0">
                <a:solidFill>
                  <a:srgbClr val="201F4A"/>
                </a:solidFill>
              </a:rPr>
              <a:t>Karen Warhurst	DNV</a:t>
            </a:r>
          </a:p>
          <a:p>
            <a:pPr>
              <a:buFont typeface="+mj-lt"/>
              <a:buAutoNum type="arabicPeriod" startAt="9"/>
              <a:defRPr/>
            </a:pPr>
            <a:r>
              <a:rPr lang="en-GB" sz="3600" i="1" dirty="0">
                <a:solidFill>
                  <a:srgbClr val="201F4A"/>
                </a:solidFill>
              </a:rPr>
              <a:t>Graham Goodfellow	PIE</a:t>
            </a:r>
            <a:endParaRPr lang="en-GB" sz="3600" dirty="0">
              <a:solidFill>
                <a:srgbClr val="201F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6880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883FBE-3AF3-4866-8400-D9685DC32B9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4DBA70-FF9D-24D0-3690-26EA526DEA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7A7062-2FF3-7E06-E87F-D91C73ADAC9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Late provision of data</a:t>
            </a:r>
          </a:p>
          <a:p>
            <a:pPr lvl="1"/>
            <a:r>
              <a:rPr lang="en-GB" dirty="0"/>
              <a:t>5 members who normally contribute (eventually) haven’t provided data</a:t>
            </a:r>
          </a:p>
          <a:p>
            <a:pPr lvl="2"/>
            <a:r>
              <a:rPr lang="en-GB" dirty="0"/>
              <a:t>Essar, NGN, Sabic, SGN South and Uniper are on the naughty step</a:t>
            </a:r>
          </a:p>
          <a:p>
            <a:r>
              <a:rPr lang="en-GB" dirty="0"/>
              <a:t>Not all defects reported on defect sheet</a:t>
            </a:r>
          </a:p>
          <a:p>
            <a:pPr lvl="1"/>
            <a:r>
              <a:rPr lang="en-GB" dirty="0"/>
              <a:t>Fault record says fault is associated with x defects</a:t>
            </a:r>
          </a:p>
          <a:p>
            <a:pPr lvl="1"/>
            <a:r>
              <a:rPr lang="en-GB" dirty="0"/>
              <a:t>Defect sheet has details for less than x</a:t>
            </a:r>
          </a:p>
          <a:p>
            <a:r>
              <a:rPr lang="en-GB" dirty="0"/>
              <a:t>Not using fault categories correctly</a:t>
            </a:r>
          </a:p>
          <a:p>
            <a:pPr lvl="1"/>
            <a:r>
              <a:rPr lang="en-GB" dirty="0"/>
              <a:t>If not one of standard categories, select other and add details in fault comments free text field</a:t>
            </a:r>
          </a:p>
          <a:p>
            <a:pPr lvl="1"/>
            <a:r>
              <a:rPr lang="en-GB" dirty="0"/>
              <a:t>DO NOT OVERWRITE WITH YOUR OWN LABEL!!</a:t>
            </a:r>
          </a:p>
          <a:p>
            <a:r>
              <a:rPr lang="en-GB" dirty="0"/>
              <a:t>Use of multiple fault categories</a:t>
            </a:r>
          </a:p>
          <a:p>
            <a:pPr lvl="1"/>
            <a:r>
              <a:rPr lang="en-GB" dirty="0"/>
              <a:t>If more than one cause – e.g. external corrosion at location of coating damage from construction</a:t>
            </a:r>
          </a:p>
          <a:p>
            <a:pPr lvl="2"/>
            <a:r>
              <a:rPr lang="en-GB" dirty="0"/>
              <a:t>Choose most important one and add comments in free text field to explain </a:t>
            </a:r>
            <a:r>
              <a:rPr lang="en-GB"/>
              <a:t>other causes</a:t>
            </a:r>
            <a:endParaRPr lang="en-GB" dirty="0"/>
          </a:p>
          <a:p>
            <a:pPr lvl="2"/>
            <a:r>
              <a:rPr lang="en-GB" dirty="0"/>
              <a:t>In this case, I’d probably pick external corrosion as that is what caused the product loss even though it occurred after the construction damage…</a:t>
            </a:r>
          </a:p>
          <a:p>
            <a:pPr lvl="3"/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405F6D-971D-C01C-9327-9B23783F3B8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GB" dirty="0"/>
              <a:t>2023 Data Collection Issues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29E013-B6FB-81E9-A446-3107CD15A17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 dirty="0"/>
              <a:t>Main issues this year</a:t>
            </a:r>
          </a:p>
        </p:txBody>
      </p:sp>
    </p:spTree>
    <p:extLst>
      <p:ext uri="{BB962C8B-B14F-4D97-AF65-F5344CB8AC3E}">
        <p14:creationId xmlns:p14="http://schemas.microsoft.com/office/powerpoint/2010/main" val="5337150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039BCE-C110-BF62-A1C2-FAEABF17C9F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A10028-8208-D146-AF38-39FD72F9919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9CB951-8633-C000-52FF-5710B4268F6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GB" dirty="0"/>
              <a:t>Any Questions?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6E5E667-851C-61B0-24ED-2BE7DA57511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3" descr="Help">
            <a:extLst>
              <a:ext uri="{FF2B5EF4-FFF2-40B4-BE49-F238E27FC236}">
                <a16:creationId xmlns:a16="http://schemas.microsoft.com/office/drawing/2014/main" id="{C1571852-4DAE-6CB1-B9ED-9A2F71DAE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91716" y="2944532"/>
            <a:ext cx="8910918" cy="891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89428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6843112-99A4-EB2C-ABB3-E03B87472E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Members Meeting October 2025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9C077C-5D98-932D-1F0F-D583B71CA8A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2929985" y="12682672"/>
            <a:ext cx="711231" cy="518672"/>
          </a:xfrm>
        </p:spPr>
        <p:txBody>
          <a:bodyPr/>
          <a:lstStyle/>
          <a:p>
            <a:fld id="{86CB4B4D-7CA3-9044-876B-883B54F8677D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1BDB59-11EE-C4C0-9DFD-10BF6ABE3E8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834554" y="2557036"/>
            <a:ext cx="21806661" cy="9939763"/>
          </a:xfrm>
        </p:spPr>
        <p:txBody>
          <a:bodyPr/>
          <a:lstStyle/>
          <a:p>
            <a:pPr lvl="1"/>
            <a:endParaRPr lang="en-GB" dirty="0"/>
          </a:p>
          <a:p>
            <a:r>
              <a:rPr lang="en-GB" b="1" dirty="0"/>
              <a:t>2025</a:t>
            </a:r>
          </a:p>
          <a:p>
            <a:pPr lvl="1"/>
            <a:r>
              <a:rPr lang="en-GB" dirty="0"/>
              <a:t>14</a:t>
            </a:r>
            <a:r>
              <a:rPr lang="en-GB" baseline="30000" dirty="0"/>
              <a:t>th</a:t>
            </a:r>
            <a:r>
              <a:rPr lang="en-GB" dirty="0"/>
              <a:t> January – BPA – Kingsbury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29</a:t>
            </a:r>
            <a:r>
              <a:rPr lang="en-GB" baseline="30000" dirty="0"/>
              <a:t>th</a:t>
            </a:r>
            <a:r>
              <a:rPr lang="en-GB" dirty="0"/>
              <a:t> April – Warwick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9</a:t>
            </a:r>
            <a:r>
              <a:rPr lang="en-GB" baseline="30000" dirty="0"/>
              <a:t>th</a:t>
            </a:r>
            <a:r>
              <a:rPr lang="en-GB" dirty="0"/>
              <a:t> September – </a:t>
            </a:r>
            <a:r>
              <a:rPr lang="en-GB" dirty="0" err="1"/>
              <a:t>Meetpoint</a:t>
            </a:r>
            <a:r>
              <a:rPr lang="en-GB" dirty="0"/>
              <a:t> Midlands</a:t>
            </a:r>
          </a:p>
          <a:p>
            <a:pPr lvl="1"/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FD4895-5F4B-E5AD-A677-155BE316390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834555" y="512140"/>
            <a:ext cx="14191327" cy="1022448"/>
          </a:xfrm>
        </p:spPr>
        <p:txBody>
          <a:bodyPr/>
          <a:lstStyle/>
          <a:p>
            <a:r>
              <a:rPr lang="en-GB" dirty="0"/>
              <a:t>FARWG Meetings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9DABFD8-B33F-4F35-4457-8B00F9F1867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4205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E73245-C92A-9A44-AB6E-0D619F89CB8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Members Meeting October 2025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51209F-0674-C1F4-2CE2-5BF39376299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C9A962-C10F-38E5-4EC3-4BC23D3A50E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Flooding / Erosion Risk Matrix / Screening Tool</a:t>
            </a:r>
          </a:p>
          <a:p>
            <a:pPr lvl="1"/>
            <a:r>
              <a:rPr lang="en-GB" dirty="0"/>
              <a:t>Develop scope of work and identify competent external organisations, ERM appointed to produce the screening tool</a:t>
            </a:r>
          </a:p>
          <a:p>
            <a:r>
              <a:rPr lang="en-GB" dirty="0"/>
              <a:t>H</a:t>
            </a:r>
            <a:r>
              <a:rPr lang="en-GB" baseline="-25000" dirty="0"/>
              <a:t>2</a:t>
            </a:r>
            <a:r>
              <a:rPr lang="en-GB" dirty="0"/>
              <a:t>/CO</a:t>
            </a:r>
            <a:r>
              <a:rPr lang="en-GB" baseline="-25000" dirty="0"/>
              <a:t>2</a:t>
            </a:r>
            <a:r>
              <a:rPr lang="en-GB" dirty="0"/>
              <a:t> Projects</a:t>
            </a:r>
          </a:p>
          <a:p>
            <a:pPr lvl="1"/>
            <a:r>
              <a:rPr lang="en-GB" dirty="0"/>
              <a:t>Produce signposting document – what was covered, key findings etc – started production of spreadsheet that is currently being added to</a:t>
            </a:r>
          </a:p>
          <a:p>
            <a:r>
              <a:rPr lang="en-GB" dirty="0"/>
              <a:t>IGEM/TD/2 Edition 3 Support</a:t>
            </a:r>
          </a:p>
          <a:p>
            <a:pPr lvl="1"/>
            <a:r>
              <a:rPr lang="en-GB" dirty="0"/>
              <a:t>Complete reports of predictive and historic analysis undertaken for Edition 3 – these are to be transposed into reports for the UKOPA archive.</a:t>
            </a:r>
          </a:p>
          <a:p>
            <a:r>
              <a:rPr lang="en-GB" dirty="0"/>
              <a:t>H/T Area Interpretation</a:t>
            </a:r>
          </a:p>
          <a:p>
            <a:pPr lvl="1"/>
            <a:r>
              <a:rPr lang="en-GB" dirty="0"/>
              <a:t>Guide for members – how to identify H and T areas, what to do once identified etc. DNV engaged to produce should be completed by mid 2026 – query on Ed6 TD1 to be sent to IGEM for clarification</a:t>
            </a:r>
          </a:p>
          <a:p>
            <a:r>
              <a:rPr lang="en-GB" dirty="0"/>
              <a:t>GPG/TBN Review</a:t>
            </a:r>
          </a:p>
          <a:p>
            <a:pPr lvl="1"/>
            <a:r>
              <a:rPr lang="en-GB" dirty="0"/>
              <a:t>2024 docs for review (GPG025, TBN 02/03/06/07) required minor edits and will be reissue by end of year</a:t>
            </a:r>
          </a:p>
          <a:p>
            <a:pPr lvl="1"/>
            <a:r>
              <a:rPr lang="en-GB" dirty="0"/>
              <a:t>TBN09 requires updating following further published paper at HAZARDS 2024 and will be completed by mid 2026 </a:t>
            </a:r>
          </a:p>
          <a:p>
            <a:r>
              <a:rPr lang="en-GB" dirty="0"/>
              <a:t>2023 / 24 Fault Data Collection &amp; Product Loss Report</a:t>
            </a:r>
          </a:p>
          <a:p>
            <a:pPr lvl="1"/>
            <a:r>
              <a:rPr lang="en-GB" dirty="0"/>
              <a:t>Attempt to improve speed of data supply by members</a:t>
            </a:r>
          </a:p>
          <a:p>
            <a:pPr lvl="1"/>
            <a:r>
              <a:rPr lang="en-GB" dirty="0"/>
              <a:t>‘Database’ improvements</a:t>
            </a:r>
          </a:p>
          <a:p>
            <a:r>
              <a:rPr lang="en-GB" dirty="0"/>
              <a:t>Shallow depth of cover</a:t>
            </a:r>
          </a:p>
          <a:p>
            <a:pPr lvl="1"/>
            <a:r>
              <a:rPr lang="en-GB" dirty="0"/>
              <a:t>Documents provided by National Gas and BPA will  be used as the basis for producing a UKOPA version of the tool and a workshop will be held in the April 2026 to identify areas to be included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874F4C-FA8A-76D5-403C-180272E5EFD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GB" dirty="0"/>
              <a:t>2025 Work Programme</a:t>
            </a:r>
          </a:p>
        </p:txBody>
      </p:sp>
    </p:spTree>
    <p:extLst>
      <p:ext uri="{BB962C8B-B14F-4D97-AF65-F5344CB8AC3E}">
        <p14:creationId xmlns:p14="http://schemas.microsoft.com/office/powerpoint/2010/main" val="19148591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6B5D5F-9647-13FA-67E0-F59A3E85447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marL="0" marR="0" indent="0" algn="l" defTabSz="731573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Members meeting October 2025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E95D3D-5BF5-B7E0-833D-36EEBA13661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ACB0BF-A750-A310-45DB-6846BCD5E95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marL="571500" marR="0" indent="-571500" algn="l" defTabSz="1828933" rtl="0" eaLnBrk="1" latinLnBrk="0" hangingPunct="1">
              <a:lnSpc>
                <a:spcPct val="90000"/>
              </a:lnSpc>
              <a:spcBef>
                <a:spcPts val="1968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dirty="0"/>
              <a:t>ERM engaged to carry out the work</a:t>
            </a:r>
          </a:p>
          <a:p>
            <a:pPr marL="571500" marR="0" indent="-571500" algn="l" defTabSz="1828933" rtl="0" eaLnBrk="1" latinLnBrk="0" hangingPunct="1">
              <a:lnSpc>
                <a:spcPct val="90000"/>
              </a:lnSpc>
              <a:spcBef>
                <a:spcPts val="1968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dirty="0"/>
              <a:t>Scope covers pipelines and the impact </a:t>
            </a:r>
          </a:p>
          <a:p>
            <a:pPr lvl="1" indent="-571500" rtl="0">
              <a:buFont typeface="Arial" panose="020B0604020202020204" pitchFamily="34" charset="0"/>
              <a:buChar char="•"/>
            </a:pPr>
            <a:r>
              <a:rPr lang="en-US" dirty="0"/>
              <a:t>Rivers </a:t>
            </a:r>
          </a:p>
          <a:p>
            <a:pPr lvl="1" indent="-571500" rtl="0">
              <a:buFont typeface="Arial" panose="020B0604020202020204" pitchFamily="34" charset="0"/>
              <a:buChar char="•"/>
            </a:pPr>
            <a:r>
              <a:rPr lang="en-US" dirty="0"/>
              <a:t>Water Course</a:t>
            </a:r>
          </a:p>
          <a:p>
            <a:pPr lvl="1" indent="-571500" rtl="0">
              <a:buFont typeface="Arial" panose="020B0604020202020204" pitchFamily="34" charset="0"/>
              <a:buChar char="•"/>
            </a:pPr>
            <a:r>
              <a:rPr lang="en-US" dirty="0"/>
              <a:t>Surface water (pluvial and heavy water run offs</a:t>
            </a:r>
          </a:p>
          <a:p>
            <a:pPr lvl="1" indent="-571500" rtl="0">
              <a:buFont typeface="Arial" panose="020B0604020202020204" pitchFamily="34" charset="0"/>
              <a:buChar char="•"/>
            </a:pPr>
            <a:r>
              <a:rPr lang="en-US" dirty="0"/>
              <a:t>Sea water</a:t>
            </a:r>
          </a:p>
          <a:p>
            <a:pPr rtl="0"/>
            <a:r>
              <a:rPr lang="en-US" dirty="0"/>
              <a:t>Will consider</a:t>
            </a:r>
          </a:p>
          <a:p>
            <a:pPr lvl="1" rtl="0"/>
            <a:r>
              <a:rPr lang="en-US" dirty="0"/>
              <a:t>Operational Impact *</a:t>
            </a:r>
          </a:p>
          <a:p>
            <a:pPr lvl="1" rtl="0"/>
            <a:r>
              <a:rPr lang="en-US" dirty="0"/>
              <a:t>Supply / Business Continuity *</a:t>
            </a:r>
          </a:p>
          <a:p>
            <a:pPr lvl="1" rtl="0"/>
            <a:r>
              <a:rPr lang="en-US" dirty="0"/>
              <a:t>Asset Integrity</a:t>
            </a:r>
          </a:p>
          <a:p>
            <a:pPr lvl="1" rtl="0"/>
            <a:r>
              <a:rPr lang="en-US" dirty="0"/>
              <a:t>Societal Impact * </a:t>
            </a:r>
          </a:p>
          <a:p>
            <a:pPr rtl="0"/>
            <a:r>
              <a:rPr lang="en-US" dirty="0"/>
              <a:t>Priotisation of Sites</a:t>
            </a:r>
          </a:p>
          <a:p>
            <a:pPr marL="0" marR="0" indent="0" algn="l" defTabSz="1828933" rtl="0" eaLnBrk="1" latinLnBrk="0" hangingPunct="1">
              <a:lnSpc>
                <a:spcPct val="90000"/>
              </a:lnSpc>
              <a:spcBef>
                <a:spcPts val="1968"/>
              </a:spcBef>
              <a:spcAft>
                <a:spcPts val="0"/>
              </a:spcAft>
              <a:buClrTx/>
              <a:buSzPct val="100000"/>
              <a:buNone/>
              <a:tabLst/>
            </a:pPr>
            <a:r>
              <a:rPr lang="en-US" sz="4800" dirty="0"/>
              <a:t>* </a:t>
            </a:r>
            <a:r>
              <a:rPr lang="en-US" sz="3200" dirty="0"/>
              <a:t>Support from members will required for the consequences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FB3472-EAFE-4FEA-9DE3-AD33FEE40A0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pPr marL="0" marR="0" indent="0" algn="l" defTabSz="1828933" rtl="0" eaLnBrk="1" latinLnBrk="0" hangingPunct="1">
              <a:lnSpc>
                <a:spcPct val="90000"/>
              </a:lnSpc>
              <a:spcBef>
                <a:spcPts val="1968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</a:pPr>
            <a:r>
              <a:rPr lang="en-US" dirty="0"/>
              <a:t>Flooding risk matrix and priotisation tool</a:t>
            </a:r>
          </a:p>
        </p:txBody>
      </p:sp>
    </p:spTree>
    <p:extLst>
      <p:ext uri="{BB962C8B-B14F-4D97-AF65-F5344CB8AC3E}">
        <p14:creationId xmlns:p14="http://schemas.microsoft.com/office/powerpoint/2010/main" val="321615572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EF7F5A8-6FF7-D361-4512-7199B039D85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Members’ Meeting February 2025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64E1F9-7AB2-F4D6-B0D9-AC056DF5268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127D222-8EA5-D9EF-14A2-C32A1120A23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/>
              <a:t>2023-24 Product Loss Report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7BC99EF-AD4F-1D03-D4A1-2CA0FE6C884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marL="0" marR="0" indent="0" algn="l" defTabSz="1828933" rtl="0" eaLnBrk="1" latinLnBrk="0" hangingPunct="1">
              <a:lnSpc>
                <a:spcPct val="90000"/>
              </a:lnSpc>
              <a:spcBef>
                <a:spcPts val="1968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</a:pPr>
            <a:r>
              <a:rPr lang="en-GB" dirty="0"/>
              <a:t>Graham to add</a:t>
            </a:r>
          </a:p>
        </p:txBody>
      </p:sp>
    </p:spTree>
    <p:extLst>
      <p:ext uri="{BB962C8B-B14F-4D97-AF65-F5344CB8AC3E}">
        <p14:creationId xmlns:p14="http://schemas.microsoft.com/office/powerpoint/2010/main" val="198699404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E1E317E-0E08-D6A4-45C1-28AB52C84B7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75BC91-4465-52CC-D8F3-C80CD566F9C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BE7742-554E-E725-66C5-CCF9177120C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GB" dirty="0"/>
              <a:t>Draft circulated to FARWG on 23/09/2024</a:t>
            </a:r>
          </a:p>
          <a:p>
            <a:pPr lvl="1"/>
            <a:r>
              <a:rPr lang="en-GB" dirty="0"/>
              <a:t>Comments received from</a:t>
            </a:r>
          </a:p>
          <a:p>
            <a:pPr lvl="2"/>
            <a:r>
              <a:rPr lang="en-GB" dirty="0"/>
              <a:t>Fridolin Jenny (</a:t>
            </a:r>
            <a:r>
              <a:rPr lang="en-GB" dirty="0" err="1"/>
              <a:t>Swissgas</a:t>
            </a:r>
            <a:r>
              <a:rPr lang="en-GB" dirty="0"/>
              <a:t>)</a:t>
            </a:r>
          </a:p>
          <a:p>
            <a:pPr lvl="2"/>
            <a:r>
              <a:rPr lang="en-GB" dirty="0"/>
              <a:t>Mike Acton (DNV)</a:t>
            </a:r>
          </a:p>
          <a:p>
            <a:pPr lvl="2"/>
            <a:r>
              <a:rPr lang="en-GB" dirty="0"/>
              <a:t>Chris Lyons (PIE)</a:t>
            </a:r>
          </a:p>
          <a:p>
            <a:pPr lvl="1"/>
            <a:r>
              <a:rPr lang="en-GB" dirty="0"/>
              <a:t>Calculations </a:t>
            </a:r>
            <a:r>
              <a:rPr lang="en-GB" dirty="0" err="1"/>
              <a:t>QA’d</a:t>
            </a:r>
            <a:r>
              <a:rPr lang="en-GB" dirty="0"/>
              <a:t> by Chris Lyons</a:t>
            </a:r>
          </a:p>
          <a:p>
            <a:pPr lvl="1"/>
            <a:endParaRPr lang="en-GB" dirty="0"/>
          </a:p>
          <a:p>
            <a:r>
              <a:rPr lang="en-GB" dirty="0"/>
              <a:t>Calculations updated &amp; final report issued to UKOPA </a:t>
            </a:r>
            <a:br>
              <a:rPr lang="en-GB" dirty="0"/>
            </a:br>
            <a:r>
              <a:rPr lang="en-GB" dirty="0"/>
              <a:t>on 25/11/2024</a:t>
            </a:r>
          </a:p>
          <a:p>
            <a:endParaRPr lang="en-GB" dirty="0"/>
          </a:p>
          <a:p>
            <a:r>
              <a:rPr lang="en-GB" dirty="0"/>
              <a:t>Available on UKOPA website from December 2024</a:t>
            </a:r>
          </a:p>
          <a:p>
            <a:pPr lvl="1"/>
            <a:r>
              <a:rPr lang="en-GB" dirty="0"/>
              <a:t>Published Documents / UKOPA Reports</a:t>
            </a:r>
          </a:p>
          <a:p>
            <a:pPr lvl="2"/>
            <a:r>
              <a:rPr lang="en-GB" dirty="0">
                <a:hlinkClick r:id="rId2"/>
              </a:rPr>
              <a:t>https://www.ukopa.co.uk/wp-content/uploads/2024/12/UKOPA-RP-24-01-Product-Loss-Report-1962-2022-Ed1.pdf</a:t>
            </a:r>
            <a:r>
              <a:rPr lang="en-GB" dirty="0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EB1C42-778B-59BA-CFCD-33FDF82193B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GB" dirty="0"/>
              <a:t>2022 Product Loss Report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D0D7462-82BA-5705-57BD-932420CBF63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 dirty="0"/>
              <a:t>Timetable for Issue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5DBAB6-2CCB-0BB1-D59E-AEB86DD38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1891" y="2045812"/>
            <a:ext cx="6181725" cy="86868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104304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ECFAA3-FAA1-4151-9B4A-B5AB2489F04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E53A4B-FB8C-2B21-2019-94DF2C1D575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F7F5C5-78AD-0D3D-EFF2-0D1DEFE50BD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834554" y="2557036"/>
            <a:ext cx="21806661" cy="10123120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9 members have provided fault data</a:t>
            </a:r>
          </a:p>
          <a:p>
            <a:pPr lvl="1"/>
            <a:r>
              <a:rPr lang="en-GB" dirty="0"/>
              <a:t>Cadent, GNI, INEOS, NGN, NGT, Sabic, SGN Scot &amp; SGN South, Shell (part), WWU</a:t>
            </a:r>
          </a:p>
          <a:p>
            <a:endParaRPr lang="en-GB" dirty="0"/>
          </a:p>
          <a:p>
            <a:r>
              <a:rPr lang="en-GB" dirty="0"/>
              <a:t>2 members confirmed they have no data for 2022</a:t>
            </a:r>
          </a:p>
          <a:p>
            <a:pPr lvl="1"/>
            <a:r>
              <a:rPr lang="en-GB" dirty="0"/>
              <a:t>E.On, Essar</a:t>
            </a:r>
          </a:p>
          <a:p>
            <a:endParaRPr lang="en-GB" dirty="0"/>
          </a:p>
          <a:p>
            <a:r>
              <a:rPr lang="en-GB" dirty="0"/>
              <a:t>3½  companies who have provided data in past have not responded</a:t>
            </a:r>
          </a:p>
          <a:p>
            <a:pPr lvl="1"/>
            <a:r>
              <a:rPr lang="en-GB" dirty="0"/>
              <a:t>INEOS FPS, Shell (part), Uniper, Wood</a:t>
            </a:r>
          </a:p>
          <a:p>
            <a:endParaRPr lang="en-GB" dirty="0"/>
          </a:p>
          <a:p>
            <a:r>
              <a:rPr lang="en-GB" dirty="0"/>
              <a:t>3 members who operate MAHPs currently not contributing</a:t>
            </a:r>
          </a:p>
          <a:p>
            <a:pPr lvl="1"/>
            <a:r>
              <a:rPr lang="fi-FI" dirty="0"/>
              <a:t>Drax, ENI, Mutual Energy</a:t>
            </a:r>
          </a:p>
          <a:p>
            <a:pPr lvl="1"/>
            <a:endParaRPr lang="en-GB" dirty="0"/>
          </a:p>
          <a:p>
            <a:r>
              <a:rPr lang="en-GB" dirty="0"/>
              <a:t>Amount of data appears to be reducing and pipeline data not being updated regularly…</a:t>
            </a:r>
          </a:p>
          <a:p>
            <a:pPr lvl="1"/>
            <a:r>
              <a:rPr lang="en-GB" dirty="0"/>
              <a:t>Change in staff / workload issues?</a:t>
            </a:r>
          </a:p>
          <a:p>
            <a:pPr lvl="1"/>
            <a:r>
              <a:rPr lang="en-GB" dirty="0"/>
              <a:t>Less digs / not every dig reported to UKOPA?</a:t>
            </a:r>
          </a:p>
          <a:p>
            <a:pPr lvl="1"/>
            <a:r>
              <a:rPr lang="en-GB" dirty="0"/>
              <a:t>FR/1  / P11 policies not being followed?</a:t>
            </a:r>
          </a:p>
          <a:p>
            <a:pPr lvl="1"/>
            <a:r>
              <a:rPr lang="en-GB" dirty="0"/>
              <a:t>All of the above?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156ABE-B05D-B70A-07C0-DA7DD4E4F84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GB" dirty="0"/>
              <a:t>2022 Summary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4E8FFE-3ED3-F569-3547-DD6C0C2C5F9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 dirty="0"/>
              <a:t>Contributions from Members</a:t>
            </a:r>
          </a:p>
        </p:txBody>
      </p:sp>
    </p:spTree>
    <p:extLst>
      <p:ext uri="{BB962C8B-B14F-4D97-AF65-F5344CB8AC3E}">
        <p14:creationId xmlns:p14="http://schemas.microsoft.com/office/powerpoint/2010/main" val="26363057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783459-F030-6E0D-D85F-EA2D34EE99A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4AEE25-2A1E-EBCF-6B62-DC83A91D8E3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09C98D-4EE8-DEF5-5F60-6726C151C24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Late provision of data</a:t>
            </a:r>
          </a:p>
          <a:p>
            <a:pPr lvl="1"/>
            <a:r>
              <a:rPr lang="en-GB" dirty="0"/>
              <a:t>Especially pipeline data</a:t>
            </a:r>
          </a:p>
          <a:p>
            <a:r>
              <a:rPr lang="en-GB" dirty="0"/>
              <a:t>Not all defects (or any) reported on defect sheet </a:t>
            </a:r>
          </a:p>
          <a:p>
            <a:r>
              <a:rPr lang="en-GB" dirty="0"/>
              <a:t>‘New’ dent/gouge classification not being followed</a:t>
            </a:r>
          </a:p>
          <a:p>
            <a:r>
              <a:rPr lang="en-GB" dirty="0"/>
              <a:t>Not many faults reported</a:t>
            </a:r>
          </a:p>
          <a:p>
            <a:pPr lvl="1"/>
            <a:r>
              <a:rPr lang="en-GB" dirty="0"/>
              <a:t>One operator said that are doing 50-60 digs per year</a:t>
            </a:r>
          </a:p>
          <a:p>
            <a:pPr lvl="2"/>
            <a:r>
              <a:rPr lang="en-GB" dirty="0"/>
              <a:t>But only 2 faults reported for 2022!</a:t>
            </a:r>
          </a:p>
          <a:p>
            <a:pPr lvl="1"/>
            <a:r>
              <a:rPr lang="en-GB" dirty="0"/>
              <a:t>Report length of pipeline </a:t>
            </a:r>
            <a:r>
              <a:rPr lang="en-GB" dirty="0" err="1"/>
              <a:t>ILI’d</a:t>
            </a:r>
            <a:r>
              <a:rPr lang="en-GB" dirty="0"/>
              <a:t> and/or CIPS/DCVG each year?</a:t>
            </a:r>
          </a:p>
          <a:p>
            <a:pPr lvl="2"/>
            <a:r>
              <a:rPr lang="en-GB" dirty="0"/>
              <a:t>Way to cross-check number of faults</a:t>
            </a:r>
          </a:p>
          <a:p>
            <a:endParaRPr lang="en-GB" dirty="0"/>
          </a:p>
          <a:p>
            <a:r>
              <a:rPr lang="en-GB" dirty="0"/>
              <a:t>Lots of faults reported in 2022 were discovered in earlier years</a:t>
            </a:r>
          </a:p>
          <a:p>
            <a:pPr lvl="1"/>
            <a:r>
              <a:rPr lang="en-GB" dirty="0"/>
              <a:t>Discovery is ILI date</a:t>
            </a:r>
          </a:p>
          <a:p>
            <a:pPr lvl="2"/>
            <a:r>
              <a:rPr lang="en-GB" dirty="0"/>
              <a:t>Long delay to excavation?</a:t>
            </a:r>
          </a:p>
          <a:p>
            <a:pPr lvl="2"/>
            <a:r>
              <a:rPr lang="en-GB" dirty="0"/>
              <a:t>Takes this long for data to work through company?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E59F45-DC37-F3CC-78FE-F64B4EF5A01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GB" dirty="0"/>
              <a:t>2022 Summary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2647F72-36A9-5407-B3CA-207935EF8A3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 dirty="0"/>
              <a:t>Data Collection Issues</a:t>
            </a:r>
          </a:p>
        </p:txBody>
      </p:sp>
    </p:spTree>
    <p:extLst>
      <p:ext uri="{BB962C8B-B14F-4D97-AF65-F5344CB8AC3E}">
        <p14:creationId xmlns:p14="http://schemas.microsoft.com/office/powerpoint/2010/main" val="7083058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UKOPA">
      <a:dk1>
        <a:srgbClr val="000000"/>
      </a:dk1>
      <a:lt1>
        <a:srgbClr val="FFFFFF"/>
      </a:lt1>
      <a:dk2>
        <a:srgbClr val="363535"/>
      </a:dk2>
      <a:lt2>
        <a:srgbClr val="E7E6E6"/>
      </a:lt2>
      <a:accent1>
        <a:srgbClr val="201F4A"/>
      </a:accent1>
      <a:accent2>
        <a:srgbClr val="EB912D"/>
      </a:accent2>
      <a:accent3>
        <a:srgbClr val="178B55"/>
      </a:accent3>
      <a:accent4>
        <a:srgbClr val="9696C9"/>
      </a:accent4>
      <a:accent5>
        <a:srgbClr val="699396"/>
      </a:accent5>
      <a:accent6>
        <a:srgbClr val="B193C5"/>
      </a:accent6>
      <a:hlink>
        <a:srgbClr val="201F4A"/>
      </a:hlink>
      <a:folHlink>
        <a:srgbClr val="282C7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7534" tIns="97534" rIns="97534" bIns="97534" numCol="1" spcCol="38100" rtlCol="0" anchor="ctr">
        <a:spAutoFit/>
      </a:bodyPr>
      <a:lstStyle>
        <a:defPPr marL="0" marR="0" indent="0" algn="l" defTabSz="260096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7534" tIns="97534" rIns="97534" bIns="97534" numCol="1" spcCol="38100" rtlCol="0" anchor="t">
        <a:spAutoFit/>
      </a:bodyPr>
      <a:lstStyle>
        <a:defPPr marL="0" marR="0" indent="0" algn="l" defTabSz="260096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UKOPA PowerPoint Widescreen Template (2)" id="{DEEC4695-250E-4046-95D1-D2F659B52326}" vid="{982244C4-A893-6C4A-8841-60910E442238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EB8F2"/>
      </a:accent1>
      <a:accent2>
        <a:srgbClr val="ED7D31"/>
      </a:accent2>
      <a:accent3>
        <a:srgbClr val="989898"/>
      </a:accent3>
      <a:accent4>
        <a:srgbClr val="C4C400"/>
      </a:accent4>
      <a:accent5>
        <a:srgbClr val="00B0F0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7534" tIns="97534" rIns="97534" bIns="97534" numCol="1" spcCol="38100" rtlCol="0" anchor="ctr">
        <a:spAutoFit/>
      </a:bodyPr>
      <a:lstStyle>
        <a:defPPr marL="0" marR="0" indent="0" algn="l" defTabSz="260096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7534" tIns="97534" rIns="97534" bIns="97534" numCol="1" spcCol="38100" rtlCol="0" anchor="t">
        <a:spAutoFit/>
      </a:bodyPr>
      <a:lstStyle>
        <a:defPPr marL="0" marR="0" indent="0" algn="l" defTabSz="260096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5575D7E45D10479E086FAA993ABFC5" ma:contentTypeVersion="4" ma:contentTypeDescription="Create a new document." ma:contentTypeScope="" ma:versionID="951600d62b7b348dc723c41761f34326">
  <xsd:schema xmlns:xsd="http://www.w3.org/2001/XMLSchema" xmlns:xs="http://www.w3.org/2001/XMLSchema" xmlns:p="http://schemas.microsoft.com/office/2006/metadata/properties" xmlns:ns2="975c64a8-f8f2-42bf-88d0-4b0d02f5b1fb" targetNamespace="http://schemas.microsoft.com/office/2006/metadata/properties" ma:root="true" ma:fieldsID="489d418817483027af76165aba3ffdd2" ns2:_="">
    <xsd:import namespace="975c64a8-f8f2-42bf-88d0-4b0d02f5b1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5c64a8-f8f2-42bf-88d0-4b0d02f5b1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F84542-EC85-46EF-8A95-9034A9773F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F1C021-9B62-431E-867E-41C3C142157F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975c64a8-f8f2-42bf-88d0-4b0d02f5b1fb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D578631-082C-4327-98DE-2E3DAA2A33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5c64a8-f8f2-42bf-88d0-4b0d02f5b1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1164</TotalTime>
  <Words>1409</Words>
  <Application>Microsoft Office PowerPoint</Application>
  <PresentationFormat>Custom</PresentationFormat>
  <Paragraphs>351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Rouse</dc:creator>
  <cp:lastModifiedBy>Martin Davey</cp:lastModifiedBy>
  <cp:revision>18</cp:revision>
  <dcterms:created xsi:type="dcterms:W3CDTF">2022-07-19T12:17:41Z</dcterms:created>
  <dcterms:modified xsi:type="dcterms:W3CDTF">2025-10-08T07:33:52Z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0x010100265575D7E45D10479E086FAA993ABFC5</vt:lpwstr>
  </property>
  <property fmtid="{D5CDD505-2E9C-101B-9397-08002B2CF9AE}" pid="3" name="MSIP_Label_2b73dd0b-afe1-4a46-943f-1bdb914b8a49_Enabled">
    <vt:lpwstr>true</vt:lpwstr>
  </property>
  <property fmtid="{D5CDD505-2E9C-101B-9397-08002B2CF9AE}" pid="4" name="MSIP_Label_2b73dd0b-afe1-4a46-943f-1bdb914b8a49_SetDate">
    <vt:lpwstr>2025-10-08T07:33:49Z</vt:lpwstr>
  </property>
  <property fmtid="{D5CDD505-2E9C-101B-9397-08002B2CF9AE}" pid="5" name="MSIP_Label_2b73dd0b-afe1-4a46-943f-1bdb914b8a49_Method">
    <vt:lpwstr>Standard</vt:lpwstr>
  </property>
  <property fmtid="{D5CDD505-2E9C-101B-9397-08002B2CF9AE}" pid="6" name="MSIP_Label_2b73dd0b-afe1-4a46-943f-1bdb914b8a49_Name">
    <vt:lpwstr>Internal</vt:lpwstr>
  </property>
  <property fmtid="{D5CDD505-2E9C-101B-9397-08002B2CF9AE}" pid="7" name="MSIP_Label_2b73dd0b-afe1-4a46-943f-1bdb914b8a49_SiteId">
    <vt:lpwstr>b9563cbc-9874-41ab-b448-7e0f61aff3eb</vt:lpwstr>
  </property>
  <property fmtid="{D5CDD505-2E9C-101B-9397-08002B2CF9AE}" pid="8" name="MSIP_Label_2b73dd0b-afe1-4a46-943f-1bdb914b8a49_ActionId">
    <vt:lpwstr>8fe8e223-d562-433d-a487-ec287e5842f0</vt:lpwstr>
  </property>
  <property fmtid="{D5CDD505-2E9C-101B-9397-08002B2CF9AE}" pid="9" name="MSIP_Label_2b73dd0b-afe1-4a46-943f-1bdb914b8a49_ContentBits">
    <vt:lpwstr>1</vt:lpwstr>
  </property>
  <property fmtid="{D5CDD505-2E9C-101B-9397-08002B2CF9AE}" pid="10" name="MSIP_Label_2b73dd0b-afe1-4a46-943f-1bdb914b8a49_Tag">
    <vt:lpwstr>10, 3, 0, 1</vt:lpwstr>
  </property>
  <property fmtid="{D5CDD505-2E9C-101B-9397-08002B2CF9AE}" pid="11" name="ClassificationContentMarkingHeaderLocations">
    <vt:lpwstr>Office Theme:3</vt:lpwstr>
  </property>
  <property fmtid="{D5CDD505-2E9C-101B-9397-08002B2CF9AE}" pid="12" name="ClassificationContentMarkingHeaderText">
    <vt:lpwstr>Classified as Internal</vt:lpwstr>
  </property>
</Properties>
</file>