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4"/>
    <p:sldMasterId id="2147483649" r:id="rId5"/>
  </p:sldMasterIdLst>
  <p:notesMasterIdLst>
    <p:notesMasterId r:id="rId18"/>
  </p:notesMasterIdLst>
  <p:handoutMasterIdLst>
    <p:handoutMasterId r:id="rId19"/>
  </p:handoutMasterIdLst>
  <p:sldIdLst>
    <p:sldId id="256" r:id="rId6"/>
    <p:sldId id="257" r:id="rId7"/>
    <p:sldId id="259" r:id="rId8"/>
    <p:sldId id="260" r:id="rId9"/>
    <p:sldId id="268" r:id="rId10"/>
    <p:sldId id="263" r:id="rId11"/>
    <p:sldId id="264" r:id="rId12"/>
    <p:sldId id="261" r:id="rId13"/>
    <p:sldId id="265" r:id="rId14"/>
    <p:sldId id="262" r:id="rId15"/>
    <p:sldId id="266" r:id="rId16"/>
    <p:sldId id="267" r:id="rId17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3366"/>
    <a:srgbClr val="66FF66"/>
    <a:srgbClr val="FFFF99"/>
    <a:srgbClr val="FFFFCC"/>
    <a:srgbClr val="006699"/>
    <a:srgbClr val="336699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0"/>
    <p:restoredTop sz="95707"/>
  </p:normalViewPr>
  <p:slideViewPr>
    <p:cSldViewPr>
      <p:cViewPr varScale="1">
        <p:scale>
          <a:sx n="104" d="100"/>
          <a:sy n="104" d="100"/>
        </p:scale>
        <p:origin x="1544" y="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y J Fuller" userId="35d041fc-9255-4808-8bab-970f3f2706d6" providerId="ADAL" clId="{E72FA876-AB56-4CBB-AD0B-4372E5FE3119}"/>
    <pc:docChg chg="custSel modSld modMainMaster">
      <pc:chgData name="Andy J Fuller" userId="35d041fc-9255-4808-8bab-970f3f2706d6" providerId="ADAL" clId="{E72FA876-AB56-4CBB-AD0B-4372E5FE3119}" dt="2024-02-20T14:44:16.585" v="2" actId="700"/>
      <pc:docMkLst>
        <pc:docMk/>
      </pc:docMkLst>
      <pc:sldChg chg="addSp delSp modSp mod modClrScheme chgLayout">
        <pc:chgData name="Andy J Fuller" userId="35d041fc-9255-4808-8bab-970f3f2706d6" providerId="ADAL" clId="{E72FA876-AB56-4CBB-AD0B-4372E5FE3119}" dt="2024-02-20T14:44:16.585" v="2" actId="700"/>
        <pc:sldMkLst>
          <pc:docMk/>
          <pc:sldMk cId="4192577663" sldId="256"/>
        </pc:sldMkLst>
        <pc:spChg chg="add mod ord">
          <ac:chgData name="Andy J Fuller" userId="35d041fc-9255-4808-8bab-970f3f2706d6" providerId="ADAL" clId="{E72FA876-AB56-4CBB-AD0B-4372E5FE3119}" dt="2024-02-20T14:44:16.585" v="2" actId="700"/>
          <ac:spMkLst>
            <pc:docMk/>
            <pc:sldMk cId="4192577663" sldId="256"/>
            <ac:spMk id="2" creationId="{82170A0E-BA63-A659-B5E8-7D6EF7A88939}"/>
          </ac:spMkLst>
        </pc:spChg>
        <pc:spChg chg="add mod ord">
          <ac:chgData name="Andy J Fuller" userId="35d041fc-9255-4808-8bab-970f3f2706d6" providerId="ADAL" clId="{E72FA876-AB56-4CBB-AD0B-4372E5FE3119}" dt="2024-02-20T14:44:16.585" v="2" actId="700"/>
          <ac:spMkLst>
            <pc:docMk/>
            <pc:sldMk cId="4192577663" sldId="256"/>
            <ac:spMk id="3" creationId="{9B600A0C-0F52-98CA-4C1C-1658D9D4BA60}"/>
          </ac:spMkLst>
        </pc:spChg>
        <pc:spChg chg="del mod ord">
          <ac:chgData name="Andy J Fuller" userId="35d041fc-9255-4808-8bab-970f3f2706d6" providerId="ADAL" clId="{E72FA876-AB56-4CBB-AD0B-4372E5FE3119}" dt="2024-02-20T14:44:16.585" v="2" actId="700"/>
          <ac:spMkLst>
            <pc:docMk/>
            <pc:sldMk cId="4192577663" sldId="256"/>
            <ac:spMk id="4" creationId="{0048A66D-4A7D-4949-AF0B-CD1838D3C3C9}"/>
          </ac:spMkLst>
        </pc:spChg>
        <pc:spChg chg="del mod ord">
          <ac:chgData name="Andy J Fuller" userId="35d041fc-9255-4808-8bab-970f3f2706d6" providerId="ADAL" clId="{E72FA876-AB56-4CBB-AD0B-4372E5FE3119}" dt="2024-02-20T14:44:16.585" v="2" actId="700"/>
          <ac:spMkLst>
            <pc:docMk/>
            <pc:sldMk cId="4192577663" sldId="256"/>
            <ac:spMk id="5" creationId="{F85EA015-734C-3D05-53E4-4828CA5E651C}"/>
          </ac:spMkLst>
        </pc:spChg>
      </pc:sldChg>
      <pc:sldMasterChg chg="modSp mod">
        <pc:chgData name="Andy J Fuller" userId="35d041fc-9255-4808-8bab-970f3f2706d6" providerId="ADAL" clId="{E72FA876-AB56-4CBB-AD0B-4372E5FE3119}" dt="2024-02-20T14:43:30.073" v="1" actId="20577"/>
        <pc:sldMasterMkLst>
          <pc:docMk/>
          <pc:sldMasterMk cId="0" sldId="2147483649"/>
        </pc:sldMasterMkLst>
        <pc:spChg chg="mod">
          <ac:chgData name="Andy J Fuller" userId="35d041fc-9255-4808-8bab-970f3f2706d6" providerId="ADAL" clId="{E72FA876-AB56-4CBB-AD0B-4372E5FE3119}" dt="2024-02-20T14:43:30.073" v="1" actId="20577"/>
          <ac:spMkLst>
            <pc:docMk/>
            <pc:sldMasterMk cId="0" sldId="2147483649"/>
            <ac:spMk id="2055" creationId="{6731603C-0CB6-4B57-B6FB-2A2AC3F0885E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D31738F-E964-4993-98C6-3669470C29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448A399-C538-4B8E-9AC4-3C1B159119C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FF74143-D5EE-4C55-8B19-54046408048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6BDB3136-AF8C-467C-94D7-DC600E76C09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070FFA6-FC04-4A7C-8304-88B7D1E39E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5750CD9-5831-4BA0-8C1F-AEF763C594E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61E270-4764-4DFE-8F01-F37331CC61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FCE369C6-A0CA-42BB-B45E-766523BCE48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CE4D8FF-D071-4777-B829-92C97D2B907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126ACFD-50DA-4AB1-947C-77BEDCEA04E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AB0544-D612-46E8-8E57-C466D19348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9197C45-D959-4149-B704-CA4C91C520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197C45-D959-4149-B704-CA4C91C52033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8216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197C45-D959-4149-B704-CA4C91C52033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6032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13AC9-2CFA-45BA-5806-8540727C4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0884FB-0A09-2D06-C89C-73E2C91B36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A104F5-216D-5F47-5AC5-C5C979F91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9696E-4BEB-F981-0DA7-C283A8A32E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197C45-D959-4149-B704-CA4C91C52033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3064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197C45-D959-4149-B704-CA4C91C52033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0824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>
            <a:extLst>
              <a:ext uri="{FF2B5EF4-FFF2-40B4-BE49-F238E27FC236}">
                <a16:creationId xmlns:a16="http://schemas.microsoft.com/office/drawing/2014/main" id="{68F7C902-1847-46E8-9702-BC0CC2EA9D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16700"/>
            <a:ext cx="5256000" cy="260350"/>
          </a:xfrm>
          <a:prstGeom prst="rect">
            <a:avLst/>
          </a:prstGeom>
          <a:gradFill flip="none" rotWithShape="1">
            <a:gsLst>
              <a:gs pos="0">
                <a:srgbClr val="003366">
                  <a:tint val="66000"/>
                  <a:satMod val="160000"/>
                </a:srgbClr>
              </a:gs>
              <a:gs pos="50000">
                <a:srgbClr val="003366">
                  <a:tint val="44500"/>
                  <a:satMod val="160000"/>
                </a:srgbClr>
              </a:gs>
              <a:gs pos="100000">
                <a:srgbClr val="00336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defRPr/>
            </a:pPr>
            <a:r>
              <a:rPr lang="en-GB" altLang="ja-JP" sz="15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www.ukopa.co.uk</a:t>
            </a:r>
            <a:endParaRPr lang="en-GB" altLang="en-US" sz="15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4752528" cy="1470025"/>
          </a:xfrm>
        </p:spPr>
        <p:txBody>
          <a:bodyPr/>
          <a:lstStyle>
            <a:lvl1pPr algn="ctr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3886200"/>
            <a:ext cx="4752528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295811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1FBD5CBA-B53E-4FEB-955C-9EA39E4CDCA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8313" y="548680"/>
            <a:ext cx="62753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altLang="en-US" sz="2800" dirty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Click to Add 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84783"/>
            <a:ext cx="5486400" cy="32427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202214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35926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336699"/>
              </a:buClr>
              <a:defRPr/>
            </a:lvl1pPr>
            <a:lvl2pPr>
              <a:buClr>
                <a:srgbClr val="336699"/>
              </a:buClr>
              <a:defRPr/>
            </a:lvl2pPr>
            <a:lvl3pPr>
              <a:buClr>
                <a:srgbClr val="336699"/>
              </a:buClr>
              <a:defRPr/>
            </a:lvl3pPr>
            <a:lvl4pPr>
              <a:buClr>
                <a:srgbClr val="336699"/>
              </a:buClr>
              <a:defRPr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641705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996695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268760"/>
            <a:ext cx="4038600" cy="5184576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28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268760"/>
            <a:ext cx="4038600" cy="5184575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28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11992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9061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278461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6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9061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278460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8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6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48680"/>
            <a:ext cx="62753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alt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5633107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638786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036875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40768"/>
            <a:ext cx="5111750" cy="5184576"/>
          </a:xfrm>
        </p:spPr>
        <p:txBody>
          <a:bodyPr/>
          <a:lstStyle>
            <a:lvl1pPr marL="342900" indent="-342900">
              <a:buClr>
                <a:srgbClr val="336699"/>
              </a:buClr>
              <a:buFont typeface="Courier New" panose="02070309020205020404" pitchFamily="49" charset="0"/>
              <a:buChar char="o"/>
              <a:defRPr sz="3200"/>
            </a:lvl1pPr>
            <a:lvl2pPr marL="742950" indent="-285750">
              <a:buClr>
                <a:srgbClr val="336699"/>
              </a:buClr>
              <a:buFont typeface="Courier New" panose="02070309020205020404" pitchFamily="49" charset="0"/>
              <a:buChar char="o"/>
              <a:defRPr sz="2800"/>
            </a:lvl2pPr>
            <a:lvl3pPr marL="11430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400"/>
            </a:lvl3pPr>
            <a:lvl4pPr marL="16002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000"/>
            </a:lvl4pPr>
            <a:lvl5pPr marL="2057400" indent="-228600">
              <a:buClr>
                <a:srgbClr val="336699"/>
              </a:buClr>
              <a:buFont typeface="Courier New" panose="02070309020205020404" pitchFamily="49" charset="0"/>
              <a:buChar char="o"/>
              <a:defRPr sz="20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40768"/>
            <a:ext cx="3008313" cy="51845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48680"/>
            <a:ext cx="62753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alt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03561589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82AC9769-270B-46C9-8763-AC5CFED04B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450" y="1133475"/>
            <a:ext cx="3887788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5EF556BB-EB6B-479B-8564-3C0B162A96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066925"/>
            <a:ext cx="46101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 Slide</a:t>
            </a:r>
          </a:p>
        </p:txBody>
      </p:sp>
      <p:pic>
        <p:nvPicPr>
          <p:cNvPr id="1028" name="Picture 9">
            <a:extLst>
              <a:ext uri="{FF2B5EF4-FFF2-40B4-BE49-F238E27FC236}">
                <a16:creationId xmlns:a16="http://schemas.microsoft.com/office/drawing/2014/main" id="{A518D447-2253-49AE-ACA9-27994A0A38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260648"/>
            <a:ext cx="7493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Line 11">
            <a:extLst>
              <a:ext uri="{FF2B5EF4-FFF2-40B4-BE49-F238E27FC236}">
                <a16:creationId xmlns:a16="http://schemas.microsoft.com/office/drawing/2014/main" id="{9024D3B0-2319-4548-8D1A-B3C039CD0EA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3863" y="1125538"/>
            <a:ext cx="8424862" cy="0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6C848B26-EC53-4FEF-86A1-A0628035B2A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16700"/>
            <a:ext cx="5256000" cy="260350"/>
          </a:xfrm>
          <a:prstGeom prst="rect">
            <a:avLst/>
          </a:prstGeom>
          <a:gradFill flip="none" rotWithShape="1">
            <a:gsLst>
              <a:gs pos="0">
                <a:srgbClr val="003366">
                  <a:tint val="66000"/>
                  <a:satMod val="160000"/>
                </a:srgbClr>
              </a:gs>
              <a:gs pos="50000">
                <a:srgbClr val="003366">
                  <a:tint val="44500"/>
                  <a:satMod val="160000"/>
                </a:srgbClr>
              </a:gs>
              <a:gs pos="100000">
                <a:srgbClr val="00336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defRPr/>
            </a:pPr>
            <a:r>
              <a:rPr lang="en-GB" altLang="ja-JP" sz="15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www.ukopa.co.uk</a:t>
            </a:r>
            <a:endParaRPr lang="en-GB" altLang="en-US" sz="15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92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17">
            <a:extLst>
              <a:ext uri="{FF2B5EF4-FFF2-40B4-BE49-F238E27FC236}">
                <a16:creationId xmlns:a16="http://schemas.microsoft.com/office/drawing/2014/main" id="{6731603C-0CB6-4B57-B6FB-2A2AC3F088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16700"/>
            <a:ext cx="9144000" cy="260350"/>
          </a:xfrm>
          <a:prstGeom prst="rect">
            <a:avLst/>
          </a:prstGeom>
          <a:gradFill flip="none" rotWithShape="1">
            <a:gsLst>
              <a:gs pos="0">
                <a:srgbClr val="003366">
                  <a:tint val="66000"/>
                  <a:satMod val="160000"/>
                </a:srgbClr>
              </a:gs>
              <a:gs pos="50000">
                <a:srgbClr val="003366">
                  <a:tint val="44500"/>
                  <a:satMod val="160000"/>
                </a:srgbClr>
              </a:gs>
              <a:gs pos="100000">
                <a:srgbClr val="00336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altLang="en-US" sz="15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2025			               </a:t>
            </a:r>
            <a:fld id="{5C44767E-8D71-4BAF-9A84-3DDBAE486109}" type="slidenum">
              <a:rPr lang="en-GB" altLang="en-US" sz="1500" b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pPr algn="ctr" eaLnBrk="1" hangingPunct="1">
                <a:defRPr/>
              </a:pPr>
              <a:t>‹#›</a:t>
            </a:fld>
            <a:r>
              <a:rPr lang="en-GB" altLang="en-US" sz="15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		  </a:t>
            </a:r>
            <a:r>
              <a:rPr lang="en-GB" altLang="ja-JP" sz="15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www.ukopa.co.uk</a:t>
            </a:r>
            <a:endParaRPr lang="en-GB" altLang="en-US" sz="1500" b="1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18EF381D-C048-44B0-95D0-C40F0B3CB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3398" y="528637"/>
            <a:ext cx="62753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Add title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F4BD8B64-DE37-436E-9B54-38585D1F7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3398" y="1340767"/>
            <a:ext cx="8229600" cy="5112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First Level 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3"/>
            <a:endParaRPr lang="en-GB" altLang="en-US" dirty="0"/>
          </a:p>
        </p:txBody>
      </p:sp>
      <p:sp>
        <p:nvSpPr>
          <p:cNvPr id="2053" name="Line 11">
            <a:extLst>
              <a:ext uri="{FF2B5EF4-FFF2-40B4-BE49-F238E27FC236}">
                <a16:creationId xmlns:a16="http://schemas.microsoft.com/office/drawing/2014/main" id="{77863E50-A545-476B-9C5A-0E559EF6556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68313" y="1124744"/>
            <a:ext cx="8424862" cy="0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054" name="Picture 18">
            <a:extLst>
              <a:ext uri="{FF2B5EF4-FFF2-40B4-BE49-F238E27FC236}">
                <a16:creationId xmlns:a16="http://schemas.microsoft.com/office/drawing/2014/main" id="{DA68C0C7-7856-451F-82EB-A974710240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8125" y="71661"/>
            <a:ext cx="25304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</p:sldLayoutIdLst>
  <p:transition spd="slow"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262673"/>
          </a:solidFill>
          <a:latin typeface="Arial Rounded MT Bold" panose="020F0704030504030204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Courier New" panose="02070309020205020404" pitchFamily="49" charset="0"/>
        <a:buChar char="o"/>
        <a:defRPr sz="3200">
          <a:solidFill>
            <a:srgbClr val="262673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Courier New" panose="02070309020205020404" pitchFamily="49" charset="0"/>
        <a:buChar char="o"/>
        <a:defRPr sz="2800">
          <a:solidFill>
            <a:schemeClr val="bg1">
              <a:lumMod val="50000"/>
            </a:schemeClr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Courier New" panose="02070309020205020404" pitchFamily="49" charset="0"/>
        <a:buChar char="o"/>
        <a:defRPr sz="2400">
          <a:solidFill>
            <a:srgbClr val="262673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Courier New" panose="02070309020205020404" pitchFamily="49" charset="0"/>
        <a:buChar char="o"/>
        <a:defRPr sz="2000">
          <a:solidFill>
            <a:schemeClr val="bg1">
              <a:lumMod val="50000"/>
            </a:schemeClr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70A0E-BA63-A659-B5E8-7D6EF7A889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Governance Group Update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600A0C-0F52-98CA-4C1C-1658D9D4BA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3861048"/>
            <a:ext cx="4752528" cy="2232248"/>
          </a:xfrm>
        </p:spPr>
        <p:txBody>
          <a:bodyPr/>
          <a:lstStyle/>
          <a:p>
            <a:r>
              <a:rPr lang="en-US" sz="2000" dirty="0"/>
              <a:t>Barry Dalus</a:t>
            </a:r>
          </a:p>
          <a:p>
            <a:r>
              <a:rPr lang="en-US" sz="2000" dirty="0"/>
              <a:t>Chair</a:t>
            </a:r>
          </a:p>
          <a:p>
            <a:endParaRPr lang="en-US" sz="2000" dirty="0"/>
          </a:p>
          <a:p>
            <a:r>
              <a:rPr lang="en-US" sz="2000" dirty="0"/>
              <a:t>October 2025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257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6A582-4B01-02C2-78BB-2CA3FA88F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398" y="528637"/>
            <a:ext cx="6275387" cy="509588"/>
          </a:xfrm>
        </p:spPr>
        <p:txBody>
          <a:bodyPr wrap="square" anchor="ctr">
            <a:normAutofit/>
          </a:bodyPr>
          <a:lstStyle/>
          <a:p>
            <a:r>
              <a:rPr lang="en-US" sz="2600"/>
              <a:t>UKOPA Governance 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56BDC-0EF6-870E-62DB-3A9BB969A8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560" y="2060848"/>
            <a:ext cx="7920880" cy="4032448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dirty="0"/>
              <a:t>Represent UKOPA on external forums:-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262673"/>
                </a:solidFill>
              </a:rPr>
              <a:t>Support BSI - PD-8010 (PSE17/2) Transmission Pipeline group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i="1" dirty="0"/>
              <a:t>Ensuring the use of GPG meet UKOPA’s requirements</a:t>
            </a:r>
          </a:p>
          <a:p>
            <a:pPr marL="914400" lvl="2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800" i="1" dirty="0"/>
          </a:p>
          <a:p>
            <a:pPr lvl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dirty="0">
                <a:solidFill>
                  <a:srgbClr val="262673"/>
                </a:solidFill>
              </a:rPr>
              <a:t>Update Igem GTDC on key UKOPA deliverables</a:t>
            </a:r>
          </a:p>
          <a:p>
            <a:pPr marL="0" indent="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US" sz="1500" i="1" strike="sngStrike" dirty="0">
              <a:highlight>
                <a:srgbClr val="FFFF00"/>
              </a:highlight>
            </a:endParaRP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6C1A21C3-0F1C-A21E-E152-F0A1B9D1E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5319">
            <a:off x="2765169" y="4851248"/>
            <a:ext cx="1725398" cy="775290"/>
          </a:xfrm>
          <a:prstGeom prst="rect">
            <a:avLst/>
          </a:prstGeom>
        </p:spPr>
      </p:pic>
      <p:pic>
        <p:nvPicPr>
          <p:cNvPr id="9" name="Picture 8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C824B372-2635-69DC-6EDC-661E8AEC54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6427">
            <a:off x="5196208" y="4878146"/>
            <a:ext cx="1825859" cy="63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41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F810C-D1B6-495A-59E8-050775266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6275387" cy="509588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844DA-58E5-73C8-B900-84B9C585F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340768"/>
            <a:ext cx="7776864" cy="482453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18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GPG</a:t>
            </a:r>
            <a:r>
              <a:rPr lang="en-US" sz="18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Completed to Date  = 38</a:t>
            </a:r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sz="18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Review Ongoing / Due  = 18</a:t>
            </a:r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sz="18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i="1" dirty="0">
                <a:solidFill>
                  <a:srgbClr val="FF0000"/>
                </a:solidFill>
              </a:rPr>
              <a:t>New</a:t>
            </a:r>
            <a:r>
              <a:rPr lang="en-US" sz="18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GPG in development = 5</a:t>
            </a:r>
          </a:p>
          <a:p>
            <a:pPr marL="457200" lvl="1" indent="0">
              <a:buNone/>
            </a:pPr>
            <a:endParaRPr lang="en-US" sz="18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18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TBN</a:t>
            </a:r>
            <a:r>
              <a:rPr lang="en-US" sz="18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Completed to Date = 18</a:t>
            </a:r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sz="18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Under Review  = 8</a:t>
            </a:r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sz="1800" i="1" dirty="0">
                <a:solidFill>
                  <a:srgbClr val="FF0000"/>
                </a:solidFill>
              </a:rPr>
              <a:t>New</a:t>
            </a:r>
            <a:r>
              <a:rPr lang="en-US" sz="18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TBN in development = 4</a:t>
            </a:r>
          </a:p>
          <a:p>
            <a:pPr marL="457200" lvl="1" indent="0">
              <a:buNone/>
            </a:pPr>
            <a:endParaRPr lang="en-US" sz="18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  <a:p>
            <a:r>
              <a:rPr lang="en-US" sz="18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Reports </a:t>
            </a:r>
            <a:r>
              <a:rPr lang="en-US" sz="18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completed to date = 10</a:t>
            </a:r>
          </a:p>
          <a:p>
            <a:pPr marL="0" indent="0">
              <a:buNone/>
            </a:pPr>
            <a:endParaRPr lang="en-US" sz="18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  <a:p>
            <a:r>
              <a:rPr lang="en-US" sz="18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Going forward </a:t>
            </a:r>
            <a:r>
              <a:rPr lang="en-US" sz="18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- add GPG &amp; TBN updates to working group agenda</a:t>
            </a:r>
          </a:p>
          <a:p>
            <a:pPr lvl="1"/>
            <a:r>
              <a:rPr lang="en-US" sz="18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Review dates</a:t>
            </a:r>
          </a:p>
          <a:p>
            <a:pPr lvl="1"/>
            <a:r>
              <a:rPr lang="en-US" sz="18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Ask for help if needed</a:t>
            </a:r>
          </a:p>
          <a:p>
            <a:pPr marL="0" indent="0">
              <a:buNone/>
            </a:pPr>
            <a:endParaRPr lang="en-US" sz="20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79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CD3C38-03D7-DD5A-516D-A53EDE7A07CE}"/>
              </a:ext>
            </a:extLst>
          </p:cNvPr>
          <p:cNvSpPr txBox="1"/>
          <p:nvPr/>
        </p:nvSpPr>
        <p:spPr>
          <a:xfrm>
            <a:off x="1536973" y="3068960"/>
            <a:ext cx="6275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Governance Questions?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B98C99B-132A-25EC-1A98-88A2681D698A}"/>
              </a:ext>
            </a:extLst>
          </p:cNvPr>
          <p:cNvSpPr txBox="1">
            <a:spLocks/>
          </p:cNvSpPr>
          <p:nvPr/>
        </p:nvSpPr>
        <p:spPr>
          <a:xfrm>
            <a:off x="467544" y="332656"/>
            <a:ext cx="6275387" cy="50958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262673"/>
                </a:solidFill>
                <a:latin typeface="Arial Rounded MT Bold" panose="020F0704030504030204" pitchFamily="34" charset="0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262673"/>
                </a:solidFill>
                <a:latin typeface="Arial Rounded MT Bold" panose="020F0704030504030204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262673"/>
                </a:solidFill>
                <a:latin typeface="Arial Rounded MT Bold" panose="020F0704030504030204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262673"/>
                </a:solidFill>
                <a:latin typeface="Arial Rounded MT Bold" panose="020F0704030504030204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262673"/>
                </a:solidFill>
                <a:latin typeface="Arial Rounded MT Bold" panose="020F0704030504030204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UKOPA Governance Group</a:t>
            </a:r>
          </a:p>
        </p:txBody>
      </p:sp>
    </p:spTree>
    <p:extLst>
      <p:ext uri="{BB962C8B-B14F-4D97-AF65-F5344CB8AC3E}">
        <p14:creationId xmlns:p14="http://schemas.microsoft.com/office/powerpoint/2010/main" val="223387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6A582-4B01-02C2-78BB-2CA3FA88F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220" y="404664"/>
            <a:ext cx="6275387" cy="509588"/>
          </a:xfrm>
        </p:spPr>
        <p:txBody>
          <a:bodyPr/>
          <a:lstStyle/>
          <a:p>
            <a:r>
              <a:rPr lang="en-US" sz="2400" dirty="0"/>
              <a:t>UKOPA Governance Group - 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56BDC-0EF6-870E-62DB-3A9BB969A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84784"/>
            <a:ext cx="6028834" cy="4032448"/>
          </a:xfrm>
        </p:spPr>
        <p:txBody>
          <a:bodyPr/>
          <a:lstStyle/>
          <a:p>
            <a:pPr lvl="1">
              <a:spcBef>
                <a:spcPts val="9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2060"/>
                </a:solidFill>
              </a:rPr>
              <a:t>Providing a consistent approach across UKOPA’s Good Practice Guides (GPG) &amp; Technical Briefing Notes (TBN) </a:t>
            </a:r>
          </a:p>
          <a:p>
            <a:pPr lvl="1">
              <a:spcBef>
                <a:spcPts val="9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2060"/>
                </a:solidFill>
              </a:rPr>
              <a:t>To provide Governance support and  guidance to UKOPA Working Groups</a:t>
            </a:r>
          </a:p>
          <a:p>
            <a:pPr lvl="1">
              <a:spcBef>
                <a:spcPts val="9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2060"/>
                </a:solidFill>
              </a:rPr>
              <a:t>Sharing good practice across UKOPA and its Stakeholders </a:t>
            </a:r>
          </a:p>
          <a:p>
            <a:pPr lvl="1">
              <a:spcBef>
                <a:spcPts val="9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2060"/>
                </a:solidFill>
              </a:rPr>
              <a:t>Support UKOPA Board with publications of GPG &amp; TBN</a:t>
            </a:r>
          </a:p>
          <a:p>
            <a:pPr lvl="1">
              <a:spcBef>
                <a:spcPts val="9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2060"/>
                </a:solidFill>
              </a:rPr>
              <a:t>Represent UKOPA on external forums</a:t>
            </a:r>
          </a:p>
        </p:txBody>
      </p:sp>
      <p:pic>
        <p:nvPicPr>
          <p:cNvPr id="1026" name="Picture 2" descr="What is Governance within ESG? - ESG ...">
            <a:extLst>
              <a:ext uri="{FF2B5EF4-FFF2-40B4-BE49-F238E27FC236}">
                <a16:creationId xmlns:a16="http://schemas.microsoft.com/office/drawing/2014/main" id="{A21944AE-1849-BBE0-F570-73CFC098F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21977">
            <a:off x="6392253" y="2372837"/>
            <a:ext cx="2416307" cy="241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969A3D-8FDF-9733-F448-71F5E018F399}"/>
              </a:ext>
            </a:extLst>
          </p:cNvPr>
          <p:cNvSpPr txBox="1"/>
          <p:nvPr/>
        </p:nvSpPr>
        <p:spPr>
          <a:xfrm rot="1483883">
            <a:off x="7270308" y="3077202"/>
            <a:ext cx="932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UKOPA</a:t>
            </a:r>
            <a:r>
              <a:rPr lang="en-US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7865D5-9394-F824-8CBE-82C32B5FAD52}"/>
              </a:ext>
            </a:extLst>
          </p:cNvPr>
          <p:cNvSpPr txBox="1"/>
          <p:nvPr/>
        </p:nvSpPr>
        <p:spPr>
          <a:xfrm>
            <a:off x="1355834" y="67476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8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F5C4205-D57E-F034-6118-DE82473B6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398" y="188640"/>
            <a:ext cx="6275387" cy="849585"/>
          </a:xfrm>
        </p:spPr>
        <p:txBody>
          <a:bodyPr/>
          <a:lstStyle/>
          <a:p>
            <a:r>
              <a:rPr lang="en-US" altLang="en-US" sz="2400" dirty="0">
                <a:latin typeface="Arial Rounded MT Bold" panose="020F0704030504030204" pitchFamily="34" charset="77"/>
                <a:ea typeface="ＭＳ Ｐゴシック" panose="020B0600070205080204" pitchFamily="34" charset="-128"/>
              </a:rPr>
              <a:t>GPG &amp; TBN Sent for Board Approved </a:t>
            </a:r>
            <a:br>
              <a:rPr lang="en-US" altLang="en-US" sz="2400" dirty="0">
                <a:latin typeface="Arial Rounded MT Bold" panose="020F0704030504030204" pitchFamily="34" charset="77"/>
                <a:ea typeface="ＭＳ Ｐゴシック" panose="020B0600070205080204" pitchFamily="34" charset="-128"/>
              </a:rPr>
            </a:br>
            <a:r>
              <a:rPr lang="en-US" altLang="en-US" sz="2400" dirty="0">
                <a:latin typeface="Arial Rounded MT Bold" panose="020F0704030504030204" pitchFamily="34" charset="77"/>
                <a:ea typeface="ＭＳ Ｐゴシック" panose="020B0600070205080204" pitchFamily="34" charset="-128"/>
              </a:rPr>
              <a:t>Since Feb 2025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B2E35-8669-6884-1639-CAC84C8BB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094" y="1844824"/>
            <a:ext cx="8071811" cy="3672408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GPG 040 Ed1 </a:t>
            </a:r>
            <a:r>
              <a:rPr lang="en-US" sz="2000" dirty="0"/>
              <a:t>- </a:t>
            </a:r>
            <a:r>
              <a:rPr lang="en-GB" sz="2000" b="1" dirty="0"/>
              <a:t>Hydrotechnical hazard integrity management 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1600" dirty="0"/>
              <a:t>Aims to provide an overview on the principles involved in developing a hydrotechnical hazard integrity management system.</a:t>
            </a:r>
          </a:p>
          <a:p>
            <a:pPr algn="just"/>
            <a:endParaRPr lang="en-GB" sz="1600" dirty="0"/>
          </a:p>
          <a:p>
            <a:r>
              <a:rPr lang="en-GB" sz="1600" dirty="0"/>
              <a:t>Applicable to UK onshore pipelines at risk from hydrotechnical hazards at watercourse crossings or in close proximity to watercourses. </a:t>
            </a:r>
          </a:p>
          <a:p>
            <a:pPr marL="0" lvl="0" indent="0">
              <a:buNone/>
            </a:pPr>
            <a:endParaRPr lang="en-GB" sz="1800" dirty="0"/>
          </a:p>
          <a:p>
            <a:pPr marL="0" lvl="0" indent="0">
              <a:buNone/>
            </a:pPr>
            <a:endParaRPr lang="en-GB" sz="1800" dirty="0"/>
          </a:p>
          <a:p>
            <a:pPr marL="0" indent="0" algn="just">
              <a:buNone/>
            </a:pPr>
            <a:endParaRPr lang="en-GB" sz="1800" dirty="0"/>
          </a:p>
          <a:p>
            <a:pPr marL="0" indent="0" algn="just">
              <a:buNone/>
            </a:pPr>
            <a:endParaRPr lang="en-US" sz="1800" dirty="0"/>
          </a:p>
          <a:p>
            <a:endParaRPr lang="en-US" sz="2000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BADAEBBE-39B9-01EC-914F-690F125F9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0434">
            <a:off x="2694534" y="4468104"/>
            <a:ext cx="1793113" cy="1676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DF7D7DD-07D1-33A8-EFC9-8ECF2A030C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0434">
            <a:off x="3974973" y="4496084"/>
            <a:ext cx="1793113" cy="1676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40D5D45F-8BFC-EA08-EF87-B63803FFC2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0434">
            <a:off x="5284249" y="4524064"/>
            <a:ext cx="1793113" cy="1676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439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75AA-8628-A973-C741-780612468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294" y="343034"/>
            <a:ext cx="6164929" cy="509588"/>
          </a:xfrm>
        </p:spPr>
        <p:txBody>
          <a:bodyPr/>
          <a:lstStyle/>
          <a:p>
            <a:r>
              <a:rPr lang="en-US" sz="2400" dirty="0"/>
              <a:t>GPG Review Required / Ongoing - (18)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60E48AE-2F36-980D-823E-ED22069996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802902"/>
              </p:ext>
            </p:extLst>
          </p:nvPr>
        </p:nvGraphicFramePr>
        <p:xfrm>
          <a:off x="438660" y="1268760"/>
          <a:ext cx="8439081" cy="524620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598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0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9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2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Number</a:t>
                      </a:r>
                    </a:p>
                  </a:txBody>
                  <a:tcPr marL="91459" marR="91459" marT="45708" marB="4570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Title</a:t>
                      </a:r>
                    </a:p>
                  </a:txBody>
                  <a:tcPr marL="91459" marR="91459"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WG</a:t>
                      </a:r>
                    </a:p>
                  </a:txBody>
                  <a:tcPr marL="91459" marR="91459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6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UKOPA/GPG/003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Pipeline Process Safety Performance Monitoring.  </a:t>
                      </a:r>
                      <a:r>
                        <a:rPr lang="en-US" sz="12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(Review or Not?)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PSWG</a:t>
                      </a:r>
                    </a:p>
                  </a:txBody>
                  <a:tcPr marL="91459" marR="91459" marT="45725" marB="45725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721849"/>
                  </a:ext>
                </a:extLst>
              </a:tr>
              <a:tr h="6317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Requirements for the Siting and Installation of Wind Turbine Installation in the Vicinity of Buried Pipelines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217433"/>
                  </a:ext>
                </a:extLst>
              </a:tr>
              <a:tr h="5037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UKOPA/GPG/015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pipeline Infringements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IWG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473328"/>
                  </a:ext>
                </a:extLst>
              </a:tr>
              <a:tr h="4160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UKOPA/GPG/018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Pipeline Remaining Life Assessment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216535"/>
                  </a:ext>
                </a:extLst>
              </a:tr>
              <a:tr h="5046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Seismic screening assessment of UK onshore pipelines and associated installations 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52047"/>
                  </a:ext>
                </a:extLst>
              </a:tr>
              <a:tr h="5046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pipelines subject to ground movement (Edition 1.1)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057570"/>
                  </a:ext>
                </a:extLst>
              </a:tr>
              <a:tr h="4680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UKOPA/GPG/021</a:t>
                      </a:r>
                    </a:p>
                  </a:txBody>
                  <a:tcPr marL="91457" marR="91457" marT="45700" marB="4570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Line Inspections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097079"/>
                  </a:ext>
                </a:extLst>
              </a:tr>
              <a:tr h="5125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UKOPA/GPG/025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Benefit Analysis to Demonstrate ALARP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1354401"/>
                  </a:ext>
                </a:extLst>
              </a:tr>
              <a:tr h="5125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UKOPA/GPG/026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Verification of Features Identified by ILI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050726"/>
                  </a:ext>
                </a:extLst>
              </a:tr>
              <a:tr h="4222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UKOPA/GPG/027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 Corrosion Guidelines.  Expected 2026 due 2025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21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11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2D1E2-4464-CD5D-4EF9-77251F2F6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B6068-0652-840B-D457-850ECD133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294" y="343034"/>
            <a:ext cx="6275387" cy="509588"/>
          </a:xfrm>
        </p:spPr>
        <p:txBody>
          <a:bodyPr/>
          <a:lstStyle/>
          <a:p>
            <a:r>
              <a:rPr lang="en-US" sz="2400" dirty="0"/>
              <a:t>GPG Review Required / Ongoing  - (18)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7CCBEDA-157D-A5A0-6FDD-7F4ECA9735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72522"/>
              </p:ext>
            </p:extLst>
          </p:nvPr>
        </p:nvGraphicFramePr>
        <p:xfrm>
          <a:off x="503547" y="1412776"/>
          <a:ext cx="8136905" cy="471572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541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7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8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1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</a:p>
                  </a:txBody>
                  <a:tcPr marL="91459" marR="91459" marT="45708" marB="4570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</a:p>
                  </a:txBody>
                  <a:tcPr marL="91459" marR="91459"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WG</a:t>
                      </a:r>
                    </a:p>
                  </a:txBody>
                  <a:tcPr marL="91459" marR="91459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3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UKOPA/GPG/029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Authority Planners Information Regarding On Shore Pipelines &amp; Installations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IWG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36894"/>
                  </a:ext>
                </a:extLst>
              </a:tr>
              <a:tr h="4273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UKOPA/GPG/030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Pipeline Vibrations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179442"/>
                  </a:ext>
                </a:extLst>
              </a:tr>
              <a:tr h="4273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UKOPA/GPG/031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 Interference Guidelines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9" marR="91459" marT="45725" marB="45725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721849"/>
                  </a:ext>
                </a:extLst>
              </a:tr>
              <a:tr h="5617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UKOPA/GPG/032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Seismic assessments of UK onshore pipelines and associated installations 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217433"/>
                  </a:ext>
                </a:extLst>
              </a:tr>
              <a:tr h="4479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UKOPA/GPG/035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Pipeline process safety studies and methodologies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PSWG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473328"/>
                  </a:ext>
                </a:extLst>
              </a:tr>
              <a:tr h="4755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UKOPA/GPG/039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of Drones. (No Activity)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216535"/>
                  </a:ext>
                </a:extLst>
              </a:tr>
              <a:tr h="5033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UKOPA/GPG/044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Contractor’s Guide to Working Safely Near High Pressure Pipelines (Leaflet)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52047"/>
                  </a:ext>
                </a:extLst>
              </a:tr>
              <a:tr h="5033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UKOPA/GPG/045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Working Safely Near High Pressure Pipelines (Leaflet)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bg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057570"/>
                  </a:ext>
                </a:extLst>
              </a:tr>
              <a:tr h="3754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200" b="0" baseline="0" dirty="0">
                        <a:solidFill>
                          <a:schemeClr val="bg2"/>
                        </a:solidFill>
                        <a:highlight>
                          <a:srgbClr val="FF99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200" b="0" baseline="0" dirty="0">
                        <a:solidFill>
                          <a:schemeClr val="bg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887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122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75AA-8628-A973-C741-780612468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New</a:t>
            </a:r>
            <a:r>
              <a:rPr lang="en-US" sz="2400" dirty="0"/>
              <a:t> GPG in development – (5)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60E48AE-2F36-980D-823E-ED22069996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026124"/>
              </p:ext>
            </p:extLst>
          </p:nvPr>
        </p:nvGraphicFramePr>
        <p:xfrm>
          <a:off x="611187" y="1484784"/>
          <a:ext cx="7921625" cy="4111113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02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8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5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Number</a:t>
                      </a:r>
                    </a:p>
                  </a:txBody>
                  <a:tcPr marL="91459" marR="91459" marT="45708" marB="4570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Title</a:t>
                      </a:r>
                    </a:p>
                  </a:txBody>
                  <a:tcPr marL="91459" marR="91459"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WG</a:t>
                      </a:r>
                    </a:p>
                  </a:txBody>
                  <a:tcPr marL="91459" marR="91459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4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UKOPA/GPG/033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+mn-lt"/>
                        </a:rPr>
                        <a:t>Epoxy shell repair </a:t>
                      </a:r>
                    </a:p>
                    <a:p>
                      <a:pPr>
                        <a:buNone/>
                      </a:pP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+mn-lt"/>
                        </a:rPr>
                        <a:t>Ongoing with Rosen &amp; PMC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4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PIWG</a:t>
                      </a:r>
                    </a:p>
                  </a:txBody>
                  <a:tcPr marL="91459" marR="91459" marT="45725" marB="45725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721849"/>
                  </a:ext>
                </a:extLst>
              </a:tr>
              <a:tr h="7444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UKOPA/GPG/047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91459" marR="91459" marT="45738" marB="45738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for the Siting and Installation of battery storage facilities in the Vicinity of Buried Pipelines</a:t>
                      </a:r>
                    </a:p>
                  </a:txBody>
                  <a:tcPr marL="91459" marR="91459" marT="45738" marB="45738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400" b="0" baseline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CPWG</a:t>
                      </a:r>
                    </a:p>
                  </a:txBody>
                  <a:tcPr marL="91459" marR="91459" marT="45725" marB="45725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014928"/>
                  </a:ext>
                </a:extLst>
              </a:tr>
              <a:tr h="68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UKOPA/GPG/048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Guidance on pilling and ground vibration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PIWG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040518"/>
                  </a:ext>
                </a:extLst>
              </a:tr>
              <a:tr h="68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UKOPA/GPG/049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Process Safety Culture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PIWG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481141"/>
                  </a:ext>
                </a:extLst>
              </a:tr>
              <a:tr h="6820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UKOPA/GPG/50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Flooding risk management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FARWG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085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67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75AA-8628-A973-C741-780612468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TBN Review Required / Ongoing  - (8)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60E48AE-2F36-980D-823E-ED22069996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011171"/>
              </p:ext>
            </p:extLst>
          </p:nvPr>
        </p:nvGraphicFramePr>
        <p:xfrm>
          <a:off x="468824" y="1484784"/>
          <a:ext cx="8208912" cy="466967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6247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3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Number</a:t>
                      </a:r>
                    </a:p>
                  </a:txBody>
                  <a:tcPr marL="91459" marR="91459" marT="45708" marB="45708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Title</a:t>
                      </a:r>
                    </a:p>
                  </a:txBody>
                  <a:tcPr marL="91459" marR="91459" marT="45708" marB="457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WG</a:t>
                      </a:r>
                    </a:p>
                  </a:txBody>
                  <a:tcPr marL="91459" marR="91459" marT="45708" marB="457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5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UKOPA/TBN/001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Risk of Ethylene Decomposition on Cross Country Pipelines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91459" marR="91459" marT="45725" marB="45725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721849"/>
                  </a:ext>
                </a:extLst>
              </a:tr>
              <a:tr h="5332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50000"/>
                              <a:lumOff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UKOPA/TBN/002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Societal Risk in the Vicinity of HP Natural Gas Pipelines 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91459" marR="91459" marT="45708" marB="45708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2786403"/>
                  </a:ext>
                </a:extLst>
              </a:tr>
              <a:tr h="498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50000"/>
                              <a:lumOff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UKOPA/TBN/003</a:t>
                      </a:r>
                    </a:p>
                  </a:txBody>
                  <a:tcPr marL="91459" marR="91459" marT="45738" marB="45738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Managing Encroaching Development and Societal Risk Around Ethylene Pipelines</a:t>
                      </a:r>
                    </a:p>
                  </a:txBody>
                  <a:tcPr marL="91459" marR="91459" marT="45738" marB="45738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91459" marR="91459" marT="45725" marB="45725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014928"/>
                  </a:ext>
                </a:extLst>
              </a:tr>
              <a:tr h="498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50000"/>
                              <a:lumOff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UKOPA/TBN/005</a:t>
                      </a:r>
                    </a:p>
                  </a:txBody>
                  <a:tcPr marL="91459" marR="91459" marT="45738" marB="45738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Electrical Hazards on Pipelines</a:t>
                      </a:r>
                    </a:p>
                  </a:txBody>
                  <a:tcPr marL="91459" marR="91459" marT="45738" marB="45738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CPWG</a:t>
                      </a:r>
                    </a:p>
                  </a:txBody>
                  <a:tcPr marL="91459" marR="91459" marT="45725" marB="45725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691690"/>
                  </a:ext>
                </a:extLst>
              </a:tr>
              <a:tr h="5022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50000"/>
                              <a:lumOff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UKOPA/TBN/006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Hazardous Pipelines - a Risk Based Methodology for Calculating Land Use Planning Zones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91457" marR="91457" marT="45700" marB="45700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040518"/>
                  </a:ext>
                </a:extLst>
              </a:tr>
              <a:tr h="5844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50000"/>
                              <a:lumOff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UKOPA/TBN/009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 of Pipeline Surveillance on Risk of 3rd Party Interference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481141"/>
                  </a:ext>
                </a:extLst>
              </a:tr>
              <a:tr h="5844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50000"/>
                              <a:lumOff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UKOPA/TBN/010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Lower bound for required fatigue assessment of pipeline dents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606103"/>
                  </a:ext>
                </a:extLst>
              </a:tr>
              <a:tr h="5844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50000"/>
                              <a:lumOff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UKOPA/TBN/014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Application of SN Curves to Fatigue Assessment of Pipeline Dents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0" baseline="0" dirty="0">
                          <a:solidFill>
                            <a:schemeClr val="accent4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67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1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75AA-8628-A973-C741-780612468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New </a:t>
            </a:r>
            <a:r>
              <a:rPr lang="en-US" sz="2400" dirty="0"/>
              <a:t>TBN in development - (4)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160E48AE-2F36-980D-823E-ED22069996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807103"/>
              </p:ext>
            </p:extLst>
          </p:nvPr>
        </p:nvGraphicFramePr>
        <p:xfrm>
          <a:off x="755576" y="1467818"/>
          <a:ext cx="7776864" cy="307533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11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5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1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8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Number</a:t>
                      </a:r>
                    </a:p>
                  </a:txBody>
                  <a:tcPr marL="91459" marR="91459" marT="45708" marB="4570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Title</a:t>
                      </a:r>
                    </a:p>
                  </a:txBody>
                  <a:tcPr marL="91459" marR="91459" marT="45708" marB="4570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WG</a:t>
                      </a:r>
                    </a:p>
                  </a:txBody>
                  <a:tcPr marL="91459" marR="91459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0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+mn-lt"/>
                        </a:rPr>
                        <a:t>UKOPA/TBN/021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+mn-lt"/>
                        </a:rPr>
                        <a:t>Recommendations for the management of unsurveyable sections of buried pipelines</a:t>
                      </a:r>
                    </a:p>
                  </a:txBody>
                  <a:tcPr marL="91459" marR="91459" marT="45738" marB="45738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CPWG</a:t>
                      </a:r>
                    </a:p>
                  </a:txBody>
                  <a:tcPr marL="91459" marR="91459" marT="45725" marB="45725"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721849"/>
                  </a:ext>
                </a:extLst>
              </a:tr>
              <a:tr h="6769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UKOPA/TBN/023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Evaluating route cause of pipeline features</a:t>
                      </a:r>
                    </a:p>
                  </a:txBody>
                  <a:tcPr marL="91457" marR="91457" marT="45700" marB="457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CPWG</a:t>
                      </a:r>
                    </a:p>
                  </a:txBody>
                  <a:tcPr marL="91459" marR="91459" marT="45708" marB="45708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2786403"/>
                  </a:ext>
                </a:extLst>
              </a:tr>
              <a:tr h="7143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UKOPA/TBN/24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91459" marR="91459" marT="45738" marB="45738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Guide for IGEM/TD/1 H area QRA</a:t>
                      </a:r>
                    </a:p>
                  </a:txBody>
                  <a:tcPr marL="91459" marR="91459" marT="45738" marB="45738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FARWG</a:t>
                      </a:r>
                    </a:p>
                  </a:txBody>
                  <a:tcPr marL="91459" marR="91459" marT="45725" marB="45725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014928"/>
                  </a:ext>
                </a:extLst>
              </a:tr>
              <a:tr h="6202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UKOPA/TBN/025</a:t>
                      </a:r>
                    </a:p>
                  </a:txBody>
                  <a:tcPr marL="91457" marR="91457" marT="45700" marB="457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Reporting and analysis of features</a:t>
                      </a:r>
                    </a:p>
                  </a:txBody>
                  <a:tcPr marL="91457" marR="91457" marT="45700" marB="457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CPWG</a:t>
                      </a:r>
                    </a:p>
                  </a:txBody>
                  <a:tcPr marL="91457" marR="91457" marT="45700" marB="457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224756"/>
                  </a:ext>
                </a:extLst>
              </a:tr>
            </a:tbl>
          </a:graphicData>
        </a:graphic>
      </p:graphicFrame>
      <p:pic>
        <p:nvPicPr>
          <p:cNvPr id="3" name="Picture 6">
            <a:extLst>
              <a:ext uri="{FF2B5EF4-FFF2-40B4-BE49-F238E27FC236}">
                <a16:creationId xmlns:a16="http://schemas.microsoft.com/office/drawing/2014/main" id="{40D067F9-BD6B-736B-0133-C69648B17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936">
            <a:off x="1913281" y="4834985"/>
            <a:ext cx="1387336" cy="1338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52C07D50-21EE-1A55-C2E5-41096A8F6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936">
            <a:off x="2852922" y="4848946"/>
            <a:ext cx="1248028" cy="120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66AF42E3-5BC1-DACA-80DF-7A90A54B90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936">
            <a:off x="3863163" y="4814692"/>
            <a:ext cx="1429414" cy="1378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8FBE7F1-EC17-CDD1-C27E-909B43BD4B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936">
            <a:off x="4822028" y="4775098"/>
            <a:ext cx="1304435" cy="1427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124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BBD8C-1C5E-D401-6DA2-D146414E7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37" y="404672"/>
            <a:ext cx="6275387" cy="509588"/>
          </a:xfrm>
        </p:spPr>
        <p:txBody>
          <a:bodyPr/>
          <a:lstStyle/>
          <a:p>
            <a:r>
              <a:rPr lang="en-US" sz="2400" dirty="0"/>
              <a:t>UKOPA Reports – (10) </a:t>
            </a:r>
            <a:r>
              <a:rPr lang="en-US" sz="1800" dirty="0"/>
              <a:t>Members Centre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3D0E4C4-7DC1-AEAA-9720-3C7B2B2CE4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404421"/>
              </p:ext>
            </p:extLst>
          </p:nvPr>
        </p:nvGraphicFramePr>
        <p:xfrm>
          <a:off x="424467" y="1196752"/>
          <a:ext cx="8220763" cy="53555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1149">
                  <a:extLst>
                    <a:ext uri="{9D8B030D-6E8A-4147-A177-3AD203B41FA5}">
                      <a16:colId xmlns:a16="http://schemas.microsoft.com/office/drawing/2014/main" val="178881149"/>
                    </a:ext>
                  </a:extLst>
                </a:gridCol>
                <a:gridCol w="319927">
                  <a:extLst>
                    <a:ext uri="{9D8B030D-6E8A-4147-A177-3AD203B41FA5}">
                      <a16:colId xmlns:a16="http://schemas.microsoft.com/office/drawing/2014/main" val="3558605903"/>
                    </a:ext>
                  </a:extLst>
                </a:gridCol>
                <a:gridCol w="430241">
                  <a:extLst>
                    <a:ext uri="{9D8B030D-6E8A-4147-A177-3AD203B41FA5}">
                      <a16:colId xmlns:a16="http://schemas.microsoft.com/office/drawing/2014/main" val="3959911051"/>
                    </a:ext>
                  </a:extLst>
                </a:gridCol>
                <a:gridCol w="400905">
                  <a:extLst>
                    <a:ext uri="{9D8B030D-6E8A-4147-A177-3AD203B41FA5}">
                      <a16:colId xmlns:a16="http://schemas.microsoft.com/office/drawing/2014/main" val="4254547596"/>
                    </a:ext>
                  </a:extLst>
                </a:gridCol>
                <a:gridCol w="5370429">
                  <a:extLst>
                    <a:ext uri="{9D8B030D-6E8A-4147-A177-3AD203B41FA5}">
                      <a16:colId xmlns:a16="http://schemas.microsoft.com/office/drawing/2014/main" val="3729728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883486757"/>
                    </a:ext>
                  </a:extLst>
                </a:gridCol>
              </a:tblGrid>
              <a:tr h="45624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Number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Title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WG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58941"/>
                  </a:ext>
                </a:extLst>
              </a:tr>
              <a:tr h="43451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  <a:endParaRPr lang="en-GB" sz="1200" b="1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1200" b="1" i="0" u="none" strike="noStrike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UKOPA pipeline product loss report 1962-2020</a:t>
                      </a:r>
                      <a:endParaRPr lang="en-GB" sz="1200" b="0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  <a:endParaRPr lang="en-GB" sz="1200" b="0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921160"/>
                  </a:ext>
                </a:extLst>
              </a:tr>
              <a:tr h="45624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  <a:endParaRPr lang="en-GB" sz="1200" b="1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1200" b="1" i="0" u="none" strike="noStrike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2021 Infringement database report</a:t>
                      </a:r>
                      <a:endParaRPr lang="en-GB" sz="1200" b="0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IWG</a:t>
                      </a:r>
                      <a:endParaRPr lang="en-GB" sz="1200" b="0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333289"/>
                  </a:ext>
                </a:extLst>
              </a:tr>
              <a:tr h="4779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Weld Quality Project Discussion of Findings &amp; Recommendations Issue 2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297545"/>
                  </a:ext>
                </a:extLst>
              </a:tr>
              <a:tr h="49969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Weld Quality Investigation of Pre 1972 Girth Welds Carried Out by ATCO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353476"/>
                  </a:ext>
                </a:extLst>
              </a:tr>
              <a:tr h="4562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Swansea University Fatigue Study for the UKOPA Weld Quality Project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959199"/>
                  </a:ext>
                </a:extLst>
              </a:tr>
              <a:tr h="47797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University of Strathclyde Fatigue Study for the UKOPA Weld Quality Project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105233"/>
                  </a:ext>
                </a:extLst>
              </a:tr>
              <a:tr h="49969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  <a:endParaRPr lang="en-GB" sz="1200" b="1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  <a:endParaRPr lang="en-GB" sz="1200" b="1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GB" sz="1200" b="1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Product Loss Incidents and Faults Report (1962 – 2021)</a:t>
                      </a:r>
                      <a:endParaRPr lang="en-GB" sz="1200" b="0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u="none" strike="noStrike" dirty="0">
                          <a:solidFill>
                            <a:schemeClr val="accent3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  <a:endParaRPr lang="en-GB" sz="1200" b="0" i="0" u="none" strike="noStrike" dirty="0"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359437"/>
                  </a:ext>
                </a:extLst>
              </a:tr>
              <a:tr h="49969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Observations from PERO course, Fire Service College 2024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EPRWG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902114"/>
                  </a:ext>
                </a:extLst>
              </a:tr>
              <a:tr h="54134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</a:p>
                    <a:p>
                      <a:pPr algn="ctr" fontAlgn="ctr"/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Infringement database report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PIWG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112564"/>
                  </a:ext>
                </a:extLst>
              </a:tr>
              <a:tr h="54134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UKOPA</a:t>
                      </a:r>
                    </a:p>
                    <a:p>
                      <a:pPr algn="ctr" fontAlgn="ctr"/>
                      <a:endParaRPr lang="en-GB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RPT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Product Loss Incidents and Faults Report (1962 – 2022)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FARWG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285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06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5575D7E45D10479E086FAA993ABFC5" ma:contentTypeVersion="4" ma:contentTypeDescription="Create a new document." ma:contentTypeScope="" ma:versionID="951600d62b7b348dc723c41761f34326">
  <xsd:schema xmlns:xsd="http://www.w3.org/2001/XMLSchema" xmlns:xs="http://www.w3.org/2001/XMLSchema" xmlns:p="http://schemas.microsoft.com/office/2006/metadata/properties" xmlns:ns2="975c64a8-f8f2-42bf-88d0-4b0d02f5b1fb" targetNamespace="http://schemas.microsoft.com/office/2006/metadata/properties" ma:root="true" ma:fieldsID="489d418817483027af76165aba3ffdd2" ns2:_="">
    <xsd:import namespace="975c64a8-f8f2-42bf-88d0-4b0d02f5b1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c64a8-f8f2-42bf-88d0-4b0d02f5b1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878188-17E9-4329-865C-A5DA5BAB86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5FC566-330E-452E-A471-259E52B6EC8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F55248D-36FD-49F1-9D9C-A561839BAD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5c64a8-f8f2-42bf-88d0-4b0d02f5b1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1301</TotalTime>
  <Words>932</Words>
  <Application>Microsoft Macintosh PowerPoint</Application>
  <PresentationFormat>On-screen Show (4:3)</PresentationFormat>
  <Paragraphs>242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Rounded MT Bold</vt:lpstr>
      <vt:lpstr>Calibri</vt:lpstr>
      <vt:lpstr>Courier New</vt:lpstr>
      <vt:lpstr>Default Design</vt:lpstr>
      <vt:lpstr>Custom Design</vt:lpstr>
      <vt:lpstr>Governance Group Update</vt:lpstr>
      <vt:lpstr>UKOPA Governance Group - Aim</vt:lpstr>
      <vt:lpstr>GPG &amp; TBN Sent for Board Approved  Since Feb 2025 meeting</vt:lpstr>
      <vt:lpstr>GPG Review Required / Ongoing - (18)</vt:lpstr>
      <vt:lpstr>GPG Review Required / Ongoing  - (18)</vt:lpstr>
      <vt:lpstr>New GPG in development – (5)</vt:lpstr>
      <vt:lpstr>TBN Review Required / Ongoing  - (8)</vt:lpstr>
      <vt:lpstr>New TBN in development - (4)</vt:lpstr>
      <vt:lpstr>UKOPA Reports – (10) Members Centre</vt:lpstr>
      <vt:lpstr>UKOPA Governance Representation</vt:lpstr>
      <vt:lpstr>Summary</vt:lpstr>
      <vt:lpstr>PowerPoint Presentation</vt:lpstr>
    </vt:vector>
  </TitlesOfParts>
  <Company>National Grid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vikas.garg</dc:creator>
  <cp:lastModifiedBy>Barry Dalus</cp:lastModifiedBy>
  <cp:revision>226</cp:revision>
  <dcterms:created xsi:type="dcterms:W3CDTF">2010-12-03T09:05:49Z</dcterms:created>
  <dcterms:modified xsi:type="dcterms:W3CDTF">2025-10-08T05:28:15Z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0x010100265575D7E45D10479E086FAA993ABFC5</vt:lpwstr>
  </property>
</Properties>
</file>