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</p:sldMasterIdLst>
  <p:notesMasterIdLst>
    <p:notesMasterId r:id="rId17"/>
  </p:notesMasterIdLst>
  <p:sldIdLst>
    <p:sldId id="263" r:id="rId5"/>
    <p:sldId id="295" r:id="rId6"/>
    <p:sldId id="298" r:id="rId7"/>
    <p:sldId id="296" r:id="rId8"/>
    <p:sldId id="279" r:id="rId9"/>
    <p:sldId id="285" r:id="rId10"/>
    <p:sldId id="301" r:id="rId11"/>
    <p:sldId id="287" r:id="rId12"/>
    <p:sldId id="289" r:id="rId13"/>
    <p:sldId id="300" r:id="rId14"/>
    <p:sldId id="302" r:id="rId15"/>
    <p:sldId id="292" r:id="rId16"/>
  </p:sldIdLst>
  <p:sldSz cx="24382413" cy="13716000"/>
  <p:notesSz cx="6858000" cy="9144000"/>
  <p:defaultTextStyle>
    <a:defPPr marL="0" marR="0" indent="0" algn="l" defTabSz="76507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1762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21762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21762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21762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21762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21762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21762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21762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21762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4352" userDrawn="1">
          <p15:clr>
            <a:srgbClr val="A4A3A4"/>
          </p15:clr>
        </p15:guide>
        <p15:guide id="2" pos="76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1F4A"/>
    <a:srgbClr val="201F4B"/>
    <a:srgbClr val="8EB8F2"/>
    <a:srgbClr val="7A7A7A"/>
    <a:srgbClr val="ED7D31"/>
    <a:srgbClr val="98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3C2611-4C71-4FC5-86AE-919BDF0F9419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3F9"/>
          </a:solidFill>
        </a:fill>
      </a:tcStyle>
    </a:wholeTbl>
    <a:band2H>
      <a:tcTxStyle/>
      <a:tcStyle>
        <a:tcBdr/>
        <a:fill>
          <a:solidFill>
            <a:srgbClr val="E6F2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6FA"/>
          </a:solidFill>
        </a:fill>
      </a:tcStyle>
    </a:wholeTbl>
    <a:band2H>
      <a:tcTxStyle/>
      <a:tcStyle>
        <a:tcBdr/>
        <a:fill>
          <a:solidFill>
            <a:srgbClr val="EDF3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wholeTbl>
    <a:band2H>
      <a:tcTxStyle/>
      <a:tcStyle>
        <a:tcBdr/>
        <a:fill>
          <a:solidFill>
            <a:srgbClr val="EFEF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03"/>
    <p:restoredTop sz="96327"/>
  </p:normalViewPr>
  <p:slideViewPr>
    <p:cSldViewPr snapToGrid="0" snapToObjects="1" showGuides="1">
      <p:cViewPr varScale="1">
        <p:scale>
          <a:sx n="71" d="100"/>
          <a:sy n="71" d="100"/>
        </p:scale>
        <p:origin x="704" y="176"/>
      </p:cViewPr>
      <p:guideLst>
        <p:guide orient="horz" pos="4352"/>
        <p:guide pos="76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176212" latinLnBrk="0">
      <a:defRPr sz="2677">
        <a:latin typeface="+mn-lt"/>
        <a:ea typeface="+mn-ea"/>
        <a:cs typeface="+mn-cs"/>
        <a:sym typeface="Calibri"/>
      </a:defRPr>
    </a:lvl1pPr>
    <a:lvl2pPr indent="191269" defTabSz="2176212" latinLnBrk="0">
      <a:defRPr sz="2677">
        <a:latin typeface="+mn-lt"/>
        <a:ea typeface="+mn-ea"/>
        <a:cs typeface="+mn-cs"/>
        <a:sym typeface="Calibri"/>
      </a:defRPr>
    </a:lvl2pPr>
    <a:lvl3pPr indent="382536" defTabSz="2176212" latinLnBrk="0">
      <a:defRPr sz="2677">
        <a:latin typeface="+mn-lt"/>
        <a:ea typeface="+mn-ea"/>
        <a:cs typeface="+mn-cs"/>
        <a:sym typeface="Calibri"/>
      </a:defRPr>
    </a:lvl3pPr>
    <a:lvl4pPr indent="573805" defTabSz="2176212" latinLnBrk="0">
      <a:defRPr sz="2677">
        <a:latin typeface="+mn-lt"/>
        <a:ea typeface="+mn-ea"/>
        <a:cs typeface="+mn-cs"/>
        <a:sym typeface="Calibri"/>
      </a:defRPr>
    </a:lvl4pPr>
    <a:lvl5pPr indent="765076" defTabSz="2176212" latinLnBrk="0">
      <a:defRPr sz="2677">
        <a:latin typeface="+mn-lt"/>
        <a:ea typeface="+mn-ea"/>
        <a:cs typeface="+mn-cs"/>
        <a:sym typeface="Calibri"/>
      </a:defRPr>
    </a:lvl5pPr>
    <a:lvl6pPr indent="956343" defTabSz="2176212" latinLnBrk="0">
      <a:defRPr sz="2677">
        <a:latin typeface="+mn-lt"/>
        <a:ea typeface="+mn-ea"/>
        <a:cs typeface="+mn-cs"/>
        <a:sym typeface="Calibri"/>
      </a:defRPr>
    </a:lvl6pPr>
    <a:lvl7pPr indent="1147612" defTabSz="2176212" latinLnBrk="0">
      <a:defRPr sz="2677">
        <a:latin typeface="+mn-lt"/>
        <a:ea typeface="+mn-ea"/>
        <a:cs typeface="+mn-cs"/>
        <a:sym typeface="Calibri"/>
      </a:defRPr>
    </a:lvl7pPr>
    <a:lvl8pPr indent="1338882" defTabSz="2176212" latinLnBrk="0">
      <a:defRPr sz="2677">
        <a:latin typeface="+mn-lt"/>
        <a:ea typeface="+mn-ea"/>
        <a:cs typeface="+mn-cs"/>
        <a:sym typeface="Calibri"/>
      </a:defRPr>
    </a:lvl8pPr>
    <a:lvl9pPr indent="1530148" defTabSz="2176212" latinLnBrk="0">
      <a:defRPr sz="2677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solidFill>
          <a:srgbClr val="201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orking in a tunnel&#10;&#10;Description automatically generated">
            <a:extLst>
              <a:ext uri="{FF2B5EF4-FFF2-40B4-BE49-F238E27FC236}">
                <a16:creationId xmlns:a16="http://schemas.microsoft.com/office/drawing/2014/main" id="{2450C7B9-C3DE-960B-DFEA-FF36C07EC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255"/>
          <a:stretch/>
        </p:blipFill>
        <p:spPr>
          <a:xfrm>
            <a:off x="1" y="-1269471"/>
            <a:ext cx="24382412" cy="14985471"/>
          </a:xfrm>
          <a:prstGeom prst="rect">
            <a:avLst/>
          </a:prstGeom>
        </p:spPr>
      </p:pic>
      <p:sp>
        <p:nvSpPr>
          <p:cNvPr id="11" name="Text Placeholder 12"/>
          <p:cNvSpPr txBox="1"/>
          <p:nvPr/>
        </p:nvSpPr>
        <p:spPr>
          <a:xfrm>
            <a:off x="441807" y="12965908"/>
            <a:ext cx="16204962" cy="739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noAutofit/>
          </a:bodyPr>
          <a:lstStyle>
            <a:lvl1pPr defTabSz="57871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www.</a:t>
            </a:r>
            <a:r>
              <a:rPr lang="en-GB" sz="2800" dirty="0" err="1"/>
              <a:t>ukop</a:t>
            </a:r>
            <a:r>
              <a:rPr sz="2800" dirty="0" err="1"/>
              <a:t>a.co.uk</a:t>
            </a:r>
            <a:endParaRPr sz="2800" dirty="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35237" y="12994682"/>
            <a:ext cx="618533" cy="458210"/>
          </a:xfrm>
          <a:prstGeom prst="rect">
            <a:avLst/>
          </a:prstGeom>
        </p:spPr>
        <p:txBody>
          <a:bodyPr/>
          <a:lstStyle>
            <a:lvl1pPr>
              <a:defRPr sz="225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25527A-1BEE-B6AA-CE7B-9165D7712A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788" y="11561658"/>
            <a:ext cx="2365598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 Text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B2ED4B0-3177-C772-8C02-4A5ACF0253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42" y="375043"/>
            <a:ext cx="7620000" cy="1016000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nd top and bottom">
    <p:bg>
      <p:bgPr>
        <a:solidFill>
          <a:srgbClr val="201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 txBox="1"/>
          <p:nvPr/>
        </p:nvSpPr>
        <p:spPr>
          <a:xfrm>
            <a:off x="441807" y="12965908"/>
            <a:ext cx="16204962" cy="739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noAutofit/>
          </a:bodyPr>
          <a:lstStyle>
            <a:lvl1pPr defTabSz="57871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www.</a:t>
            </a:r>
            <a:r>
              <a:rPr lang="en-GB" sz="2800" dirty="0" err="1"/>
              <a:t>ukop</a:t>
            </a:r>
            <a:r>
              <a:rPr sz="2800" dirty="0" err="1"/>
              <a:t>a.co.uk</a:t>
            </a:r>
            <a:endParaRPr sz="2800" dirty="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35237" y="12994682"/>
            <a:ext cx="618533" cy="458210"/>
          </a:xfrm>
          <a:prstGeom prst="rect">
            <a:avLst/>
          </a:prstGeom>
        </p:spPr>
        <p:txBody>
          <a:bodyPr/>
          <a:lstStyle>
            <a:lvl1pPr>
              <a:defRPr sz="225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25527A-1BEE-B6AA-CE7B-9165D7712A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788" y="11561658"/>
            <a:ext cx="2365598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 Text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B2ED4B0-3177-C772-8C02-4A5ACF0253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42" y="375043"/>
            <a:ext cx="7620000" cy="101600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DAB47F-DBF1-5165-6D7F-6FBF9845CA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688123"/>
            <a:ext cx="24382413" cy="93783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80378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 1">
    <p:bg>
      <p:bgPr>
        <a:solidFill>
          <a:srgbClr val="201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DAB47F-DBF1-5165-6D7F-6FBF9845CA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82413" cy="1371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BF6C47-BF5E-78FD-CE25-417EFFF5CFE4}"/>
              </a:ext>
            </a:extLst>
          </p:cNvPr>
          <p:cNvSpPr/>
          <p:nvPr userDrawn="1"/>
        </p:nvSpPr>
        <p:spPr>
          <a:xfrm>
            <a:off x="0" y="0"/>
            <a:ext cx="24382413" cy="14152418"/>
          </a:xfrm>
          <a:prstGeom prst="rect">
            <a:avLst/>
          </a:prstGeom>
          <a:solidFill>
            <a:schemeClr val="accent1">
              <a:alpha val="50224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7534" tIns="97534" rIns="97534" bIns="97534" numCol="1" spcCol="38100" rtlCol="0" anchor="ctr">
            <a:spAutoFit/>
          </a:bodyPr>
          <a:lstStyle/>
          <a:p>
            <a:pPr marL="0" marR="0" indent="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7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25527A-1BEE-B6AA-CE7B-9165D7712A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788" y="11561658"/>
            <a:ext cx="2365598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 Text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B2ED4B0-3177-C772-8C02-4A5ACF0253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42" y="375043"/>
            <a:ext cx="7620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8462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 and text overlay">
    <p:bg>
      <p:bgPr>
        <a:solidFill>
          <a:srgbClr val="201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DAB47F-DBF1-5165-6D7F-6FBF9845CA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82413" cy="1371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25527A-1BEE-B6AA-CE7B-9165D7712A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00876" y="6136094"/>
            <a:ext cx="8180659" cy="1443811"/>
          </a:xfrm>
          <a:prstGeom prst="rect">
            <a:avLst/>
          </a:prstGeom>
          <a:solidFill>
            <a:srgbClr val="201F4A">
              <a:alpha val="80276"/>
            </a:srgbClr>
          </a:solidFill>
        </p:spPr>
        <p:txBody>
          <a:bodyPr wrap="square" lIns="180000" tIns="180000" rIns="180000" bIns="180000" anchor="ctr">
            <a:spAutoFit/>
          </a:bodyPr>
          <a:lstStyle>
            <a:lvl1pPr marL="0" indent="0" algn="ctr">
              <a:buNone/>
              <a:defRPr sz="7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 Text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B2ED4B0-3177-C772-8C02-4A5ACF0253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42" y="375043"/>
            <a:ext cx="7620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4296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50CED1-4CE2-90D7-B4B0-7EC1038E1E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34555" y="8244222"/>
            <a:ext cx="14191327" cy="768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  <a:lvl2pPr marL="321493" indent="0">
              <a:buNone/>
              <a:defRPr/>
            </a:lvl2pPr>
            <a:lvl3pPr marL="642986" indent="0">
              <a:buNone/>
              <a:defRPr/>
            </a:lvl3pPr>
            <a:lvl4pPr marL="964477" indent="0">
              <a:buNone/>
              <a:defRPr/>
            </a:lvl4pPr>
            <a:lvl5pPr marL="1285970" indent="0">
              <a:buNone/>
              <a:defRPr/>
            </a:lvl5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BFBEC95B-E9FE-0500-F115-CE33E16972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34555" y="9127852"/>
            <a:ext cx="14191327" cy="768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tx2"/>
                </a:solidFill>
              </a:defRPr>
            </a:lvl1pPr>
            <a:lvl2pPr marL="321493" indent="0">
              <a:buNone/>
              <a:defRPr/>
            </a:lvl2pPr>
            <a:lvl3pPr marL="642986" indent="0">
              <a:buNone/>
              <a:defRPr/>
            </a:lvl3pPr>
            <a:lvl4pPr marL="964477" indent="0">
              <a:buNone/>
              <a:defRPr/>
            </a:lvl4pPr>
            <a:lvl5pPr marL="1285970" indent="0">
              <a:buNone/>
              <a:defRPr/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AA7A61-295F-6A89-4B33-B39E70E15303}"/>
              </a:ext>
            </a:extLst>
          </p:cNvPr>
          <p:cNvSpPr/>
          <p:nvPr userDrawn="1"/>
        </p:nvSpPr>
        <p:spPr>
          <a:xfrm>
            <a:off x="0" y="0"/>
            <a:ext cx="1031631" cy="137160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7534" tIns="97534" rIns="97534" bIns="97534" numCol="1" spcCol="38100" rtlCol="0" anchor="ctr">
            <a:spAutoFit/>
          </a:bodyPr>
          <a:lstStyle/>
          <a:p>
            <a:pPr marL="0" marR="0" indent="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7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4A09B05-B61C-B466-BF6A-277F6EB848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3" y="5659943"/>
            <a:ext cx="13005953" cy="173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0793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>
            <a:extLst>
              <a:ext uri="{FF2B5EF4-FFF2-40B4-BE49-F238E27FC236}">
                <a16:creationId xmlns:a16="http://schemas.microsoft.com/office/drawing/2014/main" id="{A01A9764-38AF-D080-6676-2E8AFD19A944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34555" y="12680156"/>
            <a:ext cx="7862320" cy="523704"/>
          </a:xfrm>
          <a:prstGeom prst="rect">
            <a:avLst/>
          </a:prstGeom>
        </p:spPr>
        <p:txBody>
          <a:bodyPr anchor="ctr"/>
          <a:lstStyle>
            <a:lvl1pPr marL="0" indent="0" defTabSz="731573">
              <a:spcBef>
                <a:spcPts val="0"/>
              </a:spcBef>
              <a:buSzTx/>
              <a:buFontTx/>
              <a:buNone/>
              <a:defRPr sz="2741" b="1">
                <a:solidFill>
                  <a:schemeClr val="tx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371F443-9A19-C305-5303-791A47D9608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9985" y="12682672"/>
            <a:ext cx="711231" cy="518672"/>
          </a:xfrm>
          <a:prstGeom prst="rect">
            <a:avLst/>
          </a:prstGeom>
        </p:spPr>
        <p:txBody>
          <a:bodyPr/>
          <a:lstStyle>
            <a:lvl1pPr>
              <a:defRPr sz="2741" b="1">
                <a:solidFill>
                  <a:srgbClr val="7A7A7A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6A73C-4118-0002-20A0-472BDAFFE9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34555" y="4308163"/>
            <a:ext cx="18725778" cy="7198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56">
                <a:solidFill>
                  <a:schemeClr val="tx2"/>
                </a:solidFill>
              </a:defRPr>
            </a:lvl1pPr>
            <a:lvl2pPr marL="321493" indent="0">
              <a:buNone/>
              <a:defRPr sz="3656"/>
            </a:lvl2pPr>
            <a:lvl3pPr marL="642986" indent="0">
              <a:buNone/>
              <a:defRPr sz="3656"/>
            </a:lvl3pPr>
            <a:lvl4pPr marL="964477" indent="0">
              <a:buNone/>
              <a:defRPr sz="3656"/>
            </a:lvl4pPr>
            <a:lvl5pPr marL="1285970" indent="0">
              <a:buNone/>
              <a:defRPr sz="3656"/>
            </a:lvl5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7078CA7-31DC-6AB7-43BC-21003A44798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34555" y="2402085"/>
            <a:ext cx="14191327" cy="1022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  <a:lvl2pPr marL="321493" indent="0">
              <a:buNone/>
              <a:defRPr/>
            </a:lvl2pPr>
            <a:lvl3pPr marL="642986" indent="0">
              <a:buNone/>
              <a:defRPr/>
            </a:lvl3pPr>
            <a:lvl4pPr marL="964477" indent="0">
              <a:buNone/>
              <a:defRPr/>
            </a:lvl4pPr>
            <a:lvl5pPr marL="1285970" indent="0">
              <a:buNone/>
              <a:defRPr/>
            </a:lvl5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1724990-EB56-C3E1-4D1E-9423CD015D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34555" y="3285715"/>
            <a:ext cx="14191327" cy="1022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tx2"/>
                </a:solidFill>
              </a:defRPr>
            </a:lvl1pPr>
            <a:lvl2pPr marL="321493" indent="0">
              <a:buNone/>
              <a:defRPr/>
            </a:lvl2pPr>
            <a:lvl3pPr marL="642986" indent="0">
              <a:buNone/>
              <a:defRPr/>
            </a:lvl3pPr>
            <a:lvl4pPr marL="964477" indent="0">
              <a:buNone/>
              <a:defRPr/>
            </a:lvl4pPr>
            <a:lvl5pPr marL="1285970" indent="0">
              <a:buNone/>
              <a:defRPr/>
            </a:lvl5pPr>
          </a:lstStyle>
          <a:p>
            <a:pPr lvl="0"/>
            <a:r>
              <a:rPr lang="en-GB" dirty="0"/>
              <a:t>Subheading</a:t>
            </a:r>
          </a:p>
        </p:txBody>
      </p:sp>
      <p:pic>
        <p:nvPicPr>
          <p:cNvPr id="2" name="Picture 1" descr="A grey letter on a black background&#10;&#10;Description automatically generated">
            <a:extLst>
              <a:ext uri="{FF2B5EF4-FFF2-40B4-BE49-F238E27FC236}">
                <a16:creationId xmlns:a16="http://schemas.microsoft.com/office/drawing/2014/main" id="{39AEA110-F61A-09B5-1ED0-6DF2E6450A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247" y="512140"/>
            <a:ext cx="2578256" cy="7305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BBC268-BB77-1254-25E9-B161D0F9AD2D}"/>
              </a:ext>
            </a:extLst>
          </p:cNvPr>
          <p:cNvSpPr/>
          <p:nvPr userDrawn="1"/>
        </p:nvSpPr>
        <p:spPr>
          <a:xfrm>
            <a:off x="0" y="0"/>
            <a:ext cx="1031631" cy="137160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7534" tIns="97534" rIns="97534" bIns="97534" numCol="1" spcCol="38100" rtlCol="0" anchor="ctr">
            <a:spAutoFit/>
          </a:bodyPr>
          <a:lstStyle/>
          <a:p>
            <a:pPr marL="0" marR="0" indent="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7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>
            <a:extLst>
              <a:ext uri="{FF2B5EF4-FFF2-40B4-BE49-F238E27FC236}">
                <a16:creationId xmlns:a16="http://schemas.microsoft.com/office/drawing/2014/main" id="{A01A9764-38AF-D080-6676-2E8AFD19A944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34555" y="12680159"/>
            <a:ext cx="7862320" cy="523704"/>
          </a:xfrm>
          <a:prstGeom prst="rect">
            <a:avLst/>
          </a:prstGeom>
        </p:spPr>
        <p:txBody>
          <a:bodyPr anchor="ctr"/>
          <a:lstStyle>
            <a:lvl1pPr marL="0" indent="0" defTabSz="731573">
              <a:spcBef>
                <a:spcPts val="0"/>
              </a:spcBef>
              <a:buSzTx/>
              <a:buFontTx/>
              <a:buNone/>
              <a:defRPr sz="2741" b="1">
                <a:solidFill>
                  <a:schemeClr val="tx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371F443-9A19-C305-5303-791A47D9608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9985" y="12682672"/>
            <a:ext cx="711231" cy="518672"/>
          </a:xfrm>
          <a:prstGeom prst="rect">
            <a:avLst/>
          </a:prstGeom>
        </p:spPr>
        <p:txBody>
          <a:bodyPr/>
          <a:lstStyle>
            <a:lvl1pPr>
              <a:defRPr sz="2741" b="1">
                <a:solidFill>
                  <a:srgbClr val="7A7A7A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50CED1-4CE2-90D7-B4B0-7EC1038E1E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34555" y="2402085"/>
            <a:ext cx="14191327" cy="1022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  <a:lvl2pPr marL="321493" indent="0">
              <a:buNone/>
              <a:defRPr/>
            </a:lvl2pPr>
            <a:lvl3pPr marL="642986" indent="0">
              <a:buNone/>
              <a:defRPr/>
            </a:lvl3pPr>
            <a:lvl4pPr marL="964477" indent="0">
              <a:buNone/>
              <a:defRPr/>
            </a:lvl4pPr>
            <a:lvl5pPr marL="1285970" indent="0">
              <a:buNone/>
              <a:defRPr/>
            </a:lvl5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BFBEC95B-E9FE-0500-F115-CE33E16972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34555" y="3285715"/>
            <a:ext cx="14191327" cy="1022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tx2"/>
                </a:solidFill>
              </a:defRPr>
            </a:lvl1pPr>
            <a:lvl2pPr marL="321493" indent="0">
              <a:buNone/>
              <a:defRPr/>
            </a:lvl2pPr>
            <a:lvl3pPr marL="642986" indent="0">
              <a:buNone/>
              <a:defRPr/>
            </a:lvl3pPr>
            <a:lvl4pPr marL="964477" indent="0">
              <a:buNone/>
              <a:defRPr/>
            </a:lvl4pPr>
            <a:lvl5pPr marL="1285970" indent="0">
              <a:buNone/>
              <a:defRPr/>
            </a:lvl5pPr>
          </a:lstStyle>
          <a:p>
            <a:pPr lvl="0"/>
            <a:r>
              <a:rPr lang="en-GB" dirty="0"/>
              <a:t>Subheading</a:t>
            </a:r>
          </a:p>
        </p:txBody>
      </p:sp>
      <p:pic>
        <p:nvPicPr>
          <p:cNvPr id="2" name="Picture 1" descr="A grey letter on a black background&#10;&#10;Description automatically generated">
            <a:extLst>
              <a:ext uri="{FF2B5EF4-FFF2-40B4-BE49-F238E27FC236}">
                <a16:creationId xmlns:a16="http://schemas.microsoft.com/office/drawing/2014/main" id="{E95EEBF0-CFA4-57DB-3BD9-CFB5B5358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247" y="512140"/>
            <a:ext cx="2578256" cy="7305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AA7A61-295F-6A89-4B33-B39E70E15303}"/>
              </a:ext>
            </a:extLst>
          </p:cNvPr>
          <p:cNvSpPr/>
          <p:nvPr userDrawn="1"/>
        </p:nvSpPr>
        <p:spPr>
          <a:xfrm>
            <a:off x="0" y="0"/>
            <a:ext cx="1031631" cy="137160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7534" tIns="97534" rIns="97534" bIns="97534" numCol="1" spcCol="38100" rtlCol="0" anchor="ctr">
            <a:spAutoFit/>
          </a:bodyPr>
          <a:lstStyle/>
          <a:p>
            <a:pPr marL="0" marR="0" indent="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7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61769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06B33860-36BD-CF3E-D62A-82F6CA0B325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9985" y="12682672"/>
            <a:ext cx="711231" cy="518672"/>
          </a:xfrm>
          <a:prstGeom prst="rect">
            <a:avLst/>
          </a:prstGeom>
        </p:spPr>
        <p:txBody>
          <a:bodyPr/>
          <a:lstStyle>
            <a:lvl1pPr>
              <a:defRPr sz="2741" b="1">
                <a:solidFill>
                  <a:srgbClr val="7A7A7A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C4964685-F883-91C7-6B82-D10D3BFA3A6F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1866122" y="4599134"/>
            <a:ext cx="20508686" cy="4880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76" b="1">
                <a:solidFill>
                  <a:srgbClr val="7A7A7A"/>
                </a:solidFill>
              </a:defRPr>
            </a:lvl1pPr>
          </a:lstStyle>
          <a:p>
            <a:r>
              <a:rPr lang="en-GB" sz="3376" dirty="0"/>
              <a:t>Chart Title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420B0F-2B62-7C66-23AF-32D0A6E6B4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34555" y="2402085"/>
            <a:ext cx="14191327" cy="1022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  <a:lvl2pPr marL="321493" indent="0">
              <a:buNone/>
              <a:defRPr/>
            </a:lvl2pPr>
            <a:lvl3pPr marL="642986" indent="0">
              <a:buNone/>
              <a:defRPr/>
            </a:lvl3pPr>
            <a:lvl4pPr marL="964477" indent="0">
              <a:buNone/>
              <a:defRPr/>
            </a:lvl4pPr>
            <a:lvl5pPr marL="1285970" indent="0">
              <a:buNone/>
              <a:defRPr/>
            </a:lvl5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2" name="Title Text">
            <a:extLst>
              <a:ext uri="{FF2B5EF4-FFF2-40B4-BE49-F238E27FC236}">
                <a16:creationId xmlns:a16="http://schemas.microsoft.com/office/drawing/2014/main" id="{2D7FB409-6F45-C83B-23E8-9E91185796A2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34555" y="12680159"/>
            <a:ext cx="7862320" cy="523704"/>
          </a:xfrm>
          <a:prstGeom prst="rect">
            <a:avLst/>
          </a:prstGeom>
        </p:spPr>
        <p:txBody>
          <a:bodyPr anchor="ctr"/>
          <a:lstStyle>
            <a:lvl1pPr marL="0" indent="0" defTabSz="731573">
              <a:spcBef>
                <a:spcPts val="0"/>
              </a:spcBef>
              <a:buSzTx/>
              <a:buFontTx/>
              <a:buNone/>
              <a:defRPr sz="2741" b="1">
                <a:solidFill>
                  <a:schemeClr val="tx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4" name="Picture 3" descr="A grey letter on a black background&#10;&#10;Description automatically generated">
            <a:extLst>
              <a:ext uri="{FF2B5EF4-FFF2-40B4-BE49-F238E27FC236}">
                <a16:creationId xmlns:a16="http://schemas.microsoft.com/office/drawing/2014/main" id="{9F2B70EE-9AEA-54D3-1B93-04F42AD14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247" y="512140"/>
            <a:ext cx="2578256" cy="7305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6D6F5C-DC09-6C66-B686-17BF6500ABE5}"/>
              </a:ext>
            </a:extLst>
          </p:cNvPr>
          <p:cNvSpPr/>
          <p:nvPr userDrawn="1"/>
        </p:nvSpPr>
        <p:spPr>
          <a:xfrm>
            <a:off x="0" y="0"/>
            <a:ext cx="1031631" cy="137160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7534" tIns="97534" rIns="97534" bIns="97534" numCol="1" spcCol="38100" rtlCol="0" anchor="ctr">
            <a:spAutoFit/>
          </a:bodyPr>
          <a:lstStyle/>
          <a:p>
            <a:pPr marL="0" marR="0" indent="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7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935130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Text">
            <a:extLst>
              <a:ext uri="{FF2B5EF4-FFF2-40B4-BE49-F238E27FC236}">
                <a16:creationId xmlns:a16="http://schemas.microsoft.com/office/drawing/2014/main" id="{BE625A66-C857-EA35-689E-C3B82FC4201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34555" y="12680159"/>
            <a:ext cx="7862320" cy="523704"/>
          </a:xfrm>
          <a:prstGeom prst="rect">
            <a:avLst/>
          </a:prstGeom>
        </p:spPr>
        <p:txBody>
          <a:bodyPr anchor="ctr"/>
          <a:lstStyle>
            <a:lvl1pPr marL="0" indent="0" defTabSz="731573">
              <a:spcBef>
                <a:spcPts val="0"/>
              </a:spcBef>
              <a:buSzTx/>
              <a:buFontTx/>
              <a:buNone/>
              <a:defRPr sz="2741" b="1">
                <a:solidFill>
                  <a:schemeClr val="tx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" name="0">
            <a:extLst>
              <a:ext uri="{FF2B5EF4-FFF2-40B4-BE49-F238E27FC236}">
                <a16:creationId xmlns:a16="http://schemas.microsoft.com/office/drawing/2014/main" id="{0E2E283A-F400-6F95-C3EF-8FBCD55C71E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87217" y="12682672"/>
            <a:ext cx="711231" cy="51867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741" b="1">
                <a:solidFill>
                  <a:srgbClr val="7A7A7A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6DE9621-6621-4697-6AAC-8EF6B56D75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34555" y="2402085"/>
            <a:ext cx="14191327" cy="1022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  <a:lvl2pPr marL="321493" indent="0">
              <a:buNone/>
              <a:defRPr/>
            </a:lvl2pPr>
            <a:lvl3pPr marL="642986" indent="0">
              <a:buNone/>
              <a:defRPr/>
            </a:lvl3pPr>
            <a:lvl4pPr marL="964477" indent="0">
              <a:buNone/>
              <a:defRPr/>
            </a:lvl4pPr>
            <a:lvl5pPr marL="1285970" indent="0">
              <a:buNone/>
              <a:defRPr/>
            </a:lvl5pPr>
          </a:lstStyle>
          <a:p>
            <a:pPr lvl="0"/>
            <a:r>
              <a:rPr lang="en-GB" dirty="0"/>
              <a:t>Heading</a:t>
            </a:r>
          </a:p>
        </p:txBody>
      </p:sp>
      <p:pic>
        <p:nvPicPr>
          <p:cNvPr id="2" name="Picture 1" descr="A grey letter on a black background&#10;&#10;Description automatically generated">
            <a:extLst>
              <a:ext uri="{FF2B5EF4-FFF2-40B4-BE49-F238E27FC236}">
                <a16:creationId xmlns:a16="http://schemas.microsoft.com/office/drawing/2014/main" id="{100E8C9D-06B5-6249-FD75-5EFC899B4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247" y="512140"/>
            <a:ext cx="2578256" cy="7305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3B2953-D8BA-B0D7-0420-5C2A35525F00}"/>
              </a:ext>
            </a:extLst>
          </p:cNvPr>
          <p:cNvSpPr/>
          <p:nvPr userDrawn="1"/>
        </p:nvSpPr>
        <p:spPr>
          <a:xfrm>
            <a:off x="0" y="0"/>
            <a:ext cx="1031631" cy="137160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7534" tIns="97534" rIns="97534" bIns="97534" numCol="1" spcCol="38100" rtlCol="0" anchor="ctr">
            <a:spAutoFit/>
          </a:bodyPr>
          <a:lstStyle/>
          <a:p>
            <a:pPr marL="0" marR="0" indent="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7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AF277B9E-442A-F21B-89F9-5A91349C7E9F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1834555" y="4779963"/>
            <a:ext cx="21503283" cy="5153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75709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F4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57" r:id="rId6"/>
    <p:sldLayoutId id="2147483661" r:id="rId7"/>
    <p:sldLayoutId id="2147483659" r:id="rId8"/>
    <p:sldLayoutId id="2147483660" r:id="rId9"/>
  </p:sldLayoutIdLst>
  <p:transition spd="med"/>
  <p:hf hdr="0" dt="0"/>
  <p:txStyles>
    <p:titleStyle>
      <a:lvl1pPr marL="0" marR="0" indent="0" algn="l" defTabSz="182893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90" b="1" i="0" u="none" strike="noStrike" cap="none" spc="0" baseline="0">
          <a:solidFill>
            <a:schemeClr val="accent3">
              <a:lumOff val="-11921"/>
            </a:schemeClr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182893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90" b="1" i="0" u="none" strike="noStrike" cap="none" spc="0" baseline="0">
          <a:solidFill>
            <a:schemeClr val="accent3">
              <a:lumOff val="-11921"/>
            </a:schemeClr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182893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90" b="1" i="0" u="none" strike="noStrike" cap="none" spc="0" baseline="0">
          <a:solidFill>
            <a:schemeClr val="accent3">
              <a:lumOff val="-11921"/>
            </a:schemeClr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182893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90" b="1" i="0" u="none" strike="noStrike" cap="none" spc="0" baseline="0">
          <a:solidFill>
            <a:schemeClr val="accent3">
              <a:lumOff val="-11921"/>
            </a:schemeClr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182893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90" b="1" i="0" u="none" strike="noStrike" cap="none" spc="0" baseline="0">
          <a:solidFill>
            <a:schemeClr val="accent3">
              <a:lumOff val="-11921"/>
            </a:schemeClr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182893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90" b="1" i="0" u="none" strike="noStrike" cap="none" spc="0" baseline="0">
          <a:solidFill>
            <a:schemeClr val="accent3">
              <a:lumOff val="-11921"/>
            </a:schemeClr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182893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90" b="1" i="0" u="none" strike="noStrike" cap="none" spc="0" baseline="0">
          <a:solidFill>
            <a:schemeClr val="accent3">
              <a:lumOff val="-11921"/>
            </a:schemeClr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182893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90" b="1" i="0" u="none" strike="noStrike" cap="none" spc="0" baseline="0">
          <a:solidFill>
            <a:schemeClr val="accent3">
              <a:lumOff val="-11921"/>
            </a:schemeClr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182893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90" b="1" i="0" u="none" strike="noStrike" cap="none" spc="0" baseline="0">
          <a:solidFill>
            <a:schemeClr val="accent3">
              <a:lumOff val="-11921"/>
            </a:schemeClr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67420" marR="0" indent="-367420" algn="l" defTabSz="1828933" eaLnBrk="1" latinLnBrk="0" hangingPunct="1">
        <a:lnSpc>
          <a:spcPct val="90000"/>
        </a:lnSpc>
        <a:spcBef>
          <a:spcPts val="1968"/>
        </a:spcBef>
        <a:spcAft>
          <a:spcPts val="0"/>
        </a:spcAft>
        <a:buClrTx/>
        <a:buSzPct val="100000"/>
        <a:buFont typeface="Arial"/>
        <a:buChar char="•"/>
        <a:tabLst/>
        <a:defRPr sz="4501" b="0" i="0" u="none" strike="noStrike" cap="none" spc="0" baseline="0">
          <a:solidFill>
            <a:schemeClr val="accent3">
              <a:lumOff val="-11921"/>
            </a:schemeClr>
          </a:solidFill>
          <a:uFillTx/>
          <a:latin typeface="Arial"/>
          <a:ea typeface="Arial"/>
          <a:cs typeface="Arial"/>
          <a:sym typeface="Arial"/>
        </a:defRPr>
      </a:lvl1pPr>
      <a:lvl2pPr marL="750148" marR="0" indent="-428658" algn="l" defTabSz="1828933" eaLnBrk="1" latinLnBrk="0" hangingPunct="1">
        <a:lnSpc>
          <a:spcPct val="90000"/>
        </a:lnSpc>
        <a:spcBef>
          <a:spcPts val="1968"/>
        </a:spcBef>
        <a:spcAft>
          <a:spcPts val="0"/>
        </a:spcAft>
        <a:buClrTx/>
        <a:buSzPct val="100000"/>
        <a:buFont typeface="Arial"/>
        <a:buChar char="•"/>
        <a:tabLst/>
        <a:defRPr sz="4501" b="0" i="0" u="none" strike="noStrike" cap="none" spc="0" baseline="0">
          <a:solidFill>
            <a:schemeClr val="accent3">
              <a:lumOff val="-11921"/>
            </a:schemeClr>
          </a:solidFill>
          <a:uFillTx/>
          <a:latin typeface="Arial"/>
          <a:ea typeface="Arial"/>
          <a:cs typeface="Arial"/>
          <a:sym typeface="Arial"/>
        </a:defRPr>
      </a:lvl2pPr>
      <a:lvl3pPr marL="1157372" marR="0" indent="-514388" algn="l" defTabSz="1828933" eaLnBrk="1" latinLnBrk="0" hangingPunct="1">
        <a:lnSpc>
          <a:spcPct val="90000"/>
        </a:lnSpc>
        <a:spcBef>
          <a:spcPts val="1968"/>
        </a:spcBef>
        <a:spcAft>
          <a:spcPts val="0"/>
        </a:spcAft>
        <a:buClrTx/>
        <a:buSzPct val="100000"/>
        <a:buFont typeface="Arial"/>
        <a:buChar char="•"/>
        <a:tabLst/>
        <a:defRPr sz="4501" b="0" i="0" u="none" strike="noStrike" cap="none" spc="0" baseline="0">
          <a:solidFill>
            <a:schemeClr val="accent3">
              <a:lumOff val="-11921"/>
            </a:schemeClr>
          </a:solidFill>
          <a:uFillTx/>
          <a:latin typeface="Arial"/>
          <a:ea typeface="Arial"/>
          <a:cs typeface="Arial"/>
          <a:sym typeface="Arial"/>
        </a:defRPr>
      </a:lvl3pPr>
      <a:lvl4pPr marL="1536018" marR="0" indent="-571541" algn="l" defTabSz="1828933" eaLnBrk="1" latinLnBrk="0" hangingPunct="1">
        <a:lnSpc>
          <a:spcPct val="90000"/>
        </a:lnSpc>
        <a:spcBef>
          <a:spcPts val="1968"/>
        </a:spcBef>
        <a:spcAft>
          <a:spcPts val="0"/>
        </a:spcAft>
        <a:buClrTx/>
        <a:buSzPct val="100000"/>
        <a:buFont typeface="Arial"/>
        <a:buChar char="•"/>
        <a:tabLst/>
        <a:defRPr sz="4501" b="0" i="0" u="none" strike="noStrike" cap="none" spc="0" baseline="0">
          <a:solidFill>
            <a:schemeClr val="accent3">
              <a:lumOff val="-11921"/>
            </a:schemeClr>
          </a:solidFill>
          <a:uFillTx/>
          <a:latin typeface="Arial"/>
          <a:ea typeface="Arial"/>
          <a:cs typeface="Arial"/>
          <a:sym typeface="Arial"/>
        </a:defRPr>
      </a:lvl4pPr>
      <a:lvl5pPr marL="1857511" marR="0" indent="-571541" algn="l" defTabSz="1828933" eaLnBrk="1" latinLnBrk="0" hangingPunct="1">
        <a:lnSpc>
          <a:spcPct val="90000"/>
        </a:lnSpc>
        <a:spcBef>
          <a:spcPts val="1968"/>
        </a:spcBef>
        <a:spcAft>
          <a:spcPts val="0"/>
        </a:spcAft>
        <a:buClrTx/>
        <a:buSzPct val="100000"/>
        <a:buFont typeface="Arial"/>
        <a:buChar char="•"/>
        <a:tabLst/>
        <a:defRPr sz="4501" b="0" i="0" u="none" strike="noStrike" cap="none" spc="0" baseline="0">
          <a:solidFill>
            <a:schemeClr val="accent3">
              <a:lumOff val="-11921"/>
            </a:schemeClr>
          </a:solidFill>
          <a:uFillTx/>
          <a:latin typeface="Arial"/>
          <a:ea typeface="Arial"/>
          <a:cs typeface="Arial"/>
          <a:sym typeface="Arial"/>
        </a:defRPr>
      </a:lvl5pPr>
      <a:lvl6pPr marL="2179004" marR="0" indent="-571541" algn="l" defTabSz="1828933" eaLnBrk="1" latinLnBrk="0" hangingPunct="1">
        <a:lnSpc>
          <a:spcPct val="90000"/>
        </a:lnSpc>
        <a:spcBef>
          <a:spcPts val="1968"/>
        </a:spcBef>
        <a:spcAft>
          <a:spcPts val="0"/>
        </a:spcAft>
        <a:buClrTx/>
        <a:buSzPct val="100000"/>
        <a:buFont typeface="Arial"/>
        <a:buChar char="•"/>
        <a:tabLst/>
        <a:defRPr sz="4501" b="0" i="0" u="none" strike="noStrike" cap="none" spc="0" baseline="0">
          <a:solidFill>
            <a:schemeClr val="accent3">
              <a:lumOff val="-11921"/>
            </a:schemeClr>
          </a:solidFill>
          <a:uFillTx/>
          <a:latin typeface="Arial"/>
          <a:ea typeface="Arial"/>
          <a:cs typeface="Arial"/>
          <a:sym typeface="Arial"/>
        </a:defRPr>
      </a:lvl6pPr>
      <a:lvl7pPr marL="2500494" marR="0" indent="-571541" algn="l" defTabSz="1828933" eaLnBrk="1" latinLnBrk="0" hangingPunct="1">
        <a:lnSpc>
          <a:spcPct val="90000"/>
        </a:lnSpc>
        <a:spcBef>
          <a:spcPts val="1968"/>
        </a:spcBef>
        <a:spcAft>
          <a:spcPts val="0"/>
        </a:spcAft>
        <a:buClrTx/>
        <a:buSzPct val="100000"/>
        <a:buFont typeface="Arial"/>
        <a:buChar char="•"/>
        <a:tabLst/>
        <a:defRPr sz="4501" b="0" i="0" u="none" strike="noStrike" cap="none" spc="0" baseline="0">
          <a:solidFill>
            <a:schemeClr val="accent3">
              <a:lumOff val="-11921"/>
            </a:schemeClr>
          </a:solidFill>
          <a:uFillTx/>
          <a:latin typeface="Arial"/>
          <a:ea typeface="Arial"/>
          <a:cs typeface="Arial"/>
          <a:sym typeface="Arial"/>
        </a:defRPr>
      </a:lvl7pPr>
      <a:lvl8pPr marL="2821988" marR="0" indent="-571541" algn="l" defTabSz="1828933" eaLnBrk="1" latinLnBrk="0" hangingPunct="1">
        <a:lnSpc>
          <a:spcPct val="90000"/>
        </a:lnSpc>
        <a:spcBef>
          <a:spcPts val="1968"/>
        </a:spcBef>
        <a:spcAft>
          <a:spcPts val="0"/>
        </a:spcAft>
        <a:buClrTx/>
        <a:buSzPct val="100000"/>
        <a:buFont typeface="Arial"/>
        <a:buChar char="•"/>
        <a:tabLst/>
        <a:defRPr sz="4501" b="0" i="0" u="none" strike="noStrike" cap="none" spc="0" baseline="0">
          <a:solidFill>
            <a:schemeClr val="accent3">
              <a:lumOff val="-11921"/>
            </a:schemeClr>
          </a:solidFill>
          <a:uFillTx/>
          <a:latin typeface="Arial"/>
          <a:ea typeface="Arial"/>
          <a:cs typeface="Arial"/>
          <a:sym typeface="Arial"/>
        </a:defRPr>
      </a:lvl8pPr>
      <a:lvl9pPr marL="3143479" marR="0" indent="-571541" algn="l" defTabSz="1828933" eaLnBrk="1" latinLnBrk="0" hangingPunct="1">
        <a:lnSpc>
          <a:spcPct val="90000"/>
        </a:lnSpc>
        <a:spcBef>
          <a:spcPts val="1968"/>
        </a:spcBef>
        <a:spcAft>
          <a:spcPts val="0"/>
        </a:spcAft>
        <a:buClrTx/>
        <a:buSzPct val="100000"/>
        <a:buFont typeface="Arial"/>
        <a:buChar char="•"/>
        <a:tabLst/>
        <a:defRPr sz="4501" b="0" i="0" u="none" strike="noStrike" cap="none" spc="0" baseline="0">
          <a:solidFill>
            <a:schemeClr val="accent3">
              <a:lumOff val="-11921"/>
            </a:schemeClr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82893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41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93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41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93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41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93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41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93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41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93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41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93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41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93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41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93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41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FD39F9-3B77-8486-5303-C752B27F35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8000" dirty="0"/>
              <a:t>COMMUNICATIONS UPDATE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67137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530F16-50D0-840F-D237-CA175D6354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4A5B3-40B2-33E4-5FFC-509797A51B1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834555" y="1132085"/>
            <a:ext cx="14191327" cy="1022448"/>
          </a:xfrm>
        </p:spPr>
        <p:txBody>
          <a:bodyPr/>
          <a:lstStyle/>
          <a:p>
            <a:r>
              <a:rPr lang="en-US" dirty="0"/>
              <a:t>Google Analytics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A04CE3D-B79A-8E3F-78E7-D9EDD723624D}"/>
              </a:ext>
            </a:extLst>
          </p:cNvPr>
          <p:cNvSpPr txBox="1">
            <a:spLocks/>
          </p:cNvSpPr>
          <p:nvPr/>
        </p:nvSpPr>
        <p:spPr>
          <a:xfrm>
            <a:off x="2132611" y="8746342"/>
            <a:ext cx="11137921" cy="3936330"/>
          </a:xfrm>
          <a:prstGeom prst="rect">
            <a:avLst/>
          </a:prstGeom>
        </p:spPr>
        <p:txBody>
          <a:bodyPr/>
          <a:lstStyle>
            <a:lvl1pPr marL="0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656" b="0" i="0" u="none" strike="noStrike" cap="none" spc="0" baseline="0">
                <a:solidFill>
                  <a:schemeClr val="tx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21493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656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42986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656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64477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656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85970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656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179004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500494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821988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143479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Continued uplift in website traffic (+33%)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Users finding site from mixture of direct(52%) organic search (44%), and referrals (3%)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Key pages are GPGs, UKOPA Reports, About UKOPA and Published Documents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New website data being processed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1B82F5-2861-17D7-AB3B-A264E3B0EC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813" y="2365564"/>
            <a:ext cx="10170829" cy="5208187"/>
          </a:xfrm>
          <a:prstGeom prst="rect">
            <a:avLst/>
          </a:prstGeom>
        </p:spPr>
      </p:pic>
      <p:pic>
        <p:nvPicPr>
          <p:cNvPr id="11" name="Picture 10" descr="A screenshot of a phone&#10;&#10;AI-generated content may be incorrect.">
            <a:extLst>
              <a:ext uri="{FF2B5EF4-FFF2-40B4-BE49-F238E27FC236}">
                <a16:creationId xmlns:a16="http://schemas.microsoft.com/office/drawing/2014/main" id="{7C65D0BB-0B23-6AAD-A39D-F0DDF74BF9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4206" y="2120410"/>
            <a:ext cx="5513480" cy="7201647"/>
          </a:xfrm>
          <a:prstGeom prst="rect">
            <a:avLst/>
          </a:prstGeom>
        </p:spPr>
      </p:pic>
      <p:pic>
        <p:nvPicPr>
          <p:cNvPr id="17" name="Picture 16" descr="A screenshot of a phone&#10;&#10;AI-generated content may be incorrect.">
            <a:extLst>
              <a:ext uri="{FF2B5EF4-FFF2-40B4-BE49-F238E27FC236}">
                <a16:creationId xmlns:a16="http://schemas.microsoft.com/office/drawing/2014/main" id="{CF2586D7-B652-A376-DDE4-05214027AB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9765" y="2154533"/>
            <a:ext cx="5513480" cy="716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0133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BF3A82-3266-7C76-5DEE-61F575EBDB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671883-3F16-8303-6507-862F1E59755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34555" y="3186952"/>
            <a:ext cx="15198803" cy="7198445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Planning now well underway for UKOPA’s 30</a:t>
            </a:r>
            <a:r>
              <a:rPr lang="en-US" baseline="30000" dirty="0"/>
              <a:t>th</a:t>
            </a:r>
            <a:r>
              <a:rPr lang="en-US" dirty="0"/>
              <a:t> Anniversary Celebrations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Location now confirmed to be Silverstone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Currently looking to confirm 21-22 October 2026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Building on the existing Member’s meeting schedule to include:</a:t>
            </a:r>
          </a:p>
          <a:p>
            <a:pPr marL="1214486" lvl="2" indent="-571500">
              <a:buFont typeface="Arial" panose="020B0604020202020204" pitchFamily="34" charset="0"/>
              <a:buChar char="•"/>
            </a:pPr>
            <a:r>
              <a:rPr lang="en-US" dirty="0"/>
              <a:t>Regular 2 Day Members Meeting</a:t>
            </a:r>
          </a:p>
          <a:p>
            <a:pPr marL="1214486" lvl="2" indent="-571500">
              <a:buFont typeface="Arial" panose="020B0604020202020204" pitchFamily="34" charset="0"/>
              <a:buChar char="•"/>
            </a:pPr>
            <a:r>
              <a:rPr lang="en-US" dirty="0"/>
              <a:t>Trade show involving selected industry suppliers and partners</a:t>
            </a:r>
          </a:p>
          <a:p>
            <a:pPr marL="1214486" lvl="2" indent="-571500">
              <a:buFont typeface="Arial" panose="020B0604020202020204" pitchFamily="34" charset="0"/>
              <a:buChar char="•"/>
            </a:pPr>
            <a:r>
              <a:rPr lang="en-US" dirty="0"/>
              <a:t>Black Tie Gala Dinner </a:t>
            </a:r>
          </a:p>
          <a:p>
            <a:pPr marL="1214486" lvl="2" indent="-571500">
              <a:buFont typeface="Arial" panose="020B0604020202020204" pitchFamily="34" charset="0"/>
              <a:buChar char="•"/>
            </a:pPr>
            <a:r>
              <a:rPr lang="en-US" dirty="0"/>
              <a:t>Industry awards and recognition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Tickets allocated for Members, with option to buy additional seats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Fantastic networking and opportunity to engage with suppliers and wider stakeholder groups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Please let Kirsty know if you can think of </a:t>
            </a:r>
            <a:r>
              <a:rPr lang="en-US" dirty="0" err="1"/>
              <a:t>organisations</a:t>
            </a:r>
            <a:r>
              <a:rPr lang="en-US" dirty="0"/>
              <a:t> who would like to exbibit – industry wide event!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887E88-5B41-039D-FF8D-81185C570B7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834555" y="1684911"/>
            <a:ext cx="14191327" cy="1022448"/>
          </a:xfrm>
        </p:spPr>
        <p:txBody>
          <a:bodyPr/>
          <a:lstStyle/>
          <a:p>
            <a:r>
              <a:rPr lang="en-US" dirty="0"/>
              <a:t>30</a:t>
            </a:r>
            <a:r>
              <a:rPr lang="en-US" baseline="30000" dirty="0"/>
              <a:t>th</a:t>
            </a:r>
            <a:r>
              <a:rPr lang="en-US" dirty="0"/>
              <a:t> Anniversary Celebrations</a:t>
            </a:r>
          </a:p>
        </p:txBody>
      </p:sp>
      <p:pic>
        <p:nvPicPr>
          <p:cNvPr id="1026" name="Picture 2" descr="Foil Helium Balloon ...">
            <a:extLst>
              <a:ext uri="{FF2B5EF4-FFF2-40B4-BE49-F238E27FC236}">
                <a16:creationId xmlns:a16="http://schemas.microsoft.com/office/drawing/2014/main" id="{89929ADE-1641-3A91-F38D-1D8A98F84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59738" y="3904126"/>
            <a:ext cx="7451446" cy="745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11088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1020E4-84DB-0E85-33F2-C3319C3326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F21C6-8532-5F2F-6168-A87A9425207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96875" y="6346776"/>
            <a:ext cx="14191327" cy="1022448"/>
          </a:xfrm>
        </p:spPr>
        <p:txBody>
          <a:bodyPr/>
          <a:lstStyle/>
          <a:p>
            <a:r>
              <a:rPr lang="en-US" sz="72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645905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E33C22DA-9873-C7E0-3C2C-592E90199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3238" y="514656"/>
            <a:ext cx="11612680" cy="39942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13A4F0-08D6-2BB9-A261-2546CE0B7F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</a:t>
            </a:fld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6413BC-E24C-56C2-E2DD-CAC31F6E94DA}"/>
              </a:ext>
            </a:extLst>
          </p:cNvPr>
          <p:cNvGrpSpPr/>
          <p:nvPr/>
        </p:nvGrpSpPr>
        <p:grpSpPr>
          <a:xfrm>
            <a:off x="2375363" y="1773723"/>
            <a:ext cx="8584216" cy="11763691"/>
            <a:chOff x="2901230" y="858982"/>
            <a:chExt cx="6213111" cy="10103622"/>
          </a:xfrm>
        </p:grpSpPr>
        <p:pic>
          <p:nvPicPr>
            <p:cNvPr id="8" name="Picture 7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753AEBE4-D85E-7AD8-22C6-283ADF9AD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1230" y="858982"/>
              <a:ext cx="6213111" cy="2931102"/>
            </a:xfrm>
            <a:prstGeom prst="rect">
              <a:avLst/>
            </a:prstGeom>
          </p:spPr>
        </p:pic>
        <p:pic>
          <p:nvPicPr>
            <p:cNvPr id="10" name="Picture 9" descr="A yellow truck on a dirt road&#10;&#10;Description automatically generated with medium confidence">
              <a:extLst>
                <a:ext uri="{FF2B5EF4-FFF2-40B4-BE49-F238E27FC236}">
                  <a16:creationId xmlns:a16="http://schemas.microsoft.com/office/drawing/2014/main" id="{E19EDC37-62EF-050B-C6B9-BEAFB1E98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1871" y="3790084"/>
              <a:ext cx="6171828" cy="2270572"/>
            </a:xfrm>
            <a:prstGeom prst="rect">
              <a:avLst/>
            </a:prstGeom>
          </p:spPr>
        </p:pic>
        <p:pic>
          <p:nvPicPr>
            <p:cNvPr id="12" name="Picture 11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4113A245-4272-B647-498E-B6D355581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192" y="5936384"/>
              <a:ext cx="6151185" cy="2064156"/>
            </a:xfrm>
            <a:prstGeom prst="rect">
              <a:avLst/>
            </a:prstGeom>
          </p:spPr>
        </p:pic>
        <p:pic>
          <p:nvPicPr>
            <p:cNvPr id="16" name="Picture 15" descr="A close-up of a post&#10;&#10;Description automatically generated">
              <a:extLst>
                <a:ext uri="{FF2B5EF4-FFF2-40B4-BE49-F238E27FC236}">
                  <a16:creationId xmlns:a16="http://schemas.microsoft.com/office/drawing/2014/main" id="{330FDB23-F579-C9A2-6032-649AA9DA6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2514" y="8000540"/>
              <a:ext cx="6171827" cy="2962064"/>
            </a:xfrm>
            <a:prstGeom prst="rect">
              <a:avLst/>
            </a:prstGeom>
          </p:spPr>
        </p:pic>
      </p:grp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3DA5D78-1E1D-1F15-9199-7B58BE3A44DF}"/>
              </a:ext>
            </a:extLst>
          </p:cNvPr>
          <p:cNvSpPr txBox="1">
            <a:spLocks/>
          </p:cNvSpPr>
          <p:nvPr/>
        </p:nvSpPr>
        <p:spPr>
          <a:xfrm>
            <a:off x="1694815" y="589910"/>
            <a:ext cx="14191327" cy="1022448"/>
          </a:xfrm>
          <a:prstGeom prst="rect">
            <a:avLst/>
          </a:prstGeom>
        </p:spPr>
        <p:txBody>
          <a:bodyPr/>
          <a:lstStyle>
            <a:lvl1pPr marL="0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5400" b="1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21493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42986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64477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85970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179004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500494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821988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143479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Launch of new UKOPA Website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204595-393B-73F0-7497-8511724F7C93}"/>
              </a:ext>
            </a:extLst>
          </p:cNvPr>
          <p:cNvSpPr txBox="1"/>
          <p:nvPr/>
        </p:nvSpPr>
        <p:spPr>
          <a:xfrm>
            <a:off x="13478136" y="10206450"/>
            <a:ext cx="10417782" cy="3213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7534" tIns="97534" rIns="97534" bIns="97534" numCol="1" spcCol="38100" rtlCol="0" anchor="t">
            <a:spAutoFit/>
          </a:bodyPr>
          <a:lstStyle/>
          <a:p>
            <a:pPr marL="342900" marR="0" indent="-34290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New site offers easy access to working groups, advice, good practice guides, news and UKOPA events</a:t>
            </a:r>
          </a:p>
          <a:p>
            <a:pPr marL="342900" marR="0" indent="-34290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Search facilities to find key documents</a:t>
            </a:r>
          </a:p>
          <a:p>
            <a:pPr marL="342900" marR="0" indent="-34290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Access to safe working guidelines and good practice</a:t>
            </a:r>
          </a:p>
          <a:p>
            <a:pPr marL="342900" marR="0" indent="-34290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Dedicated Members section</a:t>
            </a:r>
            <a:endParaRPr lang="en-US" sz="2800" dirty="0">
              <a:cs typeface="Arial"/>
            </a:endParaRPr>
          </a:p>
          <a:p>
            <a:pPr marL="342900" marR="0" indent="-34290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Some teething troubles working through 10 years of documents but hopefully there now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5F214E-8F9D-BFA9-ED4C-AD5AE33213C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5990" y="4224798"/>
            <a:ext cx="8527176" cy="586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9073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F804EF-41FA-B970-C92B-EBE7567120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2427B4F-B1D6-687C-8874-06532664792A}"/>
              </a:ext>
            </a:extLst>
          </p:cNvPr>
          <p:cNvSpPr txBox="1">
            <a:spLocks/>
          </p:cNvSpPr>
          <p:nvPr/>
        </p:nvSpPr>
        <p:spPr>
          <a:xfrm>
            <a:off x="1694815" y="589910"/>
            <a:ext cx="13419679" cy="1022448"/>
          </a:xfrm>
          <a:prstGeom prst="rect">
            <a:avLst/>
          </a:prstGeom>
        </p:spPr>
        <p:txBody>
          <a:bodyPr/>
          <a:lstStyle>
            <a:lvl1pPr marL="0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5400" b="1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21493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42986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64477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85970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179004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500494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821988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143479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Easy to use and accessible information</a:t>
            </a:r>
          </a:p>
        </p:txBody>
      </p:sp>
      <p:pic>
        <p:nvPicPr>
          <p:cNvPr id="6" name="Picture 5" descr="A website with a dirt road&#10;&#10;AI-generated content may be incorrect.">
            <a:extLst>
              <a:ext uri="{FF2B5EF4-FFF2-40B4-BE49-F238E27FC236}">
                <a16:creationId xmlns:a16="http://schemas.microsoft.com/office/drawing/2014/main" id="{C01FEB22-F9B5-DE81-191A-94B393B4DF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457" y="1852061"/>
            <a:ext cx="10566942" cy="5345861"/>
          </a:xfrm>
          <a:prstGeom prst="rect">
            <a:avLst/>
          </a:prstGeom>
        </p:spPr>
      </p:pic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E2D062F8-0541-D8B6-84E6-3CFBAAB95F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222" y="4253937"/>
            <a:ext cx="11113760" cy="6023960"/>
          </a:xfrm>
          <a:prstGeom prst="rect">
            <a:avLst/>
          </a:prstGeom>
        </p:spPr>
      </p:pic>
      <p:pic>
        <p:nvPicPr>
          <p:cNvPr id="9" name="Picture 8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13EBDFA3-BDFD-DE66-9789-A54C866C53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5973" y="7476178"/>
            <a:ext cx="11285298" cy="560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9159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955BB-25DE-82E9-EA9B-4D574FE665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D2FA00B-E2D9-D997-590D-DCD457B369C9}"/>
              </a:ext>
            </a:extLst>
          </p:cNvPr>
          <p:cNvSpPr txBox="1">
            <a:spLocks/>
          </p:cNvSpPr>
          <p:nvPr/>
        </p:nvSpPr>
        <p:spPr>
          <a:xfrm>
            <a:off x="1694815" y="1885310"/>
            <a:ext cx="10496391" cy="1022448"/>
          </a:xfrm>
          <a:prstGeom prst="rect">
            <a:avLst/>
          </a:prstGeom>
        </p:spPr>
        <p:txBody>
          <a:bodyPr/>
          <a:lstStyle>
            <a:lvl1pPr marL="0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5400" b="1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21493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42986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64477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85970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179004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500494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821988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143479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New Members Section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C585260-C51B-530C-3FD7-A55EABA32697}"/>
              </a:ext>
            </a:extLst>
          </p:cNvPr>
          <p:cNvSpPr txBox="1">
            <a:spLocks/>
          </p:cNvSpPr>
          <p:nvPr/>
        </p:nvSpPr>
        <p:spPr>
          <a:xfrm>
            <a:off x="1694815" y="3202815"/>
            <a:ext cx="9470754" cy="719844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656" b="0" i="0" u="none" strike="noStrike" cap="none" spc="0" baseline="0">
                <a:solidFill>
                  <a:schemeClr val="tx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21493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656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42986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656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64477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656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85970" marR="0" indent="0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656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179004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500494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821988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143479" marR="0" indent="-571541" algn="l" defTabSz="1828933" eaLnBrk="1" latinLnBrk="0" hangingPunct="1">
              <a:lnSpc>
                <a:spcPct val="90000"/>
              </a:lnSpc>
              <a:spcBef>
                <a:spcPts val="196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501" b="0" i="0" u="none" strike="noStrike" cap="none" spc="0" baseline="0">
                <a:solidFill>
                  <a:schemeClr val="accent3">
                    <a:lumOff val="-11921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Improved access to Members documents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Safety alerts, learning briefs, technical briefs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Member profiles shared online and for access to expertise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New forum to raise questions and seek advice from Members, also structured by Working Groups or discussion topic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Archive of older documents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EAA79D-837F-7EC8-F300-47A6665155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170" y="1481273"/>
            <a:ext cx="12496704" cy="6089109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D2D0573-09A0-E7CF-71B6-D27EFDFE37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026" y="7792465"/>
            <a:ext cx="12347848" cy="593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6439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776B3C-0BEC-EF08-C198-7A2E3E6CEE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62F36-D79A-20DD-DF5B-594309159B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34555" y="2516643"/>
            <a:ext cx="12242392" cy="7198445"/>
          </a:xfrm>
        </p:spPr>
        <p:txBody>
          <a:bodyPr lIns="91440" tIns="45720" rIns="91440" bIns="45720" anchor="t"/>
          <a:lstStyle/>
          <a:p>
            <a:r>
              <a:rPr lang="en-US" sz="4800" dirty="0"/>
              <a:t>Continue to develop content to share digestible round ups of WG activities and Member insights</a:t>
            </a:r>
          </a:p>
          <a:p>
            <a:r>
              <a:rPr lang="en-US" sz="4800" dirty="0"/>
              <a:t>Provide easy to read articles from the GPG</a:t>
            </a:r>
          </a:p>
          <a:p>
            <a:r>
              <a:rPr lang="en-US" sz="4800" dirty="0"/>
              <a:t>Last few months topics have included: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altLang="en-US" sz="4400" dirty="0">
                <a:ea typeface="ＭＳ Ｐゴシック" panose="020B0600070205080204" pitchFamily="34" charset="-128"/>
              </a:rPr>
              <a:t>UKOPA’s PERO course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400" dirty="0">
                <a:ea typeface="ＭＳ Ｐゴシック" panose="020B0600070205080204" pitchFamily="34" charset="-128"/>
              </a:rPr>
              <a:t>Success of GEEP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400" dirty="0">
                <a:ea typeface="ＭＳ Ｐゴシック" panose="020B0600070205080204" pitchFamily="34" charset="-128"/>
              </a:rPr>
              <a:t>International Women in Engineering Day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400" dirty="0">
                <a:ea typeface="ＭＳ Ｐゴシック" panose="020B0600070205080204" pitchFamily="34" charset="-128"/>
              </a:rPr>
              <a:t>Understanding Crack Susceptibility Analysis to Ensure Pipeline Integrity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400" dirty="0">
                <a:ea typeface="ＭＳ Ｐゴシック" panose="020B0600070205080204" pitchFamily="34" charset="-128"/>
              </a:rPr>
              <a:t>Key Findings and Next Steps from UKOPA Infringement report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9CE9AF-E016-02F7-40D1-899E60CA70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834555" y="1308396"/>
            <a:ext cx="15779677" cy="1022448"/>
          </a:xfrm>
        </p:spPr>
        <p:txBody>
          <a:bodyPr lIns="91440" tIns="45720" rIns="91440" bIns="45720" anchor="t"/>
          <a:lstStyle/>
          <a:p>
            <a:r>
              <a:rPr lang="en-US" sz="5400" dirty="0"/>
              <a:t>Building website content for </a:t>
            </a:r>
            <a:r>
              <a:rPr lang="en-US" dirty="0"/>
              <a:t>Member</a:t>
            </a:r>
            <a:r>
              <a:rPr lang="en-US" sz="5400" dirty="0"/>
              <a:t> advice</a:t>
            </a:r>
            <a:endParaRPr lang="en-GB" sz="5400" dirty="0"/>
          </a:p>
        </p:txBody>
      </p:sp>
      <p:pic>
        <p:nvPicPr>
          <p:cNvPr id="6" name="Picture 5" descr="A group of people standing next to a red van&#10;&#10;AI-generated content may be incorrect.">
            <a:extLst>
              <a:ext uri="{FF2B5EF4-FFF2-40B4-BE49-F238E27FC236}">
                <a16:creationId xmlns:a16="http://schemas.microsoft.com/office/drawing/2014/main" id="{DD1A0B5E-3B03-BFB1-7D7D-3FB25B8710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5458" y="3013638"/>
            <a:ext cx="7772400" cy="3844362"/>
          </a:xfrm>
          <a:prstGeom prst="rect">
            <a:avLst/>
          </a:prstGeom>
        </p:spPr>
      </p:pic>
      <p:pic>
        <p:nvPicPr>
          <p:cNvPr id="7" name="Picture 6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7E8D8259-AA5F-5E8D-5EC1-CD215DC4FE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5458" y="7728193"/>
            <a:ext cx="7772400" cy="397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5914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68CB4E-895F-7503-4CC6-EEAA9BEA615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17380-0AAA-673B-0B04-4DF6F004A86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34555" y="2859671"/>
            <a:ext cx="11688940" cy="7198445"/>
          </a:xfrm>
        </p:spPr>
        <p:txBody>
          <a:bodyPr lIns="91440" tIns="45720" rIns="91440" bIns="4572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Produced Members newsletters, </a:t>
            </a:r>
            <a:r>
              <a:rPr lang="en-US" sz="4000" dirty="0" err="1"/>
              <a:t>summarising</a:t>
            </a:r>
            <a:r>
              <a:rPr lang="en-US" sz="4000" dirty="0"/>
              <a:t> events, sharing presentations and WG activities as well as future events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Created email distribution lists to save on printing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Distribution list grown by 20% with wider team members / interested parties.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Need to continue to encourage others to sign up and receive a copy</a:t>
            </a:r>
          </a:p>
          <a:p>
            <a:pPr marL="89281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Colleagues </a:t>
            </a:r>
          </a:p>
          <a:p>
            <a:pPr marL="89281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Comms teams</a:t>
            </a:r>
          </a:p>
          <a:p>
            <a:pPr marL="89281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Appropriate management</a:t>
            </a:r>
          </a:p>
          <a:p>
            <a:endParaRPr lang="en-US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F3138-0D32-5287-860A-8BC2015653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834555" y="1782128"/>
            <a:ext cx="14191327" cy="1022448"/>
          </a:xfrm>
        </p:spPr>
        <p:txBody>
          <a:bodyPr/>
          <a:lstStyle/>
          <a:p>
            <a:r>
              <a:rPr lang="en-US" dirty="0"/>
              <a:t>Newsletter e-shot</a:t>
            </a:r>
          </a:p>
        </p:txBody>
      </p:sp>
      <p:pic>
        <p:nvPicPr>
          <p:cNvPr id="6" name="Picture 5" descr="A newspaper with a city view&#10;&#10;AI-generated content may be incorrect.">
            <a:extLst>
              <a:ext uri="{FF2B5EF4-FFF2-40B4-BE49-F238E27FC236}">
                <a16:creationId xmlns:a16="http://schemas.microsoft.com/office/drawing/2014/main" id="{D3AF45D5-09CA-2EA8-1A22-A370712411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3495" y="797929"/>
            <a:ext cx="7262466" cy="10058400"/>
          </a:xfrm>
          <a:prstGeom prst="rect">
            <a:avLst/>
          </a:prstGeom>
        </p:spPr>
      </p:pic>
      <p:pic>
        <p:nvPicPr>
          <p:cNvPr id="8" name="Picture 7" descr="A group of people in orange vests&#10;&#10;AI-generated content may be incorrect.">
            <a:extLst>
              <a:ext uri="{FF2B5EF4-FFF2-40B4-BE49-F238E27FC236}">
                <a16:creationId xmlns:a16="http://schemas.microsoft.com/office/drawing/2014/main" id="{E1E64C6B-DD62-78CB-5B0E-8873D66742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1862" y="3328286"/>
            <a:ext cx="7227317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910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3A1A8-95D8-CDFB-42EE-B8C813BC1C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45448-111C-A4EF-7CDF-AD302AD875D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834555" y="903485"/>
            <a:ext cx="14191327" cy="1022448"/>
          </a:xfrm>
        </p:spPr>
        <p:txBody>
          <a:bodyPr/>
          <a:lstStyle/>
          <a:p>
            <a:r>
              <a:rPr lang="en-US" dirty="0"/>
              <a:t>E-mail communications to Members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AA5216-7237-B8EA-419E-2E20F060A247}"/>
              </a:ext>
            </a:extLst>
          </p:cNvPr>
          <p:cNvSpPr txBox="1"/>
          <p:nvPr/>
        </p:nvSpPr>
        <p:spPr>
          <a:xfrm>
            <a:off x="2082800" y="2514600"/>
            <a:ext cx="8305800" cy="88147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7534" tIns="97534" rIns="97534" bIns="97534" numCol="1" spcCol="38100" rtlCol="0" anchor="t">
            <a:spAutoFit/>
          </a:bodyPr>
          <a:lstStyle/>
          <a:p>
            <a:pPr marL="457200" marR="0" indent="-45720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Drafted e-shots to support communications from the organization, focusing on Members meeting, support for GEEP</a:t>
            </a:r>
            <a:r>
              <a:rPr lang="en-US" sz="4000" dirty="0"/>
              <a:t> and business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updates</a:t>
            </a:r>
          </a:p>
          <a:p>
            <a:pPr marL="457200" marR="0" indent="-45720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Now 118 on distribution list (increase of 25%) </a:t>
            </a:r>
          </a:p>
          <a:p>
            <a:pPr marL="457200" marR="0" indent="-45720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Download and read response rates of 75% and 65% respectively (above industry average of 20%)</a:t>
            </a:r>
          </a:p>
          <a:p>
            <a:pPr marL="457200" marR="0" indent="-45720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Still looking to circumnavigate some internal firewalls</a:t>
            </a:r>
          </a:p>
          <a:p>
            <a:pPr marL="457200" marR="0" indent="-457200" algn="l" defTabSz="2600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 descr="A group of people sitting on steps&#10;&#10;AI-generated content may be incorrect.">
            <a:extLst>
              <a:ext uri="{FF2B5EF4-FFF2-40B4-BE49-F238E27FC236}">
                <a16:creationId xmlns:a16="http://schemas.microsoft.com/office/drawing/2014/main" id="{95FF6FC4-0302-978C-F7EA-ED1A5849B1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639" y="2514600"/>
            <a:ext cx="7121544" cy="9205091"/>
          </a:xfrm>
          <a:prstGeom prst="rect">
            <a:avLst/>
          </a:prstGeom>
        </p:spPr>
      </p:pic>
      <p:pic>
        <p:nvPicPr>
          <p:cNvPr id="7" name="Picture 6" descr="A group of people in orange vests&#10;&#10;AI-generated content may be incorrect.">
            <a:extLst>
              <a:ext uri="{FF2B5EF4-FFF2-40B4-BE49-F238E27FC236}">
                <a16:creationId xmlns:a16="http://schemas.microsoft.com/office/drawing/2014/main" id="{5371E255-A7DB-FD73-E6DB-1D1A5F7279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2836" y="2514600"/>
            <a:ext cx="7166725" cy="94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3949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491C73-B29D-4C61-B86F-EAB4AD60FF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106DA-A18E-81D6-3585-B6FF67CB10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34555" y="3711634"/>
            <a:ext cx="10894856" cy="7198445"/>
          </a:xfrm>
        </p:spPr>
        <p:txBody>
          <a:bodyPr/>
          <a:lstStyle/>
          <a:p>
            <a:pPr marL="685800" indent="-685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Continue to post regular LinkedIn updates</a:t>
            </a:r>
          </a:p>
          <a:p>
            <a:pPr marL="685800" indent="-685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Looked to improve design feel and content</a:t>
            </a:r>
          </a:p>
          <a:p>
            <a:pPr marL="685800" indent="-685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Follower numbers continue to grow (117 since last meeting)</a:t>
            </a:r>
          </a:p>
          <a:p>
            <a:pPr marL="685800" indent="-685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56,200 impressions on posts (175% increase in last year), 15% increase in comments</a:t>
            </a:r>
          </a:p>
          <a:p>
            <a:pPr marL="1007293" lvl="1" indent="-685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Looking for content to share from Working Group meetings</a:t>
            </a:r>
          </a:p>
          <a:p>
            <a:pPr marL="1007293" lvl="1" indent="-685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People stories!</a:t>
            </a:r>
          </a:p>
          <a:p>
            <a:pPr marL="1007293" lvl="1" indent="-685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Industry successes</a:t>
            </a:r>
          </a:p>
          <a:p>
            <a:pPr algn="just"/>
            <a:endParaRPr lang="en-GB" sz="4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62F9DC-65E3-9911-8779-38964CA05BD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LinkedIn Update</a:t>
            </a:r>
          </a:p>
        </p:txBody>
      </p:sp>
      <p:pic>
        <p:nvPicPr>
          <p:cNvPr id="6" name="Picture 5" descr="A graph with a line&#10;&#10;AI-generated content may be incorrect.">
            <a:extLst>
              <a:ext uri="{FF2B5EF4-FFF2-40B4-BE49-F238E27FC236}">
                <a16:creationId xmlns:a16="http://schemas.microsoft.com/office/drawing/2014/main" id="{5CBBB7FB-B55A-07DA-84A2-758E2D49A2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8950" y="7633570"/>
            <a:ext cx="9339184" cy="5833511"/>
          </a:xfrm>
          <a:prstGeom prst="rect">
            <a:avLst/>
          </a:prstGeom>
        </p:spPr>
      </p:pic>
      <p:pic>
        <p:nvPicPr>
          <p:cNvPr id="8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121164C6-CDB6-D4AF-545D-A8F6B7D89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8950" y="5953261"/>
            <a:ext cx="9339184" cy="1680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66E328-1A8C-7295-9EAE-4A9717852C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3530" y="248919"/>
            <a:ext cx="4247538" cy="5549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CA0F0-2501-95D1-A016-EE5C2F5E91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5187" y="532580"/>
            <a:ext cx="3708730" cy="55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64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84DE2-9139-DB8D-8440-0530E17924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2D16B-1E51-486E-1FBD-E8E9EBA205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969429" y="2612219"/>
            <a:ext cx="10858836" cy="7198445"/>
          </a:xfrm>
        </p:spPr>
        <p:txBody>
          <a:bodyPr lIns="91440" tIns="45720" rIns="91440" bIns="4572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Taking the UKOPA message and work undertaken by IWG to share with specific target groups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Last year there was a focus on farming, now working with the Construction sector – Professional Builder Magazine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Feature article with QR code to safety video / on-line course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Also reached out to the Farm Safety Foundation’s Yellow Wellies Campaign – activities targeted in July 2025</a:t>
            </a:r>
          </a:p>
          <a:p>
            <a:pPr marL="892993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Magazine coverage</a:t>
            </a:r>
          </a:p>
          <a:p>
            <a:pPr marL="892993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Newsletter inclusion</a:t>
            </a:r>
          </a:p>
          <a:p>
            <a:pPr marL="892993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Social media posts</a:t>
            </a:r>
          </a:p>
          <a:p>
            <a:endParaRPr lang="en-US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1F263-AEDE-55C4-108F-1E0CAFF25B8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13849" y="913944"/>
            <a:ext cx="14191327" cy="1022448"/>
          </a:xfrm>
        </p:spPr>
        <p:txBody>
          <a:bodyPr/>
          <a:lstStyle/>
          <a:p>
            <a:r>
              <a:rPr lang="en-US" dirty="0"/>
              <a:t>Media Update</a:t>
            </a:r>
          </a:p>
        </p:txBody>
      </p:sp>
      <p:pic>
        <p:nvPicPr>
          <p:cNvPr id="8" name="Picture 7" descr="A black and white poster with text and images&#10;&#10;AI-generated content may be incorrect.">
            <a:extLst>
              <a:ext uri="{FF2B5EF4-FFF2-40B4-BE49-F238E27FC236}">
                <a16:creationId xmlns:a16="http://schemas.microsoft.com/office/drawing/2014/main" id="{9EC16C50-E23C-5F25-9444-31C388025A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7900" y="2740813"/>
            <a:ext cx="7473108" cy="10058400"/>
          </a:xfrm>
          <a:prstGeom prst="rect">
            <a:avLst/>
          </a:prstGeom>
        </p:spPr>
      </p:pic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6D1947FF-A097-07FA-ABDD-261BE2A19D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4454" y="6500405"/>
            <a:ext cx="70485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848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UKOPA">
      <a:dk1>
        <a:srgbClr val="000000"/>
      </a:dk1>
      <a:lt1>
        <a:srgbClr val="FFFFFF"/>
      </a:lt1>
      <a:dk2>
        <a:srgbClr val="363535"/>
      </a:dk2>
      <a:lt2>
        <a:srgbClr val="E7E6E6"/>
      </a:lt2>
      <a:accent1>
        <a:srgbClr val="201F4A"/>
      </a:accent1>
      <a:accent2>
        <a:srgbClr val="EB912D"/>
      </a:accent2>
      <a:accent3>
        <a:srgbClr val="178B55"/>
      </a:accent3>
      <a:accent4>
        <a:srgbClr val="9696C9"/>
      </a:accent4>
      <a:accent5>
        <a:srgbClr val="699396"/>
      </a:accent5>
      <a:accent6>
        <a:srgbClr val="B193C5"/>
      </a:accent6>
      <a:hlink>
        <a:srgbClr val="201F4A"/>
      </a:hlink>
      <a:folHlink>
        <a:srgbClr val="282C7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7534" tIns="97534" rIns="97534" bIns="97534" numCol="1" spcCol="38100" rtlCol="0" anchor="ctr">
        <a:spAutoFit/>
      </a:bodyPr>
      <a:lstStyle>
        <a:defPPr marL="0" marR="0" indent="0" algn="l" defTabSz="26009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7534" tIns="97534" rIns="97534" bIns="97534" numCol="1" spcCol="38100" rtlCol="0" anchor="t">
        <a:spAutoFit/>
      </a:bodyPr>
      <a:lstStyle>
        <a:defPPr marL="0" marR="0" indent="0" algn="l" defTabSz="26009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UKOPA PowerPoint Widescreen Template (2)" id="{DEEC4695-250E-4046-95D1-D2F659B52326}" vid="{982244C4-A893-6C4A-8841-60910E442238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EB8F2"/>
      </a:accent1>
      <a:accent2>
        <a:srgbClr val="ED7D31"/>
      </a:accent2>
      <a:accent3>
        <a:srgbClr val="989898"/>
      </a:accent3>
      <a:accent4>
        <a:srgbClr val="C4C400"/>
      </a:accent4>
      <a:accent5>
        <a:srgbClr val="00B0F0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7534" tIns="97534" rIns="97534" bIns="97534" numCol="1" spcCol="38100" rtlCol="0" anchor="ctr">
        <a:spAutoFit/>
      </a:bodyPr>
      <a:lstStyle>
        <a:defPPr marL="0" marR="0" indent="0" algn="l" defTabSz="26009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7534" tIns="97534" rIns="97534" bIns="97534" numCol="1" spcCol="38100" rtlCol="0" anchor="t">
        <a:spAutoFit/>
      </a:bodyPr>
      <a:lstStyle>
        <a:defPPr marL="0" marR="0" indent="0" algn="l" defTabSz="26009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C0B5C3C0E3ED4DAA1AE7A9C39A71CF" ma:contentTypeVersion="19" ma:contentTypeDescription="Create a new document." ma:contentTypeScope="" ma:versionID="af93a3fea3262d4acc9eb5eaa3a3c9d8">
  <xsd:schema xmlns:xsd="http://www.w3.org/2001/XMLSchema" xmlns:xs="http://www.w3.org/2001/XMLSchema" xmlns:p="http://schemas.microsoft.com/office/2006/metadata/properties" xmlns:ns2="97b23794-b5fb-4634-a244-b2552bfbca9c" xmlns:ns3="2d3e6e61-1b15-438f-856b-dd1ffe9d9f91" targetNamespace="http://schemas.microsoft.com/office/2006/metadata/properties" ma:root="true" ma:fieldsID="6ee139831b8555e8a2b41b93afb02bd6" ns2:_="" ns3:_="">
    <xsd:import namespace="97b23794-b5fb-4634-a244-b2552bfbca9c"/>
    <xsd:import namespace="2d3e6e61-1b15-438f-856b-dd1ffe9d9f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23794-b5fb-4634-a244-b2552bfbca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329216b-80d2-434f-b2bc-9cb46b7185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e6e61-1b15-438f-856b-dd1ffe9d9f9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6a24662-7b97-4393-8748-8bbfb907d577}" ma:internalName="TaxCatchAll" ma:showField="CatchAllData" ma:web="2d3e6e61-1b15-438f-856b-dd1ffe9d9f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d3e6e61-1b15-438f-856b-dd1ffe9d9f91" xsi:nil="true"/>
    <lcf76f155ced4ddcb4097134ff3c332f xmlns="97b23794-b5fb-4634-a244-b2552bfbca9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A64B09-28B3-4393-89F1-EE99250842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b23794-b5fb-4634-a244-b2552bfbca9c"/>
    <ds:schemaRef ds:uri="2d3e6e61-1b15-438f-856b-dd1ffe9d9f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C03D9C-DDDB-47DD-8C67-C6928032EA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13CAAE-4B7F-4A26-9061-4265A376F3D9}">
  <ds:schemaRefs>
    <ds:schemaRef ds:uri="http://purl.org/dc/terms/"/>
    <ds:schemaRef ds:uri="97b23794-b5fb-4634-a244-b2552bfbca9c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2d3e6e61-1b15-438f-856b-dd1ffe9d9f91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bfc68d19-aa3d-41c6-a40a-38276ace559e}" enabled="0" method="" siteId="{bfc68d19-aa3d-41c6-a40a-38276ace55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12305</TotalTime>
  <Words>581</Words>
  <Application>Microsoft Macintosh PowerPoint</Application>
  <PresentationFormat>Custom</PresentationFormat>
  <Paragraphs>81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ＭＳ Ｐゴシック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Rouse</dc:creator>
  <cp:lastModifiedBy>Communications</cp:lastModifiedBy>
  <cp:revision>50</cp:revision>
  <dcterms:created xsi:type="dcterms:W3CDTF">2022-07-19T12:17:41Z</dcterms:created>
  <dcterms:modified xsi:type="dcterms:W3CDTF">2025-10-09T07:43:55Z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0x01010040C0B5C3C0E3ED4DAA1AE7A9C39A71CF</vt:lpwstr>
  </property>
  <property fmtid="{D5CDD505-2E9C-101B-9397-08002B2CF9AE}" pid="3" name="MediaServiceImageTags">
    <vt:lpwstr/>
  </property>
</Properties>
</file>